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81" r:id="rId4"/>
    <p:sldId id="269" r:id="rId5"/>
    <p:sldId id="276" r:id="rId6"/>
    <p:sldId id="277" r:id="rId7"/>
    <p:sldId id="263" r:id="rId8"/>
    <p:sldId id="271" r:id="rId9"/>
    <p:sldId id="272" r:id="rId10"/>
    <p:sldId id="266" r:id="rId11"/>
    <p:sldId id="268" r:id="rId12"/>
    <p:sldId id="264" r:id="rId13"/>
    <p:sldId id="265" r:id="rId14"/>
    <p:sldId id="278" r:id="rId15"/>
    <p:sldId id="274" r:id="rId16"/>
    <p:sldId id="280" r:id="rId17"/>
    <p:sldId id="279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0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4"/>
    <p:restoredTop sz="77854"/>
  </p:normalViewPr>
  <p:slideViewPr>
    <p:cSldViewPr snapToGrid="0" snapToObjects="1" showGuides="1">
      <p:cViewPr varScale="1">
        <p:scale>
          <a:sx n="87" d="100"/>
          <a:sy n="87" d="100"/>
        </p:scale>
        <p:origin x="1312" y="184"/>
      </p:cViewPr>
      <p:guideLst>
        <p:guide pos="2903"/>
        <p:guide orient="horz" pos="26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9F06A-6C45-6F47-AB26-B118777CE11D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80AD-29C9-EB46-8B70-A2886117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729024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assembly/GCF_000001405.3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assembly/GCF_000008865.2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Protein – each letter stands for an amino acid. </a:t>
            </a:r>
          </a:p>
          <a:p>
            <a:pPr marL="228600" indent="-228600">
              <a:buAutoNum type="arabicPeriod"/>
            </a:pPr>
            <a:r>
              <a:rPr lang="en-US" dirty="0"/>
              <a:t>Methionine (amino acids are designated using a specific letter)</a:t>
            </a:r>
          </a:p>
          <a:p>
            <a:pPr marL="228600" indent="-228600">
              <a:buAutoNum type="arabicPeriod"/>
            </a:pPr>
            <a:r>
              <a:rPr lang="en-US" dirty="0"/>
              <a:t>The ‘&gt;’ at the start of the description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4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Spike protein (this is a glycoprotein) and is located on the viral surface. This is crucial for viral attachment and entry to the host cell. Variation in the S protein is responsible for host range. </a:t>
            </a:r>
            <a:r>
              <a:rPr lang="en-GB" dirty="0">
                <a:hlinkClick r:id="rId3"/>
              </a:rPr>
              <a:t>https://www.nature.com/articles/7290240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</a:t>
            </a:r>
          </a:p>
          <a:p>
            <a:r>
              <a:rPr lang="en-US" dirty="0"/>
              <a:t>Nature</a:t>
            </a:r>
          </a:p>
          <a:p>
            <a:r>
              <a:rPr lang="en-US" dirty="0"/>
              <a:t>Patient was a worker at the market and admitted to Central Hospital of Wuhan on 26 December 2019 with fever, dizziness and a cough. </a:t>
            </a:r>
          </a:p>
          <a:p>
            <a:r>
              <a:rPr lang="en-US" dirty="0"/>
              <a:t>From the lungs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‘WH-Human 1’ coronavirus and belongs to the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Coronaviridae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family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SARS-Cov-2 is most closely related to a group of viruses that had previously been isolated from bats in China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4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SARS-CoV-2 is the name of the virus</a:t>
            </a:r>
          </a:p>
          <a:p>
            <a:r>
              <a:rPr lang="en-US" dirty="0"/>
              <a:t>COVID-19 is the name of the disease that the virus causes </a:t>
            </a:r>
          </a:p>
          <a:p>
            <a:r>
              <a:rPr lang="en-US" dirty="0"/>
              <a:t>Coronavirus is a family of viruses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4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29903 bp</a:t>
            </a:r>
          </a:p>
          <a:p>
            <a:r>
              <a:rPr lang="en-US" dirty="0"/>
              <a:t>Homo sapiens (humans) – this is the same sequence that came from the paper on slide 10</a:t>
            </a:r>
          </a:p>
          <a:p>
            <a:r>
              <a:rPr lang="en-US" dirty="0"/>
              <a:t>From </a:t>
            </a:r>
            <a:r>
              <a:rPr lang="en-GB" dirty="0"/>
              <a:t>21563..25384 </a:t>
            </a:r>
          </a:p>
          <a:p>
            <a:r>
              <a:rPr lang="en-US" dirty="0"/>
              <a:t>Human: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3,099,706,404 (</a:t>
            </a:r>
            <a:r>
              <a:rPr lang="en-GB" dirty="0">
                <a:hlinkClick r:id="rId3"/>
              </a:rPr>
              <a:t>https://www.ncbi.nlm.nih.gov/assembly/GCF_000001405.39</a:t>
            </a:r>
            <a:r>
              <a:rPr lang="en-GB" dirty="0"/>
              <a:t>)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coli 5,594,605 (</a:t>
            </a:r>
            <a:r>
              <a:rPr lang="en-GB" dirty="0">
                <a:hlinkClick r:id="rId4"/>
              </a:rPr>
              <a:t>https://www.ncbi.nlm.nih.gov/assembly/GCF_000008865.2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3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moment I can see China, US, Japan (this list will change as more countries submit sequences)</a:t>
            </a:r>
          </a:p>
          <a:p>
            <a:r>
              <a:rPr lang="en-US" dirty="0"/>
              <a:t>Bats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4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80AD-29C9-EB46-8B70-A2886117BE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C0E53"/>
                </a:solidFill>
                <a:latin typeface="Cambria"/>
                <a:cs typeface="Cambri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2B4A-F2C6-FB4C-AA7C-037D182C307F}" type="datetimeFigureOut">
              <a:rPr lang="en-GB"/>
              <a:pPr/>
              <a:t>21/03/2020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BC0E53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hescienceteacher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s41586-020-2008-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/technical-guidance/naming-the-coronavirus-disease-(covid-2019)-and-the-virus-that-causes-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nuccore/MN9089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-content.springer.com/esm/art%3A10.1038%2Fs41586-020-2008-3/MediaObjects/41586_2020_2008_MOESM1_ESM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?PROGRAM=blastn&amp;PAGE_TYPE=BlastSearch&amp;BLAST_SPEC=&amp;LINK_LOC=blasttab&amp;LAST_PAGE=blastn" TargetMode="External"/><Relationship Id="rId2" Type="http://schemas.openxmlformats.org/officeDocument/2006/relationships/hyperlink" Target="https://www.ncbi.nlm.nih.gov/nuccore/MN90894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nuccore/962935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hanglab.ccmb.med.umich.edu/FAST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place.nasa.gov/sun-corona/en/" TargetMode="External"/><Relationship Id="rId2" Type="http://schemas.openxmlformats.org/officeDocument/2006/relationships/hyperlink" Target="https://www.google.co.uk/maps/place/Wuhan,+Hubei,+China/@30.5683363,105.3351896,5z/data=!4m5!3m4!1s0x342eaef8dd85f26f:0x39c2c9ac6c582210!8m2!3d30.592849!4d114.30553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tificanimations.com/coronavirus-symptoms-and-prevention-explained-through-medical-anima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36938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178" y="6412364"/>
            <a:ext cx="8102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600" u="sng" dirty="0">
                <a:solidFill>
                  <a:srgbClr val="BC0E53"/>
                </a:solidFill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600" u="sng" dirty="0"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</a:t>
            </a:r>
            <a:r>
              <a:rPr lang="en-US" sz="1600" u="sng" dirty="0">
                <a:solidFill>
                  <a:srgbClr val="BC0E53"/>
                </a:solidFill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1600" u="sng" dirty="0"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1600" u="sng" dirty="0">
                <a:solidFill>
                  <a:srgbClr val="BC0E53"/>
                </a:solidFill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1600" u="sng" dirty="0"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ceteacher.co.u</a:t>
            </a:r>
            <a:r>
              <a:rPr lang="en-US" sz="1600" u="sng" dirty="0">
                <a:solidFill>
                  <a:srgbClr val="BC0E53"/>
                </a:solidFill>
                <a:latin typeface="Cambria"/>
                <a:ea typeface="Cambri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GB" sz="1600" dirty="0">
                <a:latin typeface="Cambria"/>
                <a:ea typeface="Cambria"/>
                <a:cs typeface="Times New Roman"/>
              </a:rPr>
              <a:t>  </a:t>
            </a:r>
            <a:r>
              <a:rPr lang="en-GB" sz="1600" dirty="0">
                <a:solidFill>
                  <a:srgbClr val="BC0E53"/>
                </a:solidFill>
                <a:latin typeface="Cambria"/>
                <a:ea typeface="Cambria"/>
                <a:cs typeface="Times New Roman"/>
              </a:rPr>
              <a:t>|</a:t>
            </a:r>
            <a:r>
              <a:rPr lang="en-GB" sz="1600" dirty="0">
                <a:latin typeface="Cambria"/>
                <a:ea typeface="Cambria"/>
                <a:cs typeface="Times New Roman"/>
              </a:rPr>
              <a:t>  science thinking resources and pedagogy </a:t>
            </a:r>
            <a:endParaRPr lang="en-US" sz="1600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B8F1873-6238-274C-9628-29C5FE185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1" t="19392" r="2191" b="20265"/>
          <a:stretch/>
        </p:blipFill>
        <p:spPr>
          <a:xfrm>
            <a:off x="6824593" y="133926"/>
            <a:ext cx="1960877" cy="9927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78A684-47B3-9B47-875F-AEE8818B9832}"/>
              </a:ext>
            </a:extLst>
          </p:cNvPr>
          <p:cNvSpPr txBox="1">
            <a:spLocks/>
          </p:cNvSpPr>
          <p:nvPr/>
        </p:nvSpPr>
        <p:spPr>
          <a:xfrm>
            <a:off x="947057" y="2462668"/>
            <a:ext cx="7756072" cy="2844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C0E53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b="1" dirty="0"/>
              <a:t>Bioinformatics in the classroom</a:t>
            </a:r>
          </a:p>
          <a:p>
            <a:endParaRPr lang="en-US" dirty="0"/>
          </a:p>
          <a:p>
            <a:r>
              <a:rPr lang="en-US" dirty="0"/>
              <a:t>Exploring the genome of SARS-CoV-2 using bioinformatics </a:t>
            </a:r>
          </a:p>
        </p:txBody>
      </p:sp>
    </p:spTree>
    <p:extLst>
      <p:ext uri="{BB962C8B-B14F-4D97-AF65-F5344CB8AC3E}">
        <p14:creationId xmlns:p14="http://schemas.microsoft.com/office/powerpoint/2010/main" val="41566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0DE4-53C1-5C4B-9344-B8523ABC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first paper reporting the SARS-Cov-2 genome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F695D-0542-6148-ABBB-569A9312D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4" y="1975437"/>
            <a:ext cx="3704152" cy="254355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B3E5E4-A6FC-4142-8EA3-B8DABF53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850231"/>
            <a:ext cx="4487451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/>
              <a:t>Read the </a:t>
            </a:r>
            <a:r>
              <a:rPr lang="en-US" sz="2400" b="1" dirty="0">
                <a:hlinkClick r:id="rId4"/>
              </a:rPr>
              <a:t>abstract of the paper </a:t>
            </a:r>
            <a:r>
              <a:rPr lang="en-US" sz="2400" b="1" dirty="0"/>
              <a:t>and answer the following questions:</a:t>
            </a:r>
          </a:p>
          <a:p>
            <a:pPr marL="0" indent="0"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How many authors contributed to this work? </a:t>
            </a:r>
          </a:p>
          <a:p>
            <a:pPr marL="0" indent="0"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What journal was the scientific  paper published in?</a:t>
            </a:r>
          </a:p>
          <a:p>
            <a:pPr marL="0" indent="0"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What are you told about the patient? </a:t>
            </a:r>
          </a:p>
          <a:p>
            <a:pPr marL="0" indent="0"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Which organ was the virus isolated from?</a:t>
            </a:r>
          </a:p>
          <a:p>
            <a:pPr marL="0" indent="0"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What name was the virus given and what family was it found to belong to? </a:t>
            </a:r>
          </a:p>
          <a:p>
            <a:pPr marL="0" indent="0">
              <a:buNone/>
            </a:pPr>
            <a:endParaRPr lang="en-US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b="1" dirty="0">
                <a:highlight>
                  <a:srgbClr val="FFFF00"/>
                </a:highlight>
              </a:rPr>
              <a:t>What is the evidence that bats may be a host for SARS-Cov-2</a:t>
            </a:r>
          </a:p>
          <a:p>
            <a:pPr marL="0" indent="0">
              <a:buNone/>
            </a:pPr>
            <a:endParaRPr lang="en-US" sz="16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273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8A64-2DF1-E04A-B3A3-5F8C0A19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of the virus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B8A3-67D6-9045-87C9-48485876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 the following page from the </a:t>
            </a:r>
            <a:r>
              <a:rPr lang="en-US" dirty="0">
                <a:hlinkClick r:id="rId3"/>
              </a:rPr>
              <a:t>World Heath Organisation</a:t>
            </a:r>
            <a:r>
              <a:rPr lang="en-US" dirty="0"/>
              <a:t>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Explain the difference between COVID-19, SARS-CoV-2 and coronavirus</a:t>
            </a:r>
          </a:p>
        </p:txBody>
      </p:sp>
    </p:spTree>
    <p:extLst>
      <p:ext uri="{BB962C8B-B14F-4D97-AF65-F5344CB8AC3E}">
        <p14:creationId xmlns:p14="http://schemas.microsoft.com/office/powerpoint/2010/main" val="19996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73BB-A9D8-AE41-BC0E-976204C5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genome of 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15CF0-6901-DD4A-B5BB-C23E50DBE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30 kilobase genome of the Wuhan seafood market strain is publicly available</a:t>
            </a:r>
          </a:p>
          <a:p>
            <a:r>
              <a:rPr lang="en-US" dirty="0"/>
              <a:t>You are now going to explore its genome today</a:t>
            </a:r>
          </a:p>
          <a:p>
            <a:r>
              <a:rPr lang="en-US" dirty="0"/>
              <a:t>Go to the </a:t>
            </a:r>
            <a:r>
              <a:rPr lang="en-US" dirty="0">
                <a:hlinkClick r:id="rId2"/>
              </a:rPr>
              <a:t>NCBI GenBank page </a:t>
            </a:r>
            <a:r>
              <a:rPr lang="en-US" dirty="0"/>
              <a:t>to look at this sequence and answer the questions from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6886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BB39-7656-EC48-B48E-2C51FF74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about the 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A55-6019-6840-8981-B7FAABCEA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How long is the viral genome?</a:t>
            </a:r>
          </a:p>
          <a:p>
            <a:r>
              <a:rPr lang="en-US" dirty="0">
                <a:highlight>
                  <a:srgbClr val="FFFF00"/>
                </a:highlight>
              </a:rPr>
              <a:t>What organism was this virus isolated from?</a:t>
            </a:r>
          </a:p>
          <a:p>
            <a:r>
              <a:rPr lang="en-US" dirty="0">
                <a:highlight>
                  <a:srgbClr val="FFFF00"/>
                </a:highlight>
              </a:rPr>
              <a:t>Find the </a:t>
            </a:r>
            <a:r>
              <a:rPr lang="en-US" i="1" dirty="0">
                <a:highlight>
                  <a:srgbClr val="FFFF00"/>
                </a:highlight>
              </a:rPr>
              <a:t>S gene </a:t>
            </a:r>
            <a:r>
              <a:rPr lang="en-US" dirty="0">
                <a:highlight>
                  <a:srgbClr val="FFFF00"/>
                </a:highlight>
              </a:rPr>
              <a:t>that codes for the S protein. What are the nucleotide positions that this gene is located in?</a:t>
            </a:r>
          </a:p>
          <a:p>
            <a:r>
              <a:rPr lang="en-US" dirty="0">
                <a:highlight>
                  <a:srgbClr val="FFFF00"/>
                </a:highlight>
              </a:rPr>
              <a:t>For comparison, how long is a) the human genome and b) the </a:t>
            </a:r>
            <a:r>
              <a:rPr lang="en-US" i="1" dirty="0">
                <a:highlight>
                  <a:srgbClr val="FFFF00"/>
                </a:highlight>
              </a:rPr>
              <a:t>E.coli </a:t>
            </a:r>
            <a:r>
              <a:rPr lang="en-US" dirty="0">
                <a:highlight>
                  <a:srgbClr val="FFFF00"/>
                </a:highlight>
              </a:rPr>
              <a:t>genome?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9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FA14-A21F-0949-9EB3-08928A5B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 of the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46553-3DA4-0C4A-8E8D-4619FB29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4DC3F-91BC-BF4B-AE28-B065B257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3" y="1426028"/>
            <a:ext cx="6876684" cy="51298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A96C6-B1F2-C343-98F6-DE7775631FD0}"/>
              </a:ext>
            </a:extLst>
          </p:cNvPr>
          <p:cNvSpPr/>
          <p:nvPr/>
        </p:nvSpPr>
        <p:spPr>
          <a:xfrm>
            <a:off x="117346" y="6368029"/>
            <a:ext cx="6500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8FC9-1473-C94B-80EB-FAE6E75B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similar is this virus to other viruses?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E1792-B8C3-0A4D-A3E2-ADEF24E0A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 find out you will search the GenBank database using a program called BLAST.  It’s a bit like Google but for biological sequences.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1. Copy the complete genome sequence of the </a:t>
            </a:r>
            <a:r>
              <a:rPr lang="en-US" dirty="0">
                <a:hlinkClick r:id="rId2"/>
              </a:rPr>
              <a:t>Wuhan isolate </a:t>
            </a:r>
            <a:r>
              <a:rPr lang="en-US" dirty="0"/>
              <a:t>in FASTA format</a:t>
            </a:r>
          </a:p>
          <a:p>
            <a:pPr marL="0" indent="0">
              <a:buNone/>
            </a:pPr>
            <a:r>
              <a:rPr lang="en-US" dirty="0"/>
              <a:t>Step 2. Paste this into the </a:t>
            </a:r>
            <a:r>
              <a:rPr lang="en-US" dirty="0">
                <a:hlinkClick r:id="rId3"/>
              </a:rPr>
              <a:t>BLAST query sequence box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Step 3. Press BLAST and wait for results to show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D678-F369-994C-8C84-C12C6024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your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2A00-BBC4-F446-9DCB-2E06ED216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Look at the results – or matches. These list other sequences in the database that are similar to the sequence you searched with. Take some time to explore this page. </a:t>
            </a:r>
          </a:p>
          <a:p>
            <a:r>
              <a:rPr lang="en-US" dirty="0">
                <a:highlight>
                  <a:srgbClr val="FFFF00"/>
                </a:highlight>
              </a:rPr>
              <a:t>Which other countries have sequenced SARS-CoV-2 genomes that match the Wuhan isolate?</a:t>
            </a:r>
          </a:p>
          <a:p>
            <a:r>
              <a:rPr lang="en-US" dirty="0">
                <a:highlight>
                  <a:srgbClr val="FFFF00"/>
                </a:highlight>
              </a:rPr>
              <a:t>Find a match that is less than 81 % identical</a:t>
            </a:r>
            <a:r>
              <a:rPr lang="en-US" dirty="0"/>
              <a:t>. </a:t>
            </a:r>
            <a:r>
              <a:rPr lang="en-US" dirty="0">
                <a:highlight>
                  <a:srgbClr val="FFFF00"/>
                </a:highlight>
              </a:rPr>
              <a:t>Which host did this virus come from?  </a:t>
            </a:r>
          </a:p>
        </p:txBody>
      </p:sp>
    </p:spTree>
    <p:extLst>
      <p:ext uri="{BB962C8B-B14F-4D97-AF65-F5344CB8AC3E}">
        <p14:creationId xmlns:p14="http://schemas.microsoft.com/office/powerpoint/2010/main" val="26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F503-AF67-2448-BD9C-07E23B4E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EBDBB-2158-E442-ACCD-A2777F3E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How has your understanding of SARS-CoV-2 changed as a result of this session?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How has your understanding of bioinformatics changed as a result of this session?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64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B2E8-2F80-D546-A862-4C393861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BF5F-553D-4F46-B283-2756FD59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Using the tools and information you have learnt about in this session: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1. Explore the genome of human immunodeficiency virus (</a:t>
            </a:r>
            <a:r>
              <a:rPr lang="en-US" dirty="0">
                <a:highlight>
                  <a:srgbClr val="FFFF00"/>
                </a:highlight>
                <a:hlinkClick r:id="rId3"/>
              </a:rPr>
              <a:t>GenBank page</a:t>
            </a:r>
            <a:r>
              <a:rPr lang="en-US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2. Compare and contrast SARS-CoV-2 with Human immunodeficiency virus (</a:t>
            </a:r>
            <a:r>
              <a:rPr lang="en-US" dirty="0">
                <a:highlight>
                  <a:srgbClr val="FFFF00"/>
                </a:highlight>
                <a:hlinkClick r:id="rId3"/>
              </a:rPr>
              <a:t>GenBank page</a:t>
            </a:r>
            <a:r>
              <a:rPr lang="en-US" dirty="0">
                <a:highlight>
                  <a:srgbClr val="FFFF00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720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0F53-0A7B-BB42-B8BA-AC3FDAC5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BD35-55F6-EB42-AF2F-D728AEF3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you work through this PowerPoint there is information, </a:t>
            </a:r>
            <a:r>
              <a:rPr lang="en-US" u="sng" dirty="0"/>
              <a:t>links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</a:rPr>
              <a:t>questions to answer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Information</a:t>
            </a:r>
          </a:p>
          <a:p>
            <a:r>
              <a:rPr lang="en-US" dirty="0">
                <a:highlight>
                  <a:srgbClr val="FFFF00"/>
                </a:highlight>
              </a:rPr>
              <a:t>Question to answer</a:t>
            </a:r>
          </a:p>
          <a:p>
            <a:r>
              <a:rPr lang="en-US" u="sng" dirty="0"/>
              <a:t>Click on the link</a:t>
            </a:r>
          </a:p>
        </p:txBody>
      </p:sp>
    </p:spTree>
    <p:extLst>
      <p:ext uri="{BB962C8B-B14F-4D97-AF65-F5344CB8AC3E}">
        <p14:creationId xmlns:p14="http://schemas.microsoft.com/office/powerpoint/2010/main" val="221896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2AD4-F0DA-D64A-BE77-71FD01DB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 </a:t>
            </a:r>
          </a:p>
        </p:txBody>
      </p:sp>
      <p:pic>
        <p:nvPicPr>
          <p:cNvPr id="4" name="Bioinformatics" descr="Bioinformatics">
            <a:hlinkClick r:id="" action="ppaction://media"/>
            <a:extLst>
              <a:ext uri="{FF2B5EF4-FFF2-40B4-BE49-F238E27FC236}">
                <a16:creationId xmlns:a16="http://schemas.microsoft.com/office/drawing/2014/main" id="{E7F5B6B4-F46D-BF4B-BB2E-1E5E451B6AE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455988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128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B674-4AFA-3740-AB78-8E5B5930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as a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9E0D3-2803-E34E-861F-C445DE3A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presentation takes you through what is currently known about the genome of the coronavirus isolated from China in 2019.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access to this data thanks to the work of a community of scientists who are committed to making their data publicly available.</a:t>
            </a:r>
          </a:p>
        </p:txBody>
      </p:sp>
    </p:spTree>
    <p:extLst>
      <p:ext uri="{BB962C8B-B14F-4D97-AF65-F5344CB8AC3E}">
        <p14:creationId xmlns:p14="http://schemas.microsoft.com/office/powerpoint/2010/main" val="259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AB5-8425-F740-A979-DF1E68E2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begin…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22C6-84F8-7247-978F-AD4A3EF8A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Today you will look at data represented in something called  FASTA format.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This is a text based format for representing DNA, RNA or protein sequences.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Read more about this </a:t>
            </a:r>
            <a:r>
              <a:rPr lang="en-US" dirty="0">
                <a:sym typeface="Wingdings" pitchFamily="2" charset="2"/>
                <a:hlinkClick r:id="rId2"/>
              </a:rPr>
              <a:t>here</a:t>
            </a:r>
            <a:r>
              <a:rPr lang="en-US" dirty="0">
                <a:sym typeface="Wingdings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680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C4E8-BD41-4643-85AC-FCFB97BD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understand FASTA format?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E25F-3FCF-4440-B9C9-CEFE5214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CAA59436.1 band 7 integral membrane MAEKRHTRDSEAQRLPDSFKDSPSKGLGPCGWI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Is this a protein or DNA sequence?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What does M represent?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What is missing from this FASTA format?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5723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73BB-A9D8-AE41-BC0E-976204C5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to the coronavirus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15CF0-6901-DD4A-B5BB-C23E50DBE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identified in </a:t>
            </a:r>
            <a:r>
              <a:rPr lang="en-US" dirty="0">
                <a:hlinkClick r:id="rId2"/>
              </a:rPr>
              <a:t>Wuhan</a:t>
            </a:r>
            <a:r>
              <a:rPr lang="en-US" dirty="0"/>
              <a:t>, the capital of China’s Hubei province</a:t>
            </a:r>
          </a:p>
          <a:p>
            <a:r>
              <a:rPr lang="en-US" dirty="0"/>
              <a:t>Single-stranded RNA virus</a:t>
            </a:r>
          </a:p>
          <a:p>
            <a:r>
              <a:rPr lang="en-US" dirty="0"/>
              <a:t>It gets its name from the petal-shaped surface projections reminiscent of the </a:t>
            </a:r>
            <a:r>
              <a:rPr lang="en-US" dirty="0">
                <a:hlinkClick r:id="rId3"/>
              </a:rPr>
              <a:t>solar corona</a:t>
            </a:r>
            <a:r>
              <a:rPr lang="en-US" dirty="0"/>
              <a:t> </a:t>
            </a:r>
          </a:p>
          <a:p>
            <a:r>
              <a:rPr lang="en-US" dirty="0"/>
              <a:t>The Wuhan coronavirus emerged from an unknown animal source</a:t>
            </a:r>
          </a:p>
        </p:txBody>
      </p:sp>
    </p:spTree>
    <p:extLst>
      <p:ext uri="{BB962C8B-B14F-4D97-AF65-F5344CB8AC3E}">
        <p14:creationId xmlns:p14="http://schemas.microsoft.com/office/powerpoint/2010/main" val="2531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90E0-9555-704D-BFB9-63C99699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a coronavirus</a:t>
            </a:r>
          </a:p>
        </p:txBody>
      </p:sp>
      <p:pic>
        <p:nvPicPr>
          <p:cNvPr id="7" name="Content Placeholder 6" descr="Cross-sectional model of a coronavirus by By https://www.scientificanimations.com ">
            <a:extLst>
              <a:ext uri="{FF2B5EF4-FFF2-40B4-BE49-F238E27FC236}">
                <a16:creationId xmlns:a16="http://schemas.microsoft.com/office/drawing/2014/main" id="{225F5366-BE37-D143-9E53-A5E00B0130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157" y="1467677"/>
            <a:ext cx="8046156" cy="452596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8ED5E3-5B0B-C448-951D-F6624CC8ED03}"/>
              </a:ext>
            </a:extLst>
          </p:cNvPr>
          <p:cNvSpPr/>
          <p:nvPr/>
        </p:nvSpPr>
        <p:spPr>
          <a:xfrm>
            <a:off x="368709" y="6049747"/>
            <a:ext cx="799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B0080"/>
                </a:solidFill>
                <a:latin typeface="Arial" panose="020B0604020202020204" pitchFamily="34" charset="0"/>
                <a:hlinkClick r:id="rId4"/>
              </a:rPr>
              <a:t>https://www.scientificanimations.com/coronavirus-symptoms-and-prevention-explained-through-medical-animation/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1C3F-DE42-1B47-BB33-B31F952F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coronaviruses get inside cells and replicate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447C-FBD0-BC46-A31C-7311A5F4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 protein of the coronavirus binds to surface proteins on the outside of the host cell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virus genome now gains access to inside the cell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inside, the single stranded RNA genome attaches to host ribosomes and gets them making virus proteins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These proteins then make more copies of the virus genome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assembly, virus particles are transported to the cell membrane and are released going on to infect other cells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Q. What does the ‘S’ stand for in S protein and where is it located?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Source:  </a:t>
            </a:r>
            <a:r>
              <a:rPr lang="en-GB" dirty="0">
                <a:hlinkClick r:id="rId3"/>
              </a:rPr>
              <a:t>https://www.ncbi.nlm.nih.gov/pmc/articles/PMC4369385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37968</TotalTime>
  <Words>1038</Words>
  <Application>Microsoft Macintosh PowerPoint</Application>
  <PresentationFormat>On-screen Show (4:3)</PresentationFormat>
  <Paragraphs>123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Welcome! </vt:lpstr>
      <vt:lpstr>Science as a community</vt:lpstr>
      <vt:lpstr>Before you begin…</vt:lpstr>
      <vt:lpstr>Do you understand FASTA format? </vt:lpstr>
      <vt:lpstr>Background to the coronavirus</vt:lpstr>
      <vt:lpstr>Model of a coronavirus</vt:lpstr>
      <vt:lpstr>How coronaviruses get inside cells and replicate</vt:lpstr>
      <vt:lpstr>The first paper reporting the SARS-Cov-2 genome</vt:lpstr>
      <vt:lpstr>Naming of the virus </vt:lpstr>
      <vt:lpstr>The genome of SARS-CoV-2</vt:lpstr>
      <vt:lpstr>Questions about the genome</vt:lpstr>
      <vt:lpstr>Proteins of the virus</vt:lpstr>
      <vt:lpstr>How similar is this virus to other viruses? </vt:lpstr>
      <vt:lpstr>Reviewing your results</vt:lpstr>
      <vt:lpstr>Reflections</vt:lpstr>
      <vt:lpstr>Assignment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Jasper Green</dc:creator>
  <cp:lastModifiedBy>Green, Jasper</cp:lastModifiedBy>
  <cp:revision>74</cp:revision>
  <cp:lastPrinted>2020-03-04T16:44:09Z</cp:lastPrinted>
  <dcterms:created xsi:type="dcterms:W3CDTF">2018-09-16T18:38:12Z</dcterms:created>
  <dcterms:modified xsi:type="dcterms:W3CDTF">2020-03-21T17:55:18Z</dcterms:modified>
</cp:coreProperties>
</file>