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66" r:id="rId3"/>
    <p:sldId id="270" r:id="rId4"/>
    <p:sldId id="262" r:id="rId5"/>
    <p:sldId id="26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6"/>
    <p:restoredTop sz="94655"/>
  </p:normalViewPr>
  <p:slideViewPr>
    <p:cSldViewPr snapToGrid="0" snapToObjects="1" showGuides="1">
      <p:cViewPr>
        <p:scale>
          <a:sx n="117" d="100"/>
          <a:sy n="117" d="100"/>
        </p:scale>
        <p:origin x="1368"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E9F06A-6C45-6F47-AB26-B118777CE11D}" type="datetimeFigureOut">
              <a:rPr lang="en-US" smtClean="0"/>
              <a:pPr/>
              <a:t>4/16/19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380AD-29C9-EB46-8B70-A2886117BE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lvl1pPr>
              <a:defRPr>
                <a:latin typeface="Cambria"/>
                <a:cs typeface="Cambria"/>
              </a:defRPr>
            </a:lvl1pPr>
          </a:lstStyle>
          <a:p>
            <a:r>
              <a:rPr lang="en-GB"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16/04/2019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16/04/2019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16/04/2019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8000"/>
                </a:solidFill>
                <a:latin typeface="Cambria"/>
                <a:cs typeface="Cambria"/>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lvl1pPr>
              <a:defRPr>
                <a:latin typeface="Cambria"/>
                <a:cs typeface="Cambria"/>
              </a:defRPr>
            </a:lvl1pPr>
            <a:lvl2pPr>
              <a:defRPr>
                <a:latin typeface="Cambria"/>
                <a:cs typeface="Cambria"/>
              </a:defRPr>
            </a:lvl2pPr>
            <a:lvl3pPr>
              <a:defRPr>
                <a:latin typeface="Cambria"/>
                <a:cs typeface="Cambria"/>
              </a:defRPr>
            </a:lvl3pPr>
            <a:lvl4pPr>
              <a:defRPr>
                <a:latin typeface="Cambria"/>
                <a:cs typeface="Cambria"/>
              </a:defRPr>
            </a:lvl4pPr>
            <a:lvl5pPr>
              <a:defRPr>
                <a:latin typeface="Cambria"/>
                <a:cs typeface="Cambri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308D2B4A-F2C6-FB4C-AA7C-037D182C307F}" type="datetimeFigureOut">
              <a:rPr lang="en-GB"/>
              <a:pPr/>
              <a:t>16/04/2019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08D2B4A-F2C6-FB4C-AA7C-037D182C307F}" type="datetimeFigureOut">
              <a:rPr lang="en-GB"/>
              <a:pPr/>
              <a:t>16/04/2019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08D2B4A-F2C6-FB4C-AA7C-037D182C307F}" type="datetimeFigureOut">
              <a:rPr lang="en-GB"/>
              <a:pPr/>
              <a:t>16/04/2019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08D2B4A-F2C6-FB4C-AA7C-037D182C307F}" type="datetimeFigureOut">
              <a:rPr lang="en-GB"/>
              <a:pPr/>
              <a:t>16/04/2019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08D2B4A-F2C6-FB4C-AA7C-037D182C307F}" type="datetimeFigureOut">
              <a:rPr lang="en-GB"/>
              <a:pPr/>
              <a:t>16/04/2019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D2B4A-F2C6-FB4C-AA7C-037D182C307F}" type="datetimeFigureOut">
              <a:rPr lang="en-GB"/>
              <a:pPr/>
              <a:t>16/04/2019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08D2B4A-F2C6-FB4C-AA7C-037D182C307F}" type="datetimeFigureOut">
              <a:rPr lang="en-GB"/>
              <a:pPr/>
              <a:t>16/04/2019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08D2B4A-F2C6-FB4C-AA7C-037D182C307F}" type="datetimeFigureOut">
              <a:rPr lang="en-GB"/>
              <a:pPr/>
              <a:t>16/04/2019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D2B4A-F2C6-FB4C-AA7C-037D182C307F}" type="datetimeFigureOut">
              <a:rPr lang="en-GB"/>
              <a:pPr/>
              <a:t>16/04/2019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A2807-C79D-CA42-B944-3632558A7AAD}" type="slidenum">
              <a: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rgbClr val="008000"/>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mbria"/>
          <a:ea typeface="+mn-ea"/>
          <a:cs typeface="Cambria"/>
        </a:defRPr>
      </a:lvl1pPr>
      <a:lvl2pPr marL="742950" indent="-285750" algn="l" defTabSz="457200" rtl="0" eaLnBrk="1" latinLnBrk="0" hangingPunct="1">
        <a:spcBef>
          <a:spcPct val="20000"/>
        </a:spcBef>
        <a:buFont typeface="Arial"/>
        <a:buChar char="–"/>
        <a:defRPr sz="2800" kern="1200">
          <a:solidFill>
            <a:schemeClr val="tx1"/>
          </a:solidFill>
          <a:latin typeface="Cambria"/>
          <a:ea typeface="+mn-ea"/>
          <a:cs typeface="Cambria"/>
        </a:defRPr>
      </a:lvl2pPr>
      <a:lvl3pPr marL="1143000" indent="-228600" algn="l" defTabSz="457200" rtl="0" eaLnBrk="1" latinLnBrk="0" hangingPunct="1">
        <a:spcBef>
          <a:spcPct val="20000"/>
        </a:spcBef>
        <a:buFont typeface="Arial"/>
        <a:buChar char="•"/>
        <a:defRPr sz="2400" kern="1200">
          <a:solidFill>
            <a:schemeClr val="tx1"/>
          </a:solidFill>
          <a:latin typeface="Cambria"/>
          <a:ea typeface="+mn-ea"/>
          <a:cs typeface="Cambria"/>
        </a:defRPr>
      </a:lvl3pPr>
      <a:lvl4pPr marL="1600200" indent="-228600" algn="l" defTabSz="457200" rtl="0" eaLnBrk="1" latinLnBrk="0" hangingPunct="1">
        <a:spcBef>
          <a:spcPct val="20000"/>
        </a:spcBef>
        <a:buFont typeface="Arial"/>
        <a:buChar char="–"/>
        <a:defRPr sz="2000" kern="1200">
          <a:solidFill>
            <a:schemeClr val="tx1"/>
          </a:solidFill>
          <a:latin typeface="Cambria"/>
          <a:ea typeface="+mn-ea"/>
          <a:cs typeface="Cambria"/>
        </a:defRPr>
      </a:lvl4pPr>
      <a:lvl5pPr marL="2057400" indent="-228600" algn="l" defTabSz="457200" rtl="0" eaLnBrk="1" latinLnBrk="0" hangingPunct="1">
        <a:spcBef>
          <a:spcPct val="20000"/>
        </a:spcBef>
        <a:buFont typeface="Arial"/>
        <a:buChar char="»"/>
        <a:defRPr sz="2000" kern="1200">
          <a:solidFill>
            <a:schemeClr val="tx1"/>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hescienceteacher.co.uk/models-in-science/" TargetMode="External"/><Relationship Id="rId2" Type="http://schemas.openxmlformats.org/officeDocument/2006/relationships/hyperlink" Target="https://www.thescienceteacher.co.uk/" TargetMode="External"/><Relationship Id="rId1" Type="http://schemas.openxmlformats.org/officeDocument/2006/relationships/slideLayout" Target="../slideLayouts/slideLayout1.xml"/><Relationship Id="rId4" Type="http://schemas.openxmlformats.org/officeDocument/2006/relationships/hyperlink" Target="https://thescienceteacher.co.uk/atomicstructur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4178" y="6221228"/>
            <a:ext cx="8102894" cy="369332"/>
          </a:xfrm>
          <a:prstGeom prst="rect">
            <a:avLst/>
          </a:prstGeom>
        </p:spPr>
        <p:txBody>
          <a:bodyPr wrap="square">
            <a:spAutoFit/>
          </a:bodyPr>
          <a:lstStyle/>
          <a:p>
            <a:r>
              <a:rPr lang="en-US" dirty="0">
                <a:solidFill>
                  <a:srgbClr val="008000"/>
                </a:solidFill>
                <a:latin typeface="Cambria"/>
                <a:ea typeface="Cambria"/>
                <a:cs typeface="Times New Roman"/>
                <a:hlinkClick r:id="rId2"/>
              </a:rPr>
              <a:t>www.thescienceteacher.co.uk</a:t>
            </a:r>
            <a:r>
              <a:rPr lang="en-US" dirty="0">
                <a:solidFill>
                  <a:srgbClr val="008000"/>
                </a:solidFill>
                <a:latin typeface="Cambria"/>
                <a:ea typeface="Cambria"/>
                <a:cs typeface="Times New Roman"/>
              </a:rPr>
              <a:t>  </a:t>
            </a:r>
            <a:r>
              <a:rPr lang="en-GB" dirty="0">
                <a:latin typeface="Cambria"/>
                <a:ea typeface="Cambria"/>
                <a:cs typeface="Times New Roman"/>
              </a:rPr>
              <a:t>| resources for science teachers who like to think </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382298104"/>
              </p:ext>
            </p:extLst>
          </p:nvPr>
        </p:nvGraphicFramePr>
        <p:xfrm>
          <a:off x="244178" y="445636"/>
          <a:ext cx="8613174" cy="5773769"/>
        </p:xfrm>
        <a:graphic>
          <a:graphicData uri="http://schemas.openxmlformats.org/drawingml/2006/table">
            <a:tbl>
              <a:tblPr firstRow="1" bandRow="1">
                <a:tableStyleId>{9D7B26C5-4107-4FEC-AEDC-1716B250A1EF}</a:tableStyleId>
              </a:tblPr>
              <a:tblGrid>
                <a:gridCol w="1480414">
                  <a:extLst>
                    <a:ext uri="{9D8B030D-6E8A-4147-A177-3AD203B41FA5}">
                      <a16:colId xmlns:a16="http://schemas.microsoft.com/office/drawing/2014/main" val="20000"/>
                    </a:ext>
                  </a:extLst>
                </a:gridCol>
                <a:gridCol w="2626797">
                  <a:extLst>
                    <a:ext uri="{9D8B030D-6E8A-4147-A177-3AD203B41FA5}">
                      <a16:colId xmlns:a16="http://schemas.microsoft.com/office/drawing/2014/main" val="20001"/>
                    </a:ext>
                  </a:extLst>
                </a:gridCol>
                <a:gridCol w="1105916">
                  <a:extLst>
                    <a:ext uri="{9D8B030D-6E8A-4147-A177-3AD203B41FA5}">
                      <a16:colId xmlns:a16="http://schemas.microsoft.com/office/drawing/2014/main" val="20002"/>
                    </a:ext>
                  </a:extLst>
                </a:gridCol>
                <a:gridCol w="3400047">
                  <a:extLst>
                    <a:ext uri="{9D8B030D-6E8A-4147-A177-3AD203B41FA5}">
                      <a16:colId xmlns:a16="http://schemas.microsoft.com/office/drawing/2014/main" val="20003"/>
                    </a:ext>
                  </a:extLst>
                </a:gridCol>
              </a:tblGrid>
              <a:tr h="690587">
                <a:tc>
                  <a:txBody>
                    <a:bodyPr/>
                    <a:lstStyle/>
                    <a:p>
                      <a:r>
                        <a:rPr lang="en-US" sz="1400" b="1" dirty="0">
                          <a:solidFill>
                            <a:srgbClr val="008000"/>
                          </a:solidFill>
                          <a:latin typeface="Cambria"/>
                          <a:cs typeface="Cambria"/>
                        </a:rPr>
                        <a:t>Topic</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b="0" dirty="0">
                          <a:latin typeface="Cambria"/>
                          <a:cs typeface="Cambria"/>
                        </a:rPr>
                        <a:t>Atomic structure – mass and atomic numbers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a:solidFill>
                            <a:srgbClr val="008000"/>
                          </a:solidFill>
                          <a:latin typeface="Cambria"/>
                          <a:cs typeface="Cambria"/>
                        </a:rPr>
                        <a:t>Level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b="0" dirty="0">
                          <a:latin typeface="Cambria"/>
                          <a:cs typeface="Cambria"/>
                        </a:rPr>
                        <a:t>GCSE (or</a:t>
                      </a:r>
                      <a:r>
                        <a:rPr lang="en-US" sz="1400" b="0" baseline="0" dirty="0">
                          <a:latin typeface="Cambria"/>
                          <a:cs typeface="Cambria"/>
                        </a:rPr>
                        <a:t> any course for</a:t>
                      </a:r>
                      <a:r>
                        <a:rPr lang="en-US" sz="1400" b="0" dirty="0">
                          <a:latin typeface="Cambria"/>
                          <a:cs typeface="Cambria"/>
                        </a:rPr>
                        <a:t> students aged 11-16)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510702">
                <a:tc>
                  <a:txBody>
                    <a:bodyPr/>
                    <a:lstStyle/>
                    <a:p>
                      <a:r>
                        <a:rPr lang="en-US" sz="1400" b="1" dirty="0">
                          <a:solidFill>
                            <a:srgbClr val="008000"/>
                          </a:solidFill>
                          <a:latin typeface="Cambria"/>
                          <a:cs typeface="Cambria"/>
                        </a:rPr>
                        <a:t>Outcomes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r>
                        <a:rPr lang="en-GB" sz="1400" b="1" kern="1200" dirty="0">
                          <a:solidFill>
                            <a:schemeClr val="tx1"/>
                          </a:solidFill>
                          <a:effectLst/>
                          <a:latin typeface="Cambria" panose="02040503050406030204" pitchFamily="18" charset="0"/>
                          <a:ea typeface="+mn-ea"/>
                          <a:cs typeface="+mn-cs"/>
                        </a:rPr>
                        <a:t>To understand:  </a:t>
                      </a:r>
                    </a:p>
                    <a:p>
                      <a:pPr marL="285750" lvl="0" indent="-285750">
                        <a:buFont typeface="Arial" panose="020B0604020202020204" pitchFamily="34" charset="0"/>
                        <a:buChar char="•"/>
                      </a:pPr>
                      <a:r>
                        <a:rPr lang="en-GB" sz="1400" kern="1200" dirty="0">
                          <a:solidFill>
                            <a:schemeClr val="tx1"/>
                          </a:solidFill>
                          <a:effectLst/>
                          <a:latin typeface="Cambria" panose="02040503050406030204" pitchFamily="18" charset="0"/>
                          <a:ea typeface="+mn-ea"/>
                          <a:cs typeface="+mn-cs"/>
                        </a:rPr>
                        <a:t>the relationship between the number of protons and number of electrons in atoms</a:t>
                      </a:r>
                    </a:p>
                    <a:p>
                      <a:pPr marL="285750" lvl="0" indent="-285750">
                        <a:buFont typeface="Arial" panose="020B0604020202020204" pitchFamily="34" charset="0"/>
                        <a:buChar char="•"/>
                      </a:pPr>
                      <a:r>
                        <a:rPr lang="en-GB" sz="1400" kern="1200" dirty="0">
                          <a:solidFill>
                            <a:schemeClr val="tx1"/>
                          </a:solidFill>
                          <a:effectLst/>
                          <a:latin typeface="Cambria" panose="02040503050406030204" pitchFamily="18" charset="0"/>
                          <a:ea typeface="+mn-ea"/>
                          <a:cs typeface="+mn-cs"/>
                        </a:rPr>
                        <a:t>that the majority of the mass of an atom is located in the nucleus</a:t>
                      </a:r>
                    </a:p>
                    <a:p>
                      <a:pPr marL="285750" lvl="0" indent="-285750">
                        <a:buFont typeface="Arial" panose="020B0604020202020204" pitchFamily="34" charset="0"/>
                        <a:buChar char="•"/>
                      </a:pPr>
                      <a:r>
                        <a:rPr lang="en-GB" sz="1400" kern="1200" dirty="0">
                          <a:solidFill>
                            <a:schemeClr val="tx1"/>
                          </a:solidFill>
                          <a:effectLst/>
                          <a:latin typeface="Cambria" panose="02040503050406030204" pitchFamily="18" charset="0"/>
                          <a:ea typeface="+mn-ea"/>
                          <a:cs typeface="+mn-cs"/>
                        </a:rPr>
                        <a:t>that it is the number of protons that determine the element and not the number of neutrons or electrons</a:t>
                      </a:r>
                    </a:p>
                    <a:p>
                      <a:pPr marL="285750" lvl="0" indent="-285750">
                        <a:buFont typeface="Arial" panose="020B0604020202020204" pitchFamily="34" charset="0"/>
                        <a:buChar char="•"/>
                      </a:pPr>
                      <a:r>
                        <a:rPr lang="en-GB" sz="1400" kern="1200" dirty="0">
                          <a:solidFill>
                            <a:schemeClr val="tx1"/>
                          </a:solidFill>
                          <a:effectLst/>
                          <a:latin typeface="Cambria" panose="02040503050406030204" pitchFamily="18" charset="0"/>
                          <a:ea typeface="+mn-ea"/>
                          <a:cs typeface="+mn-cs"/>
                        </a:rPr>
                        <a:t>how electrons are arranged in atoms </a:t>
                      </a:r>
                    </a:p>
                    <a:p>
                      <a:pPr marL="285750" lvl="0" indent="-285750">
                        <a:buFont typeface="Arial" panose="020B0604020202020204" pitchFamily="34" charset="0"/>
                        <a:buChar char="•"/>
                      </a:pPr>
                      <a:r>
                        <a:rPr lang="en-GB" sz="1400" kern="1200" dirty="0">
                          <a:solidFill>
                            <a:schemeClr val="tx1"/>
                          </a:solidFill>
                          <a:effectLst/>
                          <a:latin typeface="Cambria" panose="02040503050406030204" pitchFamily="18" charset="0"/>
                          <a:ea typeface="+mn-ea"/>
                          <a:cs typeface="+mn-cs"/>
                        </a:rPr>
                        <a:t>how to calculate the number of protons, neutrons and electrons from the atomic and mass numbers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260811">
                <a:tc>
                  <a:txBody>
                    <a:bodyPr/>
                    <a:lstStyle/>
                    <a:p>
                      <a:r>
                        <a:rPr lang="en-US" sz="1400" b="1" dirty="0">
                          <a:solidFill>
                            <a:srgbClr val="008000"/>
                          </a:solidFill>
                          <a:latin typeface="Cambria"/>
                          <a:cs typeface="Cambria"/>
                        </a:rPr>
                        <a:t>Information for</a:t>
                      </a:r>
                      <a:r>
                        <a:rPr lang="en-US" sz="1400" b="1" baseline="0" dirty="0">
                          <a:solidFill>
                            <a:srgbClr val="008000"/>
                          </a:solidFill>
                          <a:latin typeface="Cambria"/>
                          <a:cs typeface="Cambria"/>
                        </a:rPr>
                        <a:t> teachers</a:t>
                      </a:r>
                      <a:endParaRPr lang="en-US" sz="1400" b="1" dirty="0">
                        <a:solidFill>
                          <a:srgbClr val="008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0" marR="0" lvl="0" indent="-342900" algn="l" defTabSz="457200" rtl="0" eaLnBrk="1" fontAlgn="auto" latinLnBrk="0" hangingPunct="1">
                        <a:lnSpc>
                          <a:spcPct val="100000"/>
                        </a:lnSpc>
                        <a:spcBef>
                          <a:spcPts val="0"/>
                        </a:spcBef>
                        <a:spcAft>
                          <a:spcPts val="0"/>
                        </a:spcAft>
                        <a:buClrTx/>
                        <a:buSzTx/>
                        <a:buFont typeface="+mj-lt"/>
                        <a:buNone/>
                        <a:tabLst/>
                        <a:defRPr/>
                      </a:pPr>
                      <a:r>
                        <a:rPr lang="en-US" sz="1400" b="0" kern="1200" dirty="0">
                          <a:solidFill>
                            <a:schemeClr val="tx1"/>
                          </a:solidFill>
                          <a:latin typeface="Cambria"/>
                          <a:ea typeface="+mn-ea"/>
                          <a:cs typeface="Cambria"/>
                        </a:rPr>
                        <a:t>This activity can be used to introduce atomic and mass numbers. It could be used near the start of teaching on atomic structure to focus student thinking on what the atomic and mass numbers actually mean. Students need to know that atoms are made from three types of subatomic particle before completing  this activity in pairs.  After completing this activity students will need to practice what they’ve learnt by calculating numbers of protons, electrons and neutrons for a variety of other atoms.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956631">
                <a:tc>
                  <a:txBody>
                    <a:bodyPr/>
                    <a:lstStyle/>
                    <a:p>
                      <a:r>
                        <a:rPr lang="en-US" sz="1400" b="1">
                          <a:solidFill>
                            <a:srgbClr val="008000"/>
                          </a:solidFill>
                          <a:latin typeface="Cambria"/>
                          <a:cs typeface="Cambria"/>
                        </a:rPr>
                        <a:t>Pedagogy focus </a:t>
                      </a:r>
                      <a:endParaRPr lang="en-US" sz="1400" b="1" dirty="0">
                        <a:solidFill>
                          <a:srgbClr val="008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indent="-342900">
                        <a:buFont typeface="+mj-lt"/>
                        <a:buNone/>
                      </a:pPr>
                      <a:r>
                        <a:rPr lang="en-US" sz="1400" dirty="0">
                          <a:latin typeface="Cambria"/>
                          <a:cs typeface="Cambria"/>
                        </a:rPr>
                        <a:t>Models in science:  </a:t>
                      </a:r>
                    </a:p>
                    <a:p>
                      <a:pPr marL="342900" indent="-342900">
                        <a:buFont typeface="+mj-lt"/>
                        <a:buNone/>
                      </a:pPr>
                      <a:r>
                        <a:rPr lang="en-GB" sz="1400" dirty="0">
                          <a:latin typeface="Cambria" panose="02040503050406030204" pitchFamily="18" charset="0"/>
                          <a:hlinkClick r:id="rId3"/>
                        </a:rPr>
                        <a:t>https://thescienceteacher.co.uk/models-in-science/</a:t>
                      </a:r>
                      <a:endParaRPr lang="en-US" sz="1400" dirty="0">
                        <a:latin typeface="Cambria" panose="02040503050406030204" pitchFamily="18" charset="0"/>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55515421"/>
                  </a:ext>
                </a:extLst>
              </a:tr>
              <a:tr h="956631">
                <a:tc>
                  <a:txBody>
                    <a:bodyPr/>
                    <a:lstStyle/>
                    <a:p>
                      <a:r>
                        <a:rPr lang="en-US" sz="1400" b="1" dirty="0">
                          <a:solidFill>
                            <a:srgbClr val="008000"/>
                          </a:solidFill>
                          <a:latin typeface="Cambria"/>
                          <a:cs typeface="Cambria"/>
                        </a:rPr>
                        <a:t>Other resources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indent="-342900">
                        <a:buFont typeface="+mj-lt"/>
                        <a:buNone/>
                      </a:pPr>
                      <a:r>
                        <a:rPr lang="en-US" sz="1400" dirty="0">
                          <a:latin typeface="Cambria"/>
                          <a:cs typeface="Cambria"/>
                        </a:rPr>
                        <a:t>Other resources on atomic structure are here: </a:t>
                      </a:r>
                    </a:p>
                    <a:p>
                      <a:pPr marL="342900" indent="-342900">
                        <a:buFont typeface="+mj-lt"/>
                        <a:buNone/>
                      </a:pPr>
                      <a:r>
                        <a:rPr lang="en-GB" sz="1400" dirty="0">
                          <a:latin typeface="Cambria" panose="02040503050406030204" pitchFamily="18" charset="0"/>
                          <a:hlinkClick r:id="rId4"/>
                        </a:rPr>
                        <a:t>https://thescienceteacher.co.uk/atomicstructure/</a:t>
                      </a:r>
                      <a:endParaRPr lang="en-US" sz="1400" dirty="0">
                        <a:latin typeface="Cambria" panose="02040503050406030204" pitchFamily="18" charset="0"/>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5661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846726" y="656127"/>
            <a:ext cx="5450548" cy="3334887"/>
          </a:xfrm>
          <a:prstGeom prst="rect">
            <a:avLst/>
          </a:prstGeom>
          <a:noFill/>
        </p:spPr>
        <p:txBody>
          <a:bodyPr wrap="square" rtlCol="0">
            <a:spAutoFit/>
          </a:bodyPr>
          <a:lstStyle/>
          <a:p>
            <a:pPr algn="ctr"/>
            <a:r>
              <a:rPr lang="en-GB" sz="4214" dirty="0">
                <a:latin typeface="Cambria" panose="02040503050406030204" pitchFamily="18" charset="0"/>
              </a:rPr>
              <a:t>What do these numbers tell us about atomic structure? </a:t>
            </a:r>
          </a:p>
          <a:p>
            <a:endParaRPr lang="en-GB" sz="4214" dirty="0">
              <a:latin typeface="Cambria" panose="02040503050406030204" pitchFamily="18" charset="0"/>
            </a:endParaRPr>
          </a:p>
          <a:p>
            <a:r>
              <a:rPr lang="en-GB" sz="4214" dirty="0">
                <a:latin typeface="Cambria" panose="02040503050406030204" pitchFamily="18" charset="0"/>
              </a:rPr>
              <a:t> </a:t>
            </a:r>
          </a:p>
        </p:txBody>
      </p:sp>
      <p:sp>
        <p:nvSpPr>
          <p:cNvPr id="11" name="TextBox 10"/>
          <p:cNvSpPr txBox="1"/>
          <p:nvPr/>
        </p:nvSpPr>
        <p:spPr>
          <a:xfrm>
            <a:off x="3652295" y="3148044"/>
            <a:ext cx="3034326" cy="2493888"/>
          </a:xfrm>
          <a:prstGeom prst="rect">
            <a:avLst/>
          </a:prstGeom>
          <a:noFill/>
        </p:spPr>
        <p:txBody>
          <a:bodyPr wrap="square" rtlCol="0">
            <a:spAutoFit/>
          </a:bodyPr>
          <a:lstStyle/>
          <a:p>
            <a:r>
              <a:rPr lang="en-GB" sz="15606"/>
              <a:t>Na</a:t>
            </a:r>
          </a:p>
        </p:txBody>
      </p:sp>
      <p:sp>
        <p:nvSpPr>
          <p:cNvPr id="12" name="TextBox 11"/>
          <p:cNvSpPr txBox="1"/>
          <p:nvPr/>
        </p:nvSpPr>
        <p:spPr>
          <a:xfrm>
            <a:off x="2753235" y="4829251"/>
            <a:ext cx="2303840" cy="812851"/>
          </a:xfrm>
          <a:prstGeom prst="rect">
            <a:avLst/>
          </a:prstGeom>
          <a:noFill/>
        </p:spPr>
        <p:txBody>
          <a:bodyPr wrap="square" rtlCol="0">
            <a:spAutoFit/>
          </a:bodyPr>
          <a:lstStyle/>
          <a:p>
            <a:r>
              <a:rPr lang="en-GB" sz="4682"/>
              <a:t>11</a:t>
            </a:r>
          </a:p>
        </p:txBody>
      </p:sp>
      <p:sp>
        <p:nvSpPr>
          <p:cNvPr id="13" name="TextBox 12"/>
          <p:cNvSpPr txBox="1"/>
          <p:nvPr/>
        </p:nvSpPr>
        <p:spPr>
          <a:xfrm>
            <a:off x="2745785" y="3177938"/>
            <a:ext cx="2303840" cy="812851"/>
          </a:xfrm>
          <a:prstGeom prst="rect">
            <a:avLst/>
          </a:prstGeom>
          <a:noFill/>
        </p:spPr>
        <p:txBody>
          <a:bodyPr wrap="square" rtlCol="0">
            <a:spAutoFit/>
          </a:bodyPr>
          <a:lstStyle/>
          <a:p>
            <a:r>
              <a:rPr lang="en-GB" sz="4682"/>
              <a:t>23</a:t>
            </a:r>
          </a:p>
        </p:txBody>
      </p:sp>
    </p:spTree>
    <p:extLst>
      <p:ext uri="{BB962C8B-B14F-4D97-AF65-F5344CB8AC3E}">
        <p14:creationId xmlns:p14="http://schemas.microsoft.com/office/powerpoint/2010/main" val="162161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C0095F3A-A185-4D41-85F4-7C4D628170F4}"/>
              </a:ext>
            </a:extLst>
          </p:cNvPr>
          <p:cNvSpPr/>
          <p:nvPr/>
        </p:nvSpPr>
        <p:spPr>
          <a:xfrm>
            <a:off x="1345918" y="557268"/>
            <a:ext cx="2110916" cy="1955524"/>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3" name="Oval 2">
            <a:extLst>
              <a:ext uri="{FF2B5EF4-FFF2-40B4-BE49-F238E27FC236}">
                <a16:creationId xmlns:a16="http://schemas.microsoft.com/office/drawing/2014/main" id="{611390EA-77AC-154B-91DA-F4E102E23927}"/>
              </a:ext>
            </a:extLst>
          </p:cNvPr>
          <p:cNvSpPr/>
          <p:nvPr/>
        </p:nvSpPr>
        <p:spPr>
          <a:xfrm>
            <a:off x="5323658" y="523674"/>
            <a:ext cx="2110916" cy="1955524"/>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8" name="Group 7">
            <a:extLst>
              <a:ext uri="{FF2B5EF4-FFF2-40B4-BE49-F238E27FC236}">
                <a16:creationId xmlns:a16="http://schemas.microsoft.com/office/drawing/2014/main" id="{6F093A8D-2B66-394E-9934-69D63EA9E725}"/>
              </a:ext>
            </a:extLst>
          </p:cNvPr>
          <p:cNvGrpSpPr/>
          <p:nvPr/>
        </p:nvGrpSpPr>
        <p:grpSpPr>
          <a:xfrm>
            <a:off x="2242903" y="1309865"/>
            <a:ext cx="721577" cy="425355"/>
            <a:chOff x="4599813" y="3708400"/>
            <a:chExt cx="924687" cy="545084"/>
          </a:xfrm>
        </p:grpSpPr>
        <p:sp>
          <p:nvSpPr>
            <p:cNvPr id="9" name="Oval 8">
              <a:extLst>
                <a:ext uri="{FF2B5EF4-FFF2-40B4-BE49-F238E27FC236}">
                  <a16:creationId xmlns:a16="http://schemas.microsoft.com/office/drawing/2014/main" id="{1D0A1A27-CD17-594C-A458-0ED3C6CAF09A}"/>
                </a:ext>
              </a:extLst>
            </p:cNvPr>
            <p:cNvSpPr/>
            <p:nvPr/>
          </p:nvSpPr>
          <p:spPr>
            <a:xfrm>
              <a:off x="4599813" y="37244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10" name="TextBox 9">
              <a:extLst>
                <a:ext uri="{FF2B5EF4-FFF2-40B4-BE49-F238E27FC236}">
                  <a16:creationId xmlns:a16="http://schemas.microsoft.com/office/drawing/2014/main" id="{237EA718-20CD-9241-8D78-9ACBD217FB9E}"/>
                </a:ext>
              </a:extLst>
            </p:cNvPr>
            <p:cNvSpPr txBox="1"/>
            <p:nvPr/>
          </p:nvSpPr>
          <p:spPr>
            <a:xfrm>
              <a:off x="4660900" y="3708400"/>
              <a:ext cx="863600" cy="533851"/>
            </a:xfrm>
            <a:prstGeom prst="rect">
              <a:avLst/>
            </a:prstGeom>
            <a:noFill/>
          </p:spPr>
          <p:txBody>
            <a:bodyPr vert="horz" rtlCol="0">
              <a:spAutoFit/>
            </a:bodyPr>
            <a:lstStyle/>
            <a:p>
              <a:r>
                <a:rPr lang="en-GB" sz="2107" dirty="0">
                  <a:solidFill>
                    <a:srgbClr val="000000"/>
                  </a:solidFill>
                  <a:latin typeface="Arial - 36"/>
                </a:rPr>
                <a:t>+</a:t>
              </a:r>
            </a:p>
          </p:txBody>
        </p:sp>
      </p:grpSp>
      <p:grpSp>
        <p:nvGrpSpPr>
          <p:cNvPr id="11" name="Group 10">
            <a:extLst>
              <a:ext uri="{FF2B5EF4-FFF2-40B4-BE49-F238E27FC236}">
                <a16:creationId xmlns:a16="http://schemas.microsoft.com/office/drawing/2014/main" id="{34E39E11-A6A5-9D4A-967A-DF822159925A}"/>
              </a:ext>
            </a:extLst>
          </p:cNvPr>
          <p:cNvGrpSpPr/>
          <p:nvPr/>
        </p:nvGrpSpPr>
        <p:grpSpPr>
          <a:xfrm>
            <a:off x="6139381" y="1275853"/>
            <a:ext cx="721577" cy="425355"/>
            <a:chOff x="4599813" y="3708400"/>
            <a:chExt cx="924687" cy="545084"/>
          </a:xfrm>
        </p:grpSpPr>
        <p:sp>
          <p:nvSpPr>
            <p:cNvPr id="12" name="Oval 11">
              <a:extLst>
                <a:ext uri="{FF2B5EF4-FFF2-40B4-BE49-F238E27FC236}">
                  <a16:creationId xmlns:a16="http://schemas.microsoft.com/office/drawing/2014/main" id="{D7E0892B-8471-9248-A05A-AFF97568344E}"/>
                </a:ext>
              </a:extLst>
            </p:cNvPr>
            <p:cNvSpPr/>
            <p:nvPr/>
          </p:nvSpPr>
          <p:spPr>
            <a:xfrm>
              <a:off x="4599813" y="37244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13" name="TextBox 12">
              <a:extLst>
                <a:ext uri="{FF2B5EF4-FFF2-40B4-BE49-F238E27FC236}">
                  <a16:creationId xmlns:a16="http://schemas.microsoft.com/office/drawing/2014/main" id="{AA7D708C-CF8A-804F-8914-BBF0F13AD2B0}"/>
                </a:ext>
              </a:extLst>
            </p:cNvPr>
            <p:cNvSpPr txBox="1"/>
            <p:nvPr/>
          </p:nvSpPr>
          <p:spPr>
            <a:xfrm>
              <a:off x="4660900" y="3708400"/>
              <a:ext cx="863600" cy="533851"/>
            </a:xfrm>
            <a:prstGeom prst="rect">
              <a:avLst/>
            </a:prstGeom>
            <a:noFill/>
          </p:spPr>
          <p:txBody>
            <a:bodyPr vert="horz" rtlCol="0">
              <a:spAutoFit/>
            </a:bodyPr>
            <a:lstStyle/>
            <a:p>
              <a:r>
                <a:rPr lang="en-GB" sz="2107" dirty="0">
                  <a:solidFill>
                    <a:srgbClr val="000000"/>
                  </a:solidFill>
                  <a:latin typeface="Arial - 36"/>
                </a:rPr>
                <a:t>+</a:t>
              </a:r>
            </a:p>
          </p:txBody>
        </p:sp>
      </p:grpSp>
      <p:sp>
        <p:nvSpPr>
          <p:cNvPr id="17" name="Oval 16">
            <a:extLst>
              <a:ext uri="{FF2B5EF4-FFF2-40B4-BE49-F238E27FC236}">
                <a16:creationId xmlns:a16="http://schemas.microsoft.com/office/drawing/2014/main" id="{D8B90FBC-B196-6643-86D8-9419E9B4B709}"/>
              </a:ext>
            </a:extLst>
          </p:cNvPr>
          <p:cNvSpPr/>
          <p:nvPr/>
        </p:nvSpPr>
        <p:spPr>
          <a:xfrm>
            <a:off x="6187050" y="1707451"/>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30" name="Oval 29">
            <a:extLst>
              <a:ext uri="{FF2B5EF4-FFF2-40B4-BE49-F238E27FC236}">
                <a16:creationId xmlns:a16="http://schemas.microsoft.com/office/drawing/2014/main" id="{B7D82279-58F9-804C-9330-BFBDEB55F6EA}"/>
              </a:ext>
            </a:extLst>
          </p:cNvPr>
          <p:cNvSpPr/>
          <p:nvPr/>
        </p:nvSpPr>
        <p:spPr>
          <a:xfrm>
            <a:off x="5228148" y="3642760"/>
            <a:ext cx="2110916" cy="1955524"/>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35" name="Group 34">
            <a:extLst>
              <a:ext uri="{FF2B5EF4-FFF2-40B4-BE49-F238E27FC236}">
                <a16:creationId xmlns:a16="http://schemas.microsoft.com/office/drawing/2014/main" id="{4A3D24F4-1788-0F40-B5B2-80EA11767C6B}"/>
              </a:ext>
            </a:extLst>
          </p:cNvPr>
          <p:cNvGrpSpPr/>
          <p:nvPr/>
        </p:nvGrpSpPr>
        <p:grpSpPr>
          <a:xfrm>
            <a:off x="6176474" y="4433438"/>
            <a:ext cx="721577" cy="425355"/>
            <a:chOff x="4803013" y="3721100"/>
            <a:chExt cx="924687" cy="545084"/>
          </a:xfrm>
        </p:grpSpPr>
        <p:sp>
          <p:nvSpPr>
            <p:cNvPr id="36" name="Oval 35">
              <a:extLst>
                <a:ext uri="{FF2B5EF4-FFF2-40B4-BE49-F238E27FC236}">
                  <a16:creationId xmlns:a16="http://schemas.microsoft.com/office/drawing/2014/main" id="{47FD99E9-A760-B44A-99E9-85F21D3ED255}"/>
                </a:ext>
              </a:extLst>
            </p:cNvPr>
            <p:cNvSpPr/>
            <p:nvPr/>
          </p:nvSpPr>
          <p:spPr>
            <a:xfrm>
              <a:off x="4803013" y="37371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37" name="TextBox 36">
              <a:extLst>
                <a:ext uri="{FF2B5EF4-FFF2-40B4-BE49-F238E27FC236}">
                  <a16:creationId xmlns:a16="http://schemas.microsoft.com/office/drawing/2014/main" id="{1D9E7C96-E8EB-D545-92A7-055D9F065030}"/>
                </a:ext>
              </a:extLst>
            </p:cNvPr>
            <p:cNvSpPr txBox="1"/>
            <p:nvPr/>
          </p:nvSpPr>
          <p:spPr>
            <a:xfrm>
              <a:off x="4864100" y="3721100"/>
              <a:ext cx="863600" cy="533851"/>
            </a:xfrm>
            <a:prstGeom prst="rect">
              <a:avLst/>
            </a:prstGeom>
            <a:noFill/>
          </p:spPr>
          <p:txBody>
            <a:bodyPr vert="horz" rtlCol="0">
              <a:spAutoFit/>
            </a:bodyPr>
            <a:lstStyle/>
            <a:p>
              <a:r>
                <a:rPr lang="en-GB" sz="2107">
                  <a:solidFill>
                    <a:srgbClr val="000000"/>
                  </a:solidFill>
                  <a:latin typeface="Arial - 36"/>
                </a:rPr>
                <a:t>+</a:t>
              </a:r>
            </a:p>
          </p:txBody>
        </p:sp>
      </p:grpSp>
      <p:sp>
        <p:nvSpPr>
          <p:cNvPr id="38" name="Oval 37">
            <a:extLst>
              <a:ext uri="{FF2B5EF4-FFF2-40B4-BE49-F238E27FC236}">
                <a16:creationId xmlns:a16="http://schemas.microsoft.com/office/drawing/2014/main" id="{9A77AA61-E40B-3F4B-B999-C51D4EDA7F49}"/>
              </a:ext>
            </a:extLst>
          </p:cNvPr>
          <p:cNvSpPr/>
          <p:nvPr/>
        </p:nvSpPr>
        <p:spPr>
          <a:xfrm>
            <a:off x="6169636" y="4839765"/>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39" name="Oval 38">
            <a:extLst>
              <a:ext uri="{FF2B5EF4-FFF2-40B4-BE49-F238E27FC236}">
                <a16:creationId xmlns:a16="http://schemas.microsoft.com/office/drawing/2014/main" id="{E26A05ED-5B78-6B43-9DF0-D066B8A3556F}"/>
              </a:ext>
            </a:extLst>
          </p:cNvPr>
          <p:cNvSpPr/>
          <p:nvPr/>
        </p:nvSpPr>
        <p:spPr>
          <a:xfrm>
            <a:off x="5911966" y="4562273"/>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40" name="Group 39">
            <a:extLst>
              <a:ext uri="{FF2B5EF4-FFF2-40B4-BE49-F238E27FC236}">
                <a16:creationId xmlns:a16="http://schemas.microsoft.com/office/drawing/2014/main" id="{1159FC60-B068-BF4F-8023-1CBAA2580399}"/>
              </a:ext>
            </a:extLst>
          </p:cNvPr>
          <p:cNvGrpSpPr/>
          <p:nvPr/>
        </p:nvGrpSpPr>
        <p:grpSpPr>
          <a:xfrm>
            <a:off x="6235937" y="4056843"/>
            <a:ext cx="721577" cy="425355"/>
            <a:chOff x="4879213" y="3238500"/>
            <a:chExt cx="924687" cy="545084"/>
          </a:xfrm>
        </p:grpSpPr>
        <p:sp>
          <p:nvSpPr>
            <p:cNvPr id="41" name="Oval 40">
              <a:extLst>
                <a:ext uri="{FF2B5EF4-FFF2-40B4-BE49-F238E27FC236}">
                  <a16:creationId xmlns:a16="http://schemas.microsoft.com/office/drawing/2014/main" id="{96F5EF88-4CCA-714B-96EE-63F1CCA556C1}"/>
                </a:ext>
              </a:extLst>
            </p:cNvPr>
            <p:cNvSpPr/>
            <p:nvPr/>
          </p:nvSpPr>
          <p:spPr>
            <a:xfrm>
              <a:off x="4879213" y="32545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42" name="TextBox 41">
              <a:extLst>
                <a:ext uri="{FF2B5EF4-FFF2-40B4-BE49-F238E27FC236}">
                  <a16:creationId xmlns:a16="http://schemas.microsoft.com/office/drawing/2014/main" id="{B670E587-64C0-794C-9A3B-D07E582284E0}"/>
                </a:ext>
              </a:extLst>
            </p:cNvPr>
            <p:cNvSpPr txBox="1"/>
            <p:nvPr/>
          </p:nvSpPr>
          <p:spPr>
            <a:xfrm>
              <a:off x="4940300" y="3238500"/>
              <a:ext cx="863600" cy="533851"/>
            </a:xfrm>
            <a:prstGeom prst="rect">
              <a:avLst/>
            </a:prstGeom>
            <a:noFill/>
          </p:spPr>
          <p:txBody>
            <a:bodyPr vert="horz" rtlCol="0">
              <a:spAutoFit/>
            </a:bodyPr>
            <a:lstStyle/>
            <a:p>
              <a:r>
                <a:rPr lang="en-GB" sz="2107">
                  <a:solidFill>
                    <a:srgbClr val="000000"/>
                  </a:solidFill>
                  <a:latin typeface="Arial - 36"/>
                </a:rPr>
                <a:t>+</a:t>
              </a:r>
            </a:p>
          </p:txBody>
        </p:sp>
      </p:grpSp>
      <p:sp>
        <p:nvSpPr>
          <p:cNvPr id="43" name="Oval 42">
            <a:extLst>
              <a:ext uri="{FF2B5EF4-FFF2-40B4-BE49-F238E27FC236}">
                <a16:creationId xmlns:a16="http://schemas.microsoft.com/office/drawing/2014/main" id="{8BEB880B-F3FA-AD4F-9BB4-03784F88CBA8}"/>
              </a:ext>
            </a:extLst>
          </p:cNvPr>
          <p:cNvSpPr/>
          <p:nvPr/>
        </p:nvSpPr>
        <p:spPr>
          <a:xfrm>
            <a:off x="6516500" y="4344245"/>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44" name="Oval 43">
            <a:extLst>
              <a:ext uri="{FF2B5EF4-FFF2-40B4-BE49-F238E27FC236}">
                <a16:creationId xmlns:a16="http://schemas.microsoft.com/office/drawing/2014/main" id="{4A8E3FCE-7279-7A44-94E5-6ECA96B91FEC}"/>
              </a:ext>
            </a:extLst>
          </p:cNvPr>
          <p:cNvSpPr/>
          <p:nvPr/>
        </p:nvSpPr>
        <p:spPr>
          <a:xfrm>
            <a:off x="5872324" y="4136126"/>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45" name="Group 44">
            <a:extLst>
              <a:ext uri="{FF2B5EF4-FFF2-40B4-BE49-F238E27FC236}">
                <a16:creationId xmlns:a16="http://schemas.microsoft.com/office/drawing/2014/main" id="{100E0536-823F-E443-A17F-A5F4200976EE}"/>
              </a:ext>
            </a:extLst>
          </p:cNvPr>
          <p:cNvGrpSpPr/>
          <p:nvPr/>
        </p:nvGrpSpPr>
        <p:grpSpPr>
          <a:xfrm>
            <a:off x="5671044" y="4463169"/>
            <a:ext cx="721577" cy="425355"/>
            <a:chOff x="4155313" y="3759200"/>
            <a:chExt cx="924687" cy="545084"/>
          </a:xfrm>
        </p:grpSpPr>
        <p:sp>
          <p:nvSpPr>
            <p:cNvPr id="46" name="Oval 45">
              <a:extLst>
                <a:ext uri="{FF2B5EF4-FFF2-40B4-BE49-F238E27FC236}">
                  <a16:creationId xmlns:a16="http://schemas.microsoft.com/office/drawing/2014/main" id="{DE01CAF2-3C3B-F040-BC33-DE92A684AB71}"/>
                </a:ext>
              </a:extLst>
            </p:cNvPr>
            <p:cNvSpPr/>
            <p:nvPr/>
          </p:nvSpPr>
          <p:spPr>
            <a:xfrm>
              <a:off x="4155313" y="37752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47" name="TextBox 46">
              <a:extLst>
                <a:ext uri="{FF2B5EF4-FFF2-40B4-BE49-F238E27FC236}">
                  <a16:creationId xmlns:a16="http://schemas.microsoft.com/office/drawing/2014/main" id="{0FFFF22D-D45E-174D-A37E-1E10B55F4644}"/>
                </a:ext>
              </a:extLst>
            </p:cNvPr>
            <p:cNvSpPr txBox="1"/>
            <p:nvPr/>
          </p:nvSpPr>
          <p:spPr>
            <a:xfrm>
              <a:off x="4216400" y="3759200"/>
              <a:ext cx="863600" cy="533851"/>
            </a:xfrm>
            <a:prstGeom prst="rect">
              <a:avLst/>
            </a:prstGeom>
            <a:noFill/>
          </p:spPr>
          <p:txBody>
            <a:bodyPr vert="horz" rtlCol="0">
              <a:spAutoFit/>
            </a:bodyPr>
            <a:lstStyle/>
            <a:p>
              <a:r>
                <a:rPr lang="en-GB" sz="2107">
                  <a:solidFill>
                    <a:srgbClr val="000000"/>
                  </a:solidFill>
                  <a:latin typeface="Arial - 36"/>
                </a:rPr>
                <a:t>+</a:t>
              </a:r>
            </a:p>
          </p:txBody>
        </p:sp>
      </p:grpSp>
      <p:sp>
        <p:nvSpPr>
          <p:cNvPr id="48" name="Oval 47">
            <a:extLst>
              <a:ext uri="{FF2B5EF4-FFF2-40B4-BE49-F238E27FC236}">
                <a16:creationId xmlns:a16="http://schemas.microsoft.com/office/drawing/2014/main" id="{95ECB876-06E7-3C48-AB9C-FD1D3FA8E018}"/>
              </a:ext>
            </a:extLst>
          </p:cNvPr>
          <p:cNvSpPr/>
          <p:nvPr/>
        </p:nvSpPr>
        <p:spPr>
          <a:xfrm>
            <a:off x="4869827" y="3291527"/>
            <a:ext cx="2827122" cy="2650460"/>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50" name="Oval 49">
            <a:extLst>
              <a:ext uri="{FF2B5EF4-FFF2-40B4-BE49-F238E27FC236}">
                <a16:creationId xmlns:a16="http://schemas.microsoft.com/office/drawing/2014/main" id="{12CFC6CB-20F1-AF44-B90E-B74E6DC437A3}"/>
              </a:ext>
            </a:extLst>
          </p:cNvPr>
          <p:cNvSpPr/>
          <p:nvPr/>
        </p:nvSpPr>
        <p:spPr>
          <a:xfrm>
            <a:off x="1003617" y="216628"/>
            <a:ext cx="2827122" cy="2650460"/>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51" name="Oval 50">
            <a:extLst>
              <a:ext uri="{FF2B5EF4-FFF2-40B4-BE49-F238E27FC236}">
                <a16:creationId xmlns:a16="http://schemas.microsoft.com/office/drawing/2014/main" id="{D1F225BF-73B7-824E-831C-B470F54044C7}"/>
              </a:ext>
            </a:extLst>
          </p:cNvPr>
          <p:cNvSpPr/>
          <p:nvPr/>
        </p:nvSpPr>
        <p:spPr>
          <a:xfrm>
            <a:off x="4976941" y="159809"/>
            <a:ext cx="2827122" cy="2650460"/>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52" name="Group 51">
            <a:extLst>
              <a:ext uri="{FF2B5EF4-FFF2-40B4-BE49-F238E27FC236}">
                <a16:creationId xmlns:a16="http://schemas.microsoft.com/office/drawing/2014/main" id="{76DF86DE-D410-694E-9116-4EB02F4D07AE}"/>
              </a:ext>
            </a:extLst>
          </p:cNvPr>
          <p:cNvGrpSpPr/>
          <p:nvPr/>
        </p:nvGrpSpPr>
        <p:grpSpPr>
          <a:xfrm>
            <a:off x="2311453" y="2297022"/>
            <a:ext cx="599579" cy="416589"/>
            <a:chOff x="1593850" y="3365500"/>
            <a:chExt cx="768350" cy="533851"/>
          </a:xfrm>
        </p:grpSpPr>
        <p:sp>
          <p:nvSpPr>
            <p:cNvPr id="53" name="Oval 52">
              <a:extLst>
                <a:ext uri="{FF2B5EF4-FFF2-40B4-BE49-F238E27FC236}">
                  <a16:creationId xmlns:a16="http://schemas.microsoft.com/office/drawing/2014/main" id="{521A04CA-4067-064C-960E-5CBDEFB90FFD}"/>
                </a:ext>
              </a:extLst>
            </p:cNvPr>
            <p:cNvSpPr/>
            <p:nvPr/>
          </p:nvSpPr>
          <p:spPr>
            <a:xfrm>
              <a:off x="1593850" y="34243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54" name="TextBox 53">
              <a:extLst>
                <a:ext uri="{FF2B5EF4-FFF2-40B4-BE49-F238E27FC236}">
                  <a16:creationId xmlns:a16="http://schemas.microsoft.com/office/drawing/2014/main" id="{6B5B0421-4CA2-E046-9AE1-8EF1E37AE17C}"/>
                </a:ext>
              </a:extLst>
            </p:cNvPr>
            <p:cNvSpPr txBox="1"/>
            <p:nvPr/>
          </p:nvSpPr>
          <p:spPr>
            <a:xfrm>
              <a:off x="1651000" y="3365500"/>
              <a:ext cx="711200" cy="533851"/>
            </a:xfrm>
            <a:prstGeom prst="rect">
              <a:avLst/>
            </a:prstGeom>
            <a:noFill/>
          </p:spPr>
          <p:txBody>
            <a:bodyPr vert="horz" rtlCol="0">
              <a:spAutoFit/>
            </a:bodyPr>
            <a:lstStyle/>
            <a:p>
              <a:r>
                <a:rPr lang="en-GB" sz="2107" dirty="0">
                  <a:solidFill>
                    <a:srgbClr val="000000"/>
                  </a:solidFill>
                  <a:latin typeface="Arial - 36"/>
                </a:rPr>
                <a:t>-</a:t>
              </a:r>
            </a:p>
          </p:txBody>
        </p:sp>
      </p:grpSp>
      <p:grpSp>
        <p:nvGrpSpPr>
          <p:cNvPr id="55" name="Group 54">
            <a:extLst>
              <a:ext uri="{FF2B5EF4-FFF2-40B4-BE49-F238E27FC236}">
                <a16:creationId xmlns:a16="http://schemas.microsoft.com/office/drawing/2014/main" id="{67526126-37DB-124D-9F7E-9D314A391854}"/>
              </a:ext>
            </a:extLst>
          </p:cNvPr>
          <p:cNvGrpSpPr/>
          <p:nvPr/>
        </p:nvGrpSpPr>
        <p:grpSpPr>
          <a:xfrm>
            <a:off x="6229965" y="2239082"/>
            <a:ext cx="599579" cy="416589"/>
            <a:chOff x="1593850" y="3365500"/>
            <a:chExt cx="768350" cy="533851"/>
          </a:xfrm>
        </p:grpSpPr>
        <p:sp>
          <p:nvSpPr>
            <p:cNvPr id="56" name="Oval 55">
              <a:extLst>
                <a:ext uri="{FF2B5EF4-FFF2-40B4-BE49-F238E27FC236}">
                  <a16:creationId xmlns:a16="http://schemas.microsoft.com/office/drawing/2014/main" id="{F9C47C4F-2A83-A347-9053-859784A99A2D}"/>
                </a:ext>
              </a:extLst>
            </p:cNvPr>
            <p:cNvSpPr/>
            <p:nvPr/>
          </p:nvSpPr>
          <p:spPr>
            <a:xfrm>
              <a:off x="1593850" y="34243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57" name="TextBox 56">
              <a:extLst>
                <a:ext uri="{FF2B5EF4-FFF2-40B4-BE49-F238E27FC236}">
                  <a16:creationId xmlns:a16="http://schemas.microsoft.com/office/drawing/2014/main" id="{EB6F0CC0-B429-8740-BB86-37255BCABEEA}"/>
                </a:ext>
              </a:extLst>
            </p:cNvPr>
            <p:cNvSpPr txBox="1"/>
            <p:nvPr/>
          </p:nvSpPr>
          <p:spPr>
            <a:xfrm>
              <a:off x="1651000" y="3365500"/>
              <a:ext cx="711200" cy="533851"/>
            </a:xfrm>
            <a:prstGeom prst="rect">
              <a:avLst/>
            </a:prstGeom>
            <a:noFill/>
          </p:spPr>
          <p:txBody>
            <a:bodyPr vert="horz" rtlCol="0">
              <a:spAutoFit/>
            </a:bodyPr>
            <a:lstStyle/>
            <a:p>
              <a:r>
                <a:rPr lang="en-GB" sz="2107" dirty="0">
                  <a:solidFill>
                    <a:srgbClr val="000000"/>
                  </a:solidFill>
                  <a:latin typeface="Arial - 36"/>
                </a:rPr>
                <a:t>-</a:t>
              </a:r>
            </a:p>
          </p:txBody>
        </p:sp>
      </p:grpSp>
      <p:grpSp>
        <p:nvGrpSpPr>
          <p:cNvPr id="64" name="Group 63">
            <a:extLst>
              <a:ext uri="{FF2B5EF4-FFF2-40B4-BE49-F238E27FC236}">
                <a16:creationId xmlns:a16="http://schemas.microsoft.com/office/drawing/2014/main" id="{DE4C5047-4152-1E4C-9F31-7CE31CCE097B}"/>
              </a:ext>
            </a:extLst>
          </p:cNvPr>
          <p:cNvGrpSpPr/>
          <p:nvPr/>
        </p:nvGrpSpPr>
        <p:grpSpPr>
          <a:xfrm>
            <a:off x="6118399" y="3428810"/>
            <a:ext cx="599579" cy="416589"/>
            <a:chOff x="1593850" y="3365500"/>
            <a:chExt cx="768350" cy="533851"/>
          </a:xfrm>
        </p:grpSpPr>
        <p:sp>
          <p:nvSpPr>
            <p:cNvPr id="65" name="Oval 64">
              <a:extLst>
                <a:ext uri="{FF2B5EF4-FFF2-40B4-BE49-F238E27FC236}">
                  <a16:creationId xmlns:a16="http://schemas.microsoft.com/office/drawing/2014/main" id="{01067861-2E80-F248-80CD-44A872D668AE}"/>
                </a:ext>
              </a:extLst>
            </p:cNvPr>
            <p:cNvSpPr/>
            <p:nvPr/>
          </p:nvSpPr>
          <p:spPr>
            <a:xfrm>
              <a:off x="1593850" y="34243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66" name="TextBox 65">
              <a:extLst>
                <a:ext uri="{FF2B5EF4-FFF2-40B4-BE49-F238E27FC236}">
                  <a16:creationId xmlns:a16="http://schemas.microsoft.com/office/drawing/2014/main" id="{AA022926-879D-F748-A02B-BF2142094C8F}"/>
                </a:ext>
              </a:extLst>
            </p:cNvPr>
            <p:cNvSpPr txBox="1"/>
            <p:nvPr/>
          </p:nvSpPr>
          <p:spPr>
            <a:xfrm>
              <a:off x="1651000" y="3365500"/>
              <a:ext cx="711200" cy="533851"/>
            </a:xfrm>
            <a:prstGeom prst="rect">
              <a:avLst/>
            </a:prstGeom>
            <a:noFill/>
          </p:spPr>
          <p:txBody>
            <a:bodyPr vert="horz" rtlCol="0">
              <a:spAutoFit/>
            </a:bodyPr>
            <a:lstStyle/>
            <a:p>
              <a:r>
                <a:rPr lang="en-GB" sz="2107" dirty="0">
                  <a:solidFill>
                    <a:srgbClr val="000000"/>
                  </a:solidFill>
                  <a:latin typeface="Arial - 36"/>
                </a:rPr>
                <a:t>-</a:t>
              </a:r>
            </a:p>
          </p:txBody>
        </p:sp>
      </p:grpSp>
      <p:grpSp>
        <p:nvGrpSpPr>
          <p:cNvPr id="67" name="Group 66">
            <a:extLst>
              <a:ext uri="{FF2B5EF4-FFF2-40B4-BE49-F238E27FC236}">
                <a16:creationId xmlns:a16="http://schemas.microsoft.com/office/drawing/2014/main" id="{55F957F8-F85A-B047-987B-40059B30BBD6}"/>
              </a:ext>
            </a:extLst>
          </p:cNvPr>
          <p:cNvGrpSpPr/>
          <p:nvPr/>
        </p:nvGrpSpPr>
        <p:grpSpPr>
          <a:xfrm>
            <a:off x="6122463" y="5405605"/>
            <a:ext cx="599579" cy="416589"/>
            <a:chOff x="1593850" y="3365500"/>
            <a:chExt cx="768350" cy="533851"/>
          </a:xfrm>
        </p:grpSpPr>
        <p:sp>
          <p:nvSpPr>
            <p:cNvPr id="68" name="Oval 67">
              <a:extLst>
                <a:ext uri="{FF2B5EF4-FFF2-40B4-BE49-F238E27FC236}">
                  <a16:creationId xmlns:a16="http://schemas.microsoft.com/office/drawing/2014/main" id="{7EE7250A-C890-BF48-9AB5-6CA57E160E18}"/>
                </a:ext>
              </a:extLst>
            </p:cNvPr>
            <p:cNvSpPr/>
            <p:nvPr/>
          </p:nvSpPr>
          <p:spPr>
            <a:xfrm>
              <a:off x="1593850" y="34243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69" name="TextBox 68">
              <a:extLst>
                <a:ext uri="{FF2B5EF4-FFF2-40B4-BE49-F238E27FC236}">
                  <a16:creationId xmlns:a16="http://schemas.microsoft.com/office/drawing/2014/main" id="{82097A2E-C22C-8842-BD54-697CECB3D70C}"/>
                </a:ext>
              </a:extLst>
            </p:cNvPr>
            <p:cNvSpPr txBox="1"/>
            <p:nvPr/>
          </p:nvSpPr>
          <p:spPr>
            <a:xfrm>
              <a:off x="1651000" y="3365500"/>
              <a:ext cx="711200" cy="533851"/>
            </a:xfrm>
            <a:prstGeom prst="rect">
              <a:avLst/>
            </a:prstGeom>
            <a:noFill/>
          </p:spPr>
          <p:txBody>
            <a:bodyPr vert="horz" rtlCol="0">
              <a:spAutoFit/>
            </a:bodyPr>
            <a:lstStyle/>
            <a:p>
              <a:r>
                <a:rPr lang="en-GB" sz="2107" dirty="0">
                  <a:solidFill>
                    <a:srgbClr val="000000"/>
                  </a:solidFill>
                  <a:latin typeface="Arial - 36"/>
                </a:rPr>
                <a:t>-</a:t>
              </a:r>
            </a:p>
          </p:txBody>
        </p:sp>
      </p:grpSp>
      <p:grpSp>
        <p:nvGrpSpPr>
          <p:cNvPr id="73" name="Group 72">
            <a:extLst>
              <a:ext uri="{FF2B5EF4-FFF2-40B4-BE49-F238E27FC236}">
                <a16:creationId xmlns:a16="http://schemas.microsoft.com/office/drawing/2014/main" id="{55775654-2044-E144-8C24-9E85CF669B70}"/>
              </a:ext>
            </a:extLst>
          </p:cNvPr>
          <p:cNvGrpSpPr/>
          <p:nvPr/>
        </p:nvGrpSpPr>
        <p:grpSpPr>
          <a:xfrm>
            <a:off x="638615" y="-54855"/>
            <a:ext cx="1308173" cy="884858"/>
            <a:chOff x="736600" y="889000"/>
            <a:chExt cx="1676400" cy="1133929"/>
          </a:xfrm>
        </p:grpSpPr>
        <p:sp>
          <p:nvSpPr>
            <p:cNvPr id="74" name="TextBox 73">
              <a:extLst>
                <a:ext uri="{FF2B5EF4-FFF2-40B4-BE49-F238E27FC236}">
                  <a16:creationId xmlns:a16="http://schemas.microsoft.com/office/drawing/2014/main" id="{DFC6CEEA-31B1-E649-A126-7667211C13BC}"/>
                </a:ext>
              </a:extLst>
            </p:cNvPr>
            <p:cNvSpPr txBox="1"/>
            <p:nvPr/>
          </p:nvSpPr>
          <p:spPr>
            <a:xfrm>
              <a:off x="965200" y="889000"/>
              <a:ext cx="1447800" cy="1133929"/>
            </a:xfrm>
            <a:prstGeom prst="rect">
              <a:avLst/>
            </a:prstGeom>
            <a:noFill/>
          </p:spPr>
          <p:txBody>
            <a:bodyPr wrap="square" rtlCol="0">
              <a:spAutoFit/>
            </a:bodyPr>
            <a:lstStyle/>
            <a:p>
              <a:r>
                <a:rPr lang="en-US" sz="5150" dirty="0"/>
                <a:t>H</a:t>
              </a:r>
            </a:p>
          </p:txBody>
        </p:sp>
        <p:sp>
          <p:nvSpPr>
            <p:cNvPr id="75" name="TextBox 74">
              <a:extLst>
                <a:ext uri="{FF2B5EF4-FFF2-40B4-BE49-F238E27FC236}">
                  <a16:creationId xmlns:a16="http://schemas.microsoft.com/office/drawing/2014/main" id="{D441A388-9904-904D-B07F-968A4D7D26E1}"/>
                </a:ext>
              </a:extLst>
            </p:cNvPr>
            <p:cNvSpPr txBox="1"/>
            <p:nvPr/>
          </p:nvSpPr>
          <p:spPr>
            <a:xfrm>
              <a:off x="736600" y="1525892"/>
              <a:ext cx="304800" cy="487672"/>
            </a:xfrm>
            <a:prstGeom prst="rect">
              <a:avLst/>
            </a:prstGeom>
            <a:noFill/>
          </p:spPr>
          <p:txBody>
            <a:bodyPr wrap="square" rtlCol="0">
              <a:spAutoFit/>
            </a:bodyPr>
            <a:lstStyle/>
            <a:p>
              <a:r>
                <a:rPr lang="en-US" sz="1873" dirty="0"/>
                <a:t>1</a:t>
              </a:r>
            </a:p>
          </p:txBody>
        </p:sp>
        <p:sp>
          <p:nvSpPr>
            <p:cNvPr id="76" name="TextBox 75">
              <a:extLst>
                <a:ext uri="{FF2B5EF4-FFF2-40B4-BE49-F238E27FC236}">
                  <a16:creationId xmlns:a16="http://schemas.microsoft.com/office/drawing/2014/main" id="{AC70644C-2D56-E040-BFF9-A97F35E37D63}"/>
                </a:ext>
              </a:extLst>
            </p:cNvPr>
            <p:cNvSpPr txBox="1"/>
            <p:nvPr/>
          </p:nvSpPr>
          <p:spPr>
            <a:xfrm>
              <a:off x="736600" y="1041400"/>
              <a:ext cx="304800" cy="487672"/>
            </a:xfrm>
            <a:prstGeom prst="rect">
              <a:avLst/>
            </a:prstGeom>
            <a:noFill/>
          </p:spPr>
          <p:txBody>
            <a:bodyPr wrap="square" rtlCol="0">
              <a:spAutoFit/>
            </a:bodyPr>
            <a:lstStyle/>
            <a:p>
              <a:r>
                <a:rPr lang="en-US" sz="1873" dirty="0"/>
                <a:t>1</a:t>
              </a:r>
            </a:p>
          </p:txBody>
        </p:sp>
      </p:grpSp>
      <p:grpSp>
        <p:nvGrpSpPr>
          <p:cNvPr id="77" name="Group 76">
            <a:extLst>
              <a:ext uri="{FF2B5EF4-FFF2-40B4-BE49-F238E27FC236}">
                <a16:creationId xmlns:a16="http://schemas.microsoft.com/office/drawing/2014/main" id="{5412B123-79D3-3940-AD72-F738EFADDCFE}"/>
              </a:ext>
            </a:extLst>
          </p:cNvPr>
          <p:cNvGrpSpPr/>
          <p:nvPr/>
        </p:nvGrpSpPr>
        <p:grpSpPr>
          <a:xfrm>
            <a:off x="4515809" y="-54855"/>
            <a:ext cx="1308173" cy="884858"/>
            <a:chOff x="736600" y="889000"/>
            <a:chExt cx="1676400" cy="1133929"/>
          </a:xfrm>
        </p:grpSpPr>
        <p:sp>
          <p:nvSpPr>
            <p:cNvPr id="78" name="TextBox 77">
              <a:extLst>
                <a:ext uri="{FF2B5EF4-FFF2-40B4-BE49-F238E27FC236}">
                  <a16:creationId xmlns:a16="http://schemas.microsoft.com/office/drawing/2014/main" id="{9A8D22FE-ACB4-B04B-9019-5C007377EA12}"/>
                </a:ext>
              </a:extLst>
            </p:cNvPr>
            <p:cNvSpPr txBox="1"/>
            <p:nvPr/>
          </p:nvSpPr>
          <p:spPr>
            <a:xfrm>
              <a:off x="965200" y="889000"/>
              <a:ext cx="1447800" cy="1133929"/>
            </a:xfrm>
            <a:prstGeom prst="rect">
              <a:avLst/>
            </a:prstGeom>
            <a:noFill/>
          </p:spPr>
          <p:txBody>
            <a:bodyPr wrap="square" rtlCol="0">
              <a:spAutoFit/>
            </a:bodyPr>
            <a:lstStyle/>
            <a:p>
              <a:r>
                <a:rPr lang="en-US" sz="5150" dirty="0"/>
                <a:t>H</a:t>
              </a:r>
            </a:p>
          </p:txBody>
        </p:sp>
        <p:sp>
          <p:nvSpPr>
            <p:cNvPr id="79" name="TextBox 78">
              <a:extLst>
                <a:ext uri="{FF2B5EF4-FFF2-40B4-BE49-F238E27FC236}">
                  <a16:creationId xmlns:a16="http://schemas.microsoft.com/office/drawing/2014/main" id="{6E2D3A75-338F-7E4F-B765-17F868AD3017}"/>
                </a:ext>
              </a:extLst>
            </p:cNvPr>
            <p:cNvSpPr txBox="1"/>
            <p:nvPr/>
          </p:nvSpPr>
          <p:spPr>
            <a:xfrm>
              <a:off x="736600" y="1525892"/>
              <a:ext cx="304800" cy="487672"/>
            </a:xfrm>
            <a:prstGeom prst="rect">
              <a:avLst/>
            </a:prstGeom>
            <a:noFill/>
          </p:spPr>
          <p:txBody>
            <a:bodyPr wrap="square" rtlCol="0">
              <a:spAutoFit/>
            </a:bodyPr>
            <a:lstStyle/>
            <a:p>
              <a:r>
                <a:rPr lang="en-US" sz="1873" dirty="0"/>
                <a:t>1</a:t>
              </a:r>
            </a:p>
          </p:txBody>
        </p:sp>
        <p:sp>
          <p:nvSpPr>
            <p:cNvPr id="80" name="TextBox 79">
              <a:extLst>
                <a:ext uri="{FF2B5EF4-FFF2-40B4-BE49-F238E27FC236}">
                  <a16:creationId xmlns:a16="http://schemas.microsoft.com/office/drawing/2014/main" id="{21BE2B2E-7984-5143-B2F3-970E2431BBD9}"/>
                </a:ext>
              </a:extLst>
            </p:cNvPr>
            <p:cNvSpPr txBox="1"/>
            <p:nvPr/>
          </p:nvSpPr>
          <p:spPr>
            <a:xfrm>
              <a:off x="736600" y="1041400"/>
              <a:ext cx="304800" cy="487672"/>
            </a:xfrm>
            <a:prstGeom prst="rect">
              <a:avLst/>
            </a:prstGeom>
            <a:noFill/>
          </p:spPr>
          <p:txBody>
            <a:bodyPr wrap="square" rtlCol="0">
              <a:spAutoFit/>
            </a:bodyPr>
            <a:lstStyle/>
            <a:p>
              <a:r>
                <a:rPr lang="en-US" sz="1873" dirty="0"/>
                <a:t>2</a:t>
              </a:r>
            </a:p>
          </p:txBody>
        </p:sp>
      </p:grpSp>
      <p:grpSp>
        <p:nvGrpSpPr>
          <p:cNvPr id="85" name="Group 84">
            <a:extLst>
              <a:ext uri="{FF2B5EF4-FFF2-40B4-BE49-F238E27FC236}">
                <a16:creationId xmlns:a16="http://schemas.microsoft.com/office/drawing/2014/main" id="{5D5F24B9-8FDA-F141-9B40-BD7961253900}"/>
              </a:ext>
            </a:extLst>
          </p:cNvPr>
          <p:cNvGrpSpPr/>
          <p:nvPr/>
        </p:nvGrpSpPr>
        <p:grpSpPr>
          <a:xfrm>
            <a:off x="4492687" y="2845335"/>
            <a:ext cx="1308173" cy="884858"/>
            <a:chOff x="736600" y="889000"/>
            <a:chExt cx="1676400" cy="1133929"/>
          </a:xfrm>
        </p:grpSpPr>
        <p:sp>
          <p:nvSpPr>
            <p:cNvPr id="86" name="TextBox 85">
              <a:extLst>
                <a:ext uri="{FF2B5EF4-FFF2-40B4-BE49-F238E27FC236}">
                  <a16:creationId xmlns:a16="http://schemas.microsoft.com/office/drawing/2014/main" id="{089D980B-DF2B-984E-B8C6-DF503CC780D9}"/>
                </a:ext>
              </a:extLst>
            </p:cNvPr>
            <p:cNvSpPr txBox="1"/>
            <p:nvPr/>
          </p:nvSpPr>
          <p:spPr>
            <a:xfrm>
              <a:off x="965200" y="889000"/>
              <a:ext cx="1447800" cy="1133929"/>
            </a:xfrm>
            <a:prstGeom prst="rect">
              <a:avLst/>
            </a:prstGeom>
            <a:noFill/>
          </p:spPr>
          <p:txBody>
            <a:bodyPr wrap="square" rtlCol="0">
              <a:spAutoFit/>
            </a:bodyPr>
            <a:lstStyle/>
            <a:p>
              <a:r>
                <a:rPr lang="en-US" sz="5150" dirty="0"/>
                <a:t>Li</a:t>
              </a:r>
            </a:p>
          </p:txBody>
        </p:sp>
        <p:sp>
          <p:nvSpPr>
            <p:cNvPr id="87" name="TextBox 86">
              <a:extLst>
                <a:ext uri="{FF2B5EF4-FFF2-40B4-BE49-F238E27FC236}">
                  <a16:creationId xmlns:a16="http://schemas.microsoft.com/office/drawing/2014/main" id="{0696EE2A-008C-6F46-8F4A-17A495C9D9F5}"/>
                </a:ext>
              </a:extLst>
            </p:cNvPr>
            <p:cNvSpPr txBox="1"/>
            <p:nvPr/>
          </p:nvSpPr>
          <p:spPr>
            <a:xfrm>
              <a:off x="736600" y="1525892"/>
              <a:ext cx="304800" cy="487672"/>
            </a:xfrm>
            <a:prstGeom prst="rect">
              <a:avLst/>
            </a:prstGeom>
            <a:noFill/>
          </p:spPr>
          <p:txBody>
            <a:bodyPr wrap="square" rtlCol="0">
              <a:spAutoFit/>
            </a:bodyPr>
            <a:lstStyle/>
            <a:p>
              <a:r>
                <a:rPr lang="en-US" sz="1873" dirty="0"/>
                <a:t>3</a:t>
              </a:r>
            </a:p>
          </p:txBody>
        </p:sp>
        <p:sp>
          <p:nvSpPr>
            <p:cNvPr id="88" name="TextBox 87">
              <a:extLst>
                <a:ext uri="{FF2B5EF4-FFF2-40B4-BE49-F238E27FC236}">
                  <a16:creationId xmlns:a16="http://schemas.microsoft.com/office/drawing/2014/main" id="{0115D167-64AC-7C41-BBA5-35ABACFBF39E}"/>
                </a:ext>
              </a:extLst>
            </p:cNvPr>
            <p:cNvSpPr txBox="1"/>
            <p:nvPr/>
          </p:nvSpPr>
          <p:spPr>
            <a:xfrm>
              <a:off x="736600" y="1041400"/>
              <a:ext cx="304800" cy="487672"/>
            </a:xfrm>
            <a:prstGeom prst="rect">
              <a:avLst/>
            </a:prstGeom>
            <a:noFill/>
          </p:spPr>
          <p:txBody>
            <a:bodyPr wrap="square" rtlCol="0">
              <a:spAutoFit/>
            </a:bodyPr>
            <a:lstStyle/>
            <a:p>
              <a:r>
                <a:rPr lang="en-US" sz="1873" dirty="0"/>
                <a:t>7</a:t>
              </a:r>
            </a:p>
          </p:txBody>
        </p:sp>
      </p:grpSp>
      <p:sp>
        <p:nvSpPr>
          <p:cNvPr id="89" name="Oval 88">
            <a:extLst>
              <a:ext uri="{FF2B5EF4-FFF2-40B4-BE49-F238E27FC236}">
                <a16:creationId xmlns:a16="http://schemas.microsoft.com/office/drawing/2014/main" id="{4FE7AC98-1052-4440-B282-21A0D9772A53}"/>
              </a:ext>
            </a:extLst>
          </p:cNvPr>
          <p:cNvSpPr/>
          <p:nvPr/>
        </p:nvSpPr>
        <p:spPr>
          <a:xfrm>
            <a:off x="1430268" y="3658378"/>
            <a:ext cx="2110916" cy="1955524"/>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90" name="Group 89">
            <a:extLst>
              <a:ext uri="{FF2B5EF4-FFF2-40B4-BE49-F238E27FC236}">
                <a16:creationId xmlns:a16="http://schemas.microsoft.com/office/drawing/2014/main" id="{56668FAB-D23B-0645-AB71-A677BF7D6EB2}"/>
              </a:ext>
            </a:extLst>
          </p:cNvPr>
          <p:cNvGrpSpPr/>
          <p:nvPr/>
        </p:nvGrpSpPr>
        <p:grpSpPr>
          <a:xfrm>
            <a:off x="2378594" y="4449056"/>
            <a:ext cx="721577" cy="425355"/>
            <a:chOff x="4803013" y="3721100"/>
            <a:chExt cx="924687" cy="545084"/>
          </a:xfrm>
        </p:grpSpPr>
        <p:sp>
          <p:nvSpPr>
            <p:cNvPr id="91" name="Oval 90">
              <a:extLst>
                <a:ext uri="{FF2B5EF4-FFF2-40B4-BE49-F238E27FC236}">
                  <a16:creationId xmlns:a16="http://schemas.microsoft.com/office/drawing/2014/main" id="{CD6EBB13-B785-5842-ADE6-7892938B9F69}"/>
                </a:ext>
              </a:extLst>
            </p:cNvPr>
            <p:cNvSpPr/>
            <p:nvPr/>
          </p:nvSpPr>
          <p:spPr>
            <a:xfrm>
              <a:off x="4803013" y="37371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92" name="TextBox 91">
              <a:extLst>
                <a:ext uri="{FF2B5EF4-FFF2-40B4-BE49-F238E27FC236}">
                  <a16:creationId xmlns:a16="http://schemas.microsoft.com/office/drawing/2014/main" id="{440CA256-D453-E34C-A91E-2BC6F34304B3}"/>
                </a:ext>
              </a:extLst>
            </p:cNvPr>
            <p:cNvSpPr txBox="1"/>
            <p:nvPr/>
          </p:nvSpPr>
          <p:spPr>
            <a:xfrm>
              <a:off x="4864100" y="3721100"/>
              <a:ext cx="863600" cy="533851"/>
            </a:xfrm>
            <a:prstGeom prst="rect">
              <a:avLst/>
            </a:prstGeom>
            <a:noFill/>
          </p:spPr>
          <p:txBody>
            <a:bodyPr vert="horz" rtlCol="0">
              <a:spAutoFit/>
            </a:bodyPr>
            <a:lstStyle/>
            <a:p>
              <a:r>
                <a:rPr lang="en-GB" sz="2107">
                  <a:solidFill>
                    <a:srgbClr val="000000"/>
                  </a:solidFill>
                  <a:latin typeface="Arial - 36"/>
                </a:rPr>
                <a:t>+</a:t>
              </a:r>
            </a:p>
          </p:txBody>
        </p:sp>
      </p:grpSp>
      <p:sp>
        <p:nvSpPr>
          <p:cNvPr id="93" name="Oval 92">
            <a:extLst>
              <a:ext uri="{FF2B5EF4-FFF2-40B4-BE49-F238E27FC236}">
                <a16:creationId xmlns:a16="http://schemas.microsoft.com/office/drawing/2014/main" id="{BD6832B1-7B25-A64B-8565-F51D6F52DF3B}"/>
              </a:ext>
            </a:extLst>
          </p:cNvPr>
          <p:cNvSpPr/>
          <p:nvPr/>
        </p:nvSpPr>
        <p:spPr>
          <a:xfrm>
            <a:off x="2371756" y="4855383"/>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94" name="Oval 93">
            <a:extLst>
              <a:ext uri="{FF2B5EF4-FFF2-40B4-BE49-F238E27FC236}">
                <a16:creationId xmlns:a16="http://schemas.microsoft.com/office/drawing/2014/main" id="{4A4C9DF2-82A2-224B-AAA2-31A95B6190F5}"/>
              </a:ext>
            </a:extLst>
          </p:cNvPr>
          <p:cNvSpPr/>
          <p:nvPr/>
        </p:nvSpPr>
        <p:spPr>
          <a:xfrm>
            <a:off x="2114086" y="4577891"/>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95" name="Group 94">
            <a:extLst>
              <a:ext uri="{FF2B5EF4-FFF2-40B4-BE49-F238E27FC236}">
                <a16:creationId xmlns:a16="http://schemas.microsoft.com/office/drawing/2014/main" id="{8F87605E-9F80-9C4F-A2EF-13608C039C18}"/>
              </a:ext>
            </a:extLst>
          </p:cNvPr>
          <p:cNvGrpSpPr/>
          <p:nvPr/>
        </p:nvGrpSpPr>
        <p:grpSpPr>
          <a:xfrm>
            <a:off x="2438057" y="4072461"/>
            <a:ext cx="721577" cy="425355"/>
            <a:chOff x="4879213" y="3238500"/>
            <a:chExt cx="924687" cy="545084"/>
          </a:xfrm>
        </p:grpSpPr>
        <p:sp>
          <p:nvSpPr>
            <p:cNvPr id="96" name="Oval 95">
              <a:extLst>
                <a:ext uri="{FF2B5EF4-FFF2-40B4-BE49-F238E27FC236}">
                  <a16:creationId xmlns:a16="http://schemas.microsoft.com/office/drawing/2014/main" id="{B875D706-9A97-DD46-AA54-550E1503FBB8}"/>
                </a:ext>
              </a:extLst>
            </p:cNvPr>
            <p:cNvSpPr/>
            <p:nvPr/>
          </p:nvSpPr>
          <p:spPr>
            <a:xfrm>
              <a:off x="4879213" y="32545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97" name="TextBox 96">
              <a:extLst>
                <a:ext uri="{FF2B5EF4-FFF2-40B4-BE49-F238E27FC236}">
                  <a16:creationId xmlns:a16="http://schemas.microsoft.com/office/drawing/2014/main" id="{9A8DE866-5D92-D84C-8762-C4986A630F68}"/>
                </a:ext>
              </a:extLst>
            </p:cNvPr>
            <p:cNvSpPr txBox="1"/>
            <p:nvPr/>
          </p:nvSpPr>
          <p:spPr>
            <a:xfrm>
              <a:off x="4940300" y="3238500"/>
              <a:ext cx="863600" cy="533851"/>
            </a:xfrm>
            <a:prstGeom prst="rect">
              <a:avLst/>
            </a:prstGeom>
            <a:noFill/>
          </p:spPr>
          <p:txBody>
            <a:bodyPr vert="horz" rtlCol="0">
              <a:spAutoFit/>
            </a:bodyPr>
            <a:lstStyle/>
            <a:p>
              <a:r>
                <a:rPr lang="en-GB" sz="2107">
                  <a:solidFill>
                    <a:srgbClr val="000000"/>
                  </a:solidFill>
                  <a:latin typeface="Arial - 36"/>
                </a:rPr>
                <a:t>+</a:t>
              </a:r>
            </a:p>
          </p:txBody>
        </p:sp>
      </p:grpSp>
      <p:sp>
        <p:nvSpPr>
          <p:cNvPr id="98" name="Oval 97">
            <a:extLst>
              <a:ext uri="{FF2B5EF4-FFF2-40B4-BE49-F238E27FC236}">
                <a16:creationId xmlns:a16="http://schemas.microsoft.com/office/drawing/2014/main" id="{C184BE52-AAD2-2B44-AA49-C5C7605D160D}"/>
              </a:ext>
            </a:extLst>
          </p:cNvPr>
          <p:cNvSpPr/>
          <p:nvPr/>
        </p:nvSpPr>
        <p:spPr>
          <a:xfrm>
            <a:off x="2718620" y="4359862"/>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99" name="Oval 98">
            <a:extLst>
              <a:ext uri="{FF2B5EF4-FFF2-40B4-BE49-F238E27FC236}">
                <a16:creationId xmlns:a16="http://schemas.microsoft.com/office/drawing/2014/main" id="{8CA2692E-785E-DC4F-A798-883834D5CE5C}"/>
              </a:ext>
            </a:extLst>
          </p:cNvPr>
          <p:cNvSpPr/>
          <p:nvPr/>
        </p:nvSpPr>
        <p:spPr>
          <a:xfrm>
            <a:off x="2074444" y="4151744"/>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100" name="Group 99">
            <a:extLst>
              <a:ext uri="{FF2B5EF4-FFF2-40B4-BE49-F238E27FC236}">
                <a16:creationId xmlns:a16="http://schemas.microsoft.com/office/drawing/2014/main" id="{DFB55E1E-93AF-B048-A036-A8D929DF35F4}"/>
              </a:ext>
            </a:extLst>
          </p:cNvPr>
          <p:cNvGrpSpPr/>
          <p:nvPr/>
        </p:nvGrpSpPr>
        <p:grpSpPr>
          <a:xfrm>
            <a:off x="1873164" y="4478787"/>
            <a:ext cx="721577" cy="425355"/>
            <a:chOff x="4155313" y="3759200"/>
            <a:chExt cx="924687" cy="545084"/>
          </a:xfrm>
        </p:grpSpPr>
        <p:sp>
          <p:nvSpPr>
            <p:cNvPr id="101" name="Oval 100">
              <a:extLst>
                <a:ext uri="{FF2B5EF4-FFF2-40B4-BE49-F238E27FC236}">
                  <a16:creationId xmlns:a16="http://schemas.microsoft.com/office/drawing/2014/main" id="{49F4A2FA-3DCA-3E4E-AC19-026BE7F38C98}"/>
                </a:ext>
              </a:extLst>
            </p:cNvPr>
            <p:cNvSpPr/>
            <p:nvPr/>
          </p:nvSpPr>
          <p:spPr>
            <a:xfrm>
              <a:off x="4155313" y="37752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102" name="TextBox 101">
              <a:extLst>
                <a:ext uri="{FF2B5EF4-FFF2-40B4-BE49-F238E27FC236}">
                  <a16:creationId xmlns:a16="http://schemas.microsoft.com/office/drawing/2014/main" id="{C0887824-A867-1245-8F06-43EC51D73FE1}"/>
                </a:ext>
              </a:extLst>
            </p:cNvPr>
            <p:cNvSpPr txBox="1"/>
            <p:nvPr/>
          </p:nvSpPr>
          <p:spPr>
            <a:xfrm>
              <a:off x="4216400" y="3759200"/>
              <a:ext cx="863600" cy="533851"/>
            </a:xfrm>
            <a:prstGeom prst="rect">
              <a:avLst/>
            </a:prstGeom>
            <a:noFill/>
          </p:spPr>
          <p:txBody>
            <a:bodyPr vert="horz" rtlCol="0">
              <a:spAutoFit/>
            </a:bodyPr>
            <a:lstStyle/>
            <a:p>
              <a:r>
                <a:rPr lang="en-GB" sz="2107">
                  <a:solidFill>
                    <a:srgbClr val="000000"/>
                  </a:solidFill>
                  <a:latin typeface="Arial - 36"/>
                </a:rPr>
                <a:t>+</a:t>
              </a:r>
            </a:p>
          </p:txBody>
        </p:sp>
      </p:grpSp>
      <p:sp>
        <p:nvSpPr>
          <p:cNvPr id="103" name="Oval 102">
            <a:extLst>
              <a:ext uri="{FF2B5EF4-FFF2-40B4-BE49-F238E27FC236}">
                <a16:creationId xmlns:a16="http://schemas.microsoft.com/office/drawing/2014/main" id="{C39A3A74-B997-EF48-B595-030FD102076C}"/>
              </a:ext>
            </a:extLst>
          </p:cNvPr>
          <p:cNvSpPr/>
          <p:nvPr/>
        </p:nvSpPr>
        <p:spPr>
          <a:xfrm>
            <a:off x="1071947" y="3307144"/>
            <a:ext cx="2827122" cy="2650460"/>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104" name="Group 103">
            <a:extLst>
              <a:ext uri="{FF2B5EF4-FFF2-40B4-BE49-F238E27FC236}">
                <a16:creationId xmlns:a16="http://schemas.microsoft.com/office/drawing/2014/main" id="{93536D64-16E2-2D46-9ACD-0D3486631658}"/>
              </a:ext>
            </a:extLst>
          </p:cNvPr>
          <p:cNvGrpSpPr/>
          <p:nvPr/>
        </p:nvGrpSpPr>
        <p:grpSpPr>
          <a:xfrm>
            <a:off x="2320519" y="3444428"/>
            <a:ext cx="599579" cy="416589"/>
            <a:chOff x="1593850" y="3365500"/>
            <a:chExt cx="768350" cy="533851"/>
          </a:xfrm>
        </p:grpSpPr>
        <p:sp>
          <p:nvSpPr>
            <p:cNvPr id="105" name="Oval 104">
              <a:extLst>
                <a:ext uri="{FF2B5EF4-FFF2-40B4-BE49-F238E27FC236}">
                  <a16:creationId xmlns:a16="http://schemas.microsoft.com/office/drawing/2014/main" id="{A13B5D00-4C75-DE46-AE12-7B4CBD640CE5}"/>
                </a:ext>
              </a:extLst>
            </p:cNvPr>
            <p:cNvSpPr/>
            <p:nvPr/>
          </p:nvSpPr>
          <p:spPr>
            <a:xfrm>
              <a:off x="1593850" y="34243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106" name="TextBox 105">
              <a:extLst>
                <a:ext uri="{FF2B5EF4-FFF2-40B4-BE49-F238E27FC236}">
                  <a16:creationId xmlns:a16="http://schemas.microsoft.com/office/drawing/2014/main" id="{0E36368B-C3F8-F64E-9662-77A5633486B1}"/>
                </a:ext>
              </a:extLst>
            </p:cNvPr>
            <p:cNvSpPr txBox="1"/>
            <p:nvPr/>
          </p:nvSpPr>
          <p:spPr>
            <a:xfrm>
              <a:off x="1651000" y="3365500"/>
              <a:ext cx="711200" cy="533851"/>
            </a:xfrm>
            <a:prstGeom prst="rect">
              <a:avLst/>
            </a:prstGeom>
            <a:noFill/>
          </p:spPr>
          <p:txBody>
            <a:bodyPr vert="horz" rtlCol="0">
              <a:spAutoFit/>
            </a:bodyPr>
            <a:lstStyle/>
            <a:p>
              <a:r>
                <a:rPr lang="en-GB" sz="2107" dirty="0">
                  <a:solidFill>
                    <a:srgbClr val="000000"/>
                  </a:solidFill>
                  <a:latin typeface="Arial - 36"/>
                </a:rPr>
                <a:t>-</a:t>
              </a:r>
            </a:p>
          </p:txBody>
        </p:sp>
      </p:grpSp>
      <p:grpSp>
        <p:nvGrpSpPr>
          <p:cNvPr id="107" name="Group 106">
            <a:extLst>
              <a:ext uri="{FF2B5EF4-FFF2-40B4-BE49-F238E27FC236}">
                <a16:creationId xmlns:a16="http://schemas.microsoft.com/office/drawing/2014/main" id="{504DCAE3-76F4-934D-90A4-4796D286304A}"/>
              </a:ext>
            </a:extLst>
          </p:cNvPr>
          <p:cNvGrpSpPr/>
          <p:nvPr/>
        </p:nvGrpSpPr>
        <p:grpSpPr>
          <a:xfrm>
            <a:off x="2324583" y="5421222"/>
            <a:ext cx="599579" cy="416589"/>
            <a:chOff x="1593850" y="3365500"/>
            <a:chExt cx="768350" cy="533851"/>
          </a:xfrm>
        </p:grpSpPr>
        <p:sp>
          <p:nvSpPr>
            <p:cNvPr id="108" name="Oval 107">
              <a:extLst>
                <a:ext uri="{FF2B5EF4-FFF2-40B4-BE49-F238E27FC236}">
                  <a16:creationId xmlns:a16="http://schemas.microsoft.com/office/drawing/2014/main" id="{5E2D4099-C71A-EA4A-89E0-1972A32931F4}"/>
                </a:ext>
              </a:extLst>
            </p:cNvPr>
            <p:cNvSpPr/>
            <p:nvPr/>
          </p:nvSpPr>
          <p:spPr>
            <a:xfrm>
              <a:off x="1593850" y="34243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109" name="TextBox 108">
              <a:extLst>
                <a:ext uri="{FF2B5EF4-FFF2-40B4-BE49-F238E27FC236}">
                  <a16:creationId xmlns:a16="http://schemas.microsoft.com/office/drawing/2014/main" id="{5CDDFB5D-9E70-2E40-AC35-6B5FCCD8F528}"/>
                </a:ext>
              </a:extLst>
            </p:cNvPr>
            <p:cNvSpPr txBox="1"/>
            <p:nvPr/>
          </p:nvSpPr>
          <p:spPr>
            <a:xfrm>
              <a:off x="1651000" y="3365500"/>
              <a:ext cx="711200" cy="533851"/>
            </a:xfrm>
            <a:prstGeom prst="rect">
              <a:avLst/>
            </a:prstGeom>
            <a:noFill/>
          </p:spPr>
          <p:txBody>
            <a:bodyPr vert="horz" rtlCol="0">
              <a:spAutoFit/>
            </a:bodyPr>
            <a:lstStyle/>
            <a:p>
              <a:r>
                <a:rPr lang="en-GB" sz="2107" dirty="0">
                  <a:solidFill>
                    <a:srgbClr val="000000"/>
                  </a:solidFill>
                  <a:latin typeface="Arial - 36"/>
                </a:rPr>
                <a:t>-</a:t>
              </a:r>
            </a:p>
          </p:txBody>
        </p:sp>
      </p:grpSp>
      <p:grpSp>
        <p:nvGrpSpPr>
          <p:cNvPr id="110" name="Group 109">
            <a:extLst>
              <a:ext uri="{FF2B5EF4-FFF2-40B4-BE49-F238E27FC236}">
                <a16:creationId xmlns:a16="http://schemas.microsoft.com/office/drawing/2014/main" id="{90087092-EE57-2446-A2BF-8634DC2518BA}"/>
              </a:ext>
            </a:extLst>
          </p:cNvPr>
          <p:cNvGrpSpPr/>
          <p:nvPr/>
        </p:nvGrpSpPr>
        <p:grpSpPr>
          <a:xfrm>
            <a:off x="2294951" y="3019466"/>
            <a:ext cx="599579" cy="416589"/>
            <a:chOff x="1593850" y="3365500"/>
            <a:chExt cx="768350" cy="533851"/>
          </a:xfrm>
        </p:grpSpPr>
        <p:sp>
          <p:nvSpPr>
            <p:cNvPr id="111" name="Oval 110">
              <a:extLst>
                <a:ext uri="{FF2B5EF4-FFF2-40B4-BE49-F238E27FC236}">
                  <a16:creationId xmlns:a16="http://schemas.microsoft.com/office/drawing/2014/main" id="{4593775F-B192-3C4C-8079-BB09986FADDA}"/>
                </a:ext>
              </a:extLst>
            </p:cNvPr>
            <p:cNvSpPr/>
            <p:nvPr/>
          </p:nvSpPr>
          <p:spPr>
            <a:xfrm>
              <a:off x="1593850" y="34243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112" name="TextBox 111">
              <a:extLst>
                <a:ext uri="{FF2B5EF4-FFF2-40B4-BE49-F238E27FC236}">
                  <a16:creationId xmlns:a16="http://schemas.microsoft.com/office/drawing/2014/main" id="{4FE546DA-E659-E44C-A1D8-9EA20015D675}"/>
                </a:ext>
              </a:extLst>
            </p:cNvPr>
            <p:cNvSpPr txBox="1"/>
            <p:nvPr/>
          </p:nvSpPr>
          <p:spPr>
            <a:xfrm>
              <a:off x="1651000" y="3365500"/>
              <a:ext cx="711200" cy="533851"/>
            </a:xfrm>
            <a:prstGeom prst="rect">
              <a:avLst/>
            </a:prstGeom>
            <a:noFill/>
          </p:spPr>
          <p:txBody>
            <a:bodyPr vert="horz" rtlCol="0">
              <a:spAutoFit/>
            </a:bodyPr>
            <a:lstStyle/>
            <a:p>
              <a:r>
                <a:rPr lang="en-GB" sz="2107" dirty="0">
                  <a:solidFill>
                    <a:srgbClr val="000000"/>
                  </a:solidFill>
                  <a:latin typeface="Arial - 36"/>
                </a:rPr>
                <a:t>-</a:t>
              </a:r>
            </a:p>
          </p:txBody>
        </p:sp>
      </p:grpSp>
      <p:grpSp>
        <p:nvGrpSpPr>
          <p:cNvPr id="113" name="Group 112">
            <a:extLst>
              <a:ext uri="{FF2B5EF4-FFF2-40B4-BE49-F238E27FC236}">
                <a16:creationId xmlns:a16="http://schemas.microsoft.com/office/drawing/2014/main" id="{D8593E48-83FA-974F-A4D1-9530836AD358}"/>
              </a:ext>
            </a:extLst>
          </p:cNvPr>
          <p:cNvGrpSpPr/>
          <p:nvPr/>
        </p:nvGrpSpPr>
        <p:grpSpPr>
          <a:xfrm>
            <a:off x="694806" y="2901526"/>
            <a:ext cx="1308173" cy="884858"/>
            <a:chOff x="736600" y="889000"/>
            <a:chExt cx="1676400" cy="1133929"/>
          </a:xfrm>
        </p:grpSpPr>
        <p:sp>
          <p:nvSpPr>
            <p:cNvPr id="114" name="TextBox 113">
              <a:extLst>
                <a:ext uri="{FF2B5EF4-FFF2-40B4-BE49-F238E27FC236}">
                  <a16:creationId xmlns:a16="http://schemas.microsoft.com/office/drawing/2014/main" id="{EF26310A-881D-3E4B-870B-140E043FD888}"/>
                </a:ext>
              </a:extLst>
            </p:cNvPr>
            <p:cNvSpPr txBox="1"/>
            <p:nvPr/>
          </p:nvSpPr>
          <p:spPr>
            <a:xfrm>
              <a:off x="965200" y="889000"/>
              <a:ext cx="1447800" cy="1133929"/>
            </a:xfrm>
            <a:prstGeom prst="rect">
              <a:avLst/>
            </a:prstGeom>
            <a:noFill/>
          </p:spPr>
          <p:txBody>
            <a:bodyPr wrap="square" rtlCol="0">
              <a:spAutoFit/>
            </a:bodyPr>
            <a:lstStyle/>
            <a:p>
              <a:r>
                <a:rPr lang="en-US" sz="5150" dirty="0"/>
                <a:t>Li</a:t>
              </a:r>
            </a:p>
          </p:txBody>
        </p:sp>
        <p:sp>
          <p:nvSpPr>
            <p:cNvPr id="115" name="TextBox 114">
              <a:extLst>
                <a:ext uri="{FF2B5EF4-FFF2-40B4-BE49-F238E27FC236}">
                  <a16:creationId xmlns:a16="http://schemas.microsoft.com/office/drawing/2014/main" id="{6A94605F-3424-BE42-8AB4-34E5C453CFE3}"/>
                </a:ext>
              </a:extLst>
            </p:cNvPr>
            <p:cNvSpPr txBox="1"/>
            <p:nvPr/>
          </p:nvSpPr>
          <p:spPr>
            <a:xfrm>
              <a:off x="736600" y="1525892"/>
              <a:ext cx="304800" cy="487672"/>
            </a:xfrm>
            <a:prstGeom prst="rect">
              <a:avLst/>
            </a:prstGeom>
            <a:noFill/>
          </p:spPr>
          <p:txBody>
            <a:bodyPr wrap="square" rtlCol="0">
              <a:spAutoFit/>
            </a:bodyPr>
            <a:lstStyle/>
            <a:p>
              <a:r>
                <a:rPr lang="en-US" sz="1873" dirty="0"/>
                <a:t>3</a:t>
              </a:r>
            </a:p>
          </p:txBody>
        </p:sp>
        <p:sp>
          <p:nvSpPr>
            <p:cNvPr id="116" name="TextBox 115">
              <a:extLst>
                <a:ext uri="{FF2B5EF4-FFF2-40B4-BE49-F238E27FC236}">
                  <a16:creationId xmlns:a16="http://schemas.microsoft.com/office/drawing/2014/main" id="{245D0BBB-894B-4647-ACAA-7DBAC3B3D980}"/>
                </a:ext>
              </a:extLst>
            </p:cNvPr>
            <p:cNvSpPr txBox="1"/>
            <p:nvPr/>
          </p:nvSpPr>
          <p:spPr>
            <a:xfrm>
              <a:off x="736600" y="1041400"/>
              <a:ext cx="304800" cy="487672"/>
            </a:xfrm>
            <a:prstGeom prst="rect">
              <a:avLst/>
            </a:prstGeom>
            <a:noFill/>
          </p:spPr>
          <p:txBody>
            <a:bodyPr wrap="square" rtlCol="0">
              <a:spAutoFit/>
            </a:bodyPr>
            <a:lstStyle/>
            <a:p>
              <a:r>
                <a:rPr lang="en-US" sz="1873" dirty="0"/>
                <a:t>7</a:t>
              </a:r>
            </a:p>
          </p:txBody>
        </p:sp>
      </p:grpSp>
      <p:sp>
        <p:nvSpPr>
          <p:cNvPr id="117" name="TextBox 116">
            <a:extLst>
              <a:ext uri="{FF2B5EF4-FFF2-40B4-BE49-F238E27FC236}">
                <a16:creationId xmlns:a16="http://schemas.microsoft.com/office/drawing/2014/main" id="{AEA222E5-EF0C-254D-BE02-EF5B91635886}"/>
              </a:ext>
            </a:extLst>
          </p:cNvPr>
          <p:cNvSpPr txBox="1"/>
          <p:nvPr/>
        </p:nvSpPr>
        <p:spPr>
          <a:xfrm>
            <a:off x="5119728" y="2748427"/>
            <a:ext cx="442896" cy="428579"/>
          </a:xfrm>
          <a:prstGeom prst="rect">
            <a:avLst/>
          </a:prstGeom>
          <a:noFill/>
        </p:spPr>
        <p:txBody>
          <a:bodyPr wrap="square" rtlCol="0">
            <a:spAutoFit/>
          </a:bodyPr>
          <a:lstStyle/>
          <a:p>
            <a:r>
              <a:rPr lang="en-GB" sz="2185" dirty="0"/>
              <a:t>+</a:t>
            </a:r>
          </a:p>
        </p:txBody>
      </p:sp>
      <p:sp>
        <p:nvSpPr>
          <p:cNvPr id="118" name="TextBox 117">
            <a:extLst>
              <a:ext uri="{FF2B5EF4-FFF2-40B4-BE49-F238E27FC236}">
                <a16:creationId xmlns:a16="http://schemas.microsoft.com/office/drawing/2014/main" id="{0F769781-7C50-754C-904E-B9F1B5C08C3C}"/>
              </a:ext>
            </a:extLst>
          </p:cNvPr>
          <p:cNvSpPr txBox="1"/>
          <p:nvPr/>
        </p:nvSpPr>
        <p:spPr>
          <a:xfrm>
            <a:off x="647831" y="6126179"/>
            <a:ext cx="7464216" cy="764825"/>
          </a:xfrm>
          <a:prstGeom prst="rect">
            <a:avLst/>
          </a:prstGeom>
          <a:noFill/>
        </p:spPr>
        <p:txBody>
          <a:bodyPr wrap="square" rtlCol="0">
            <a:spAutoFit/>
          </a:bodyPr>
          <a:lstStyle/>
          <a:p>
            <a:pPr algn="ctr"/>
            <a:r>
              <a:rPr lang="en-GB" sz="2185" dirty="0">
                <a:latin typeface="Cambria" panose="02040503050406030204" pitchFamily="18" charset="0"/>
              </a:rPr>
              <a:t>Write down everything you can deduce about atomic structure from these four diagrams </a:t>
            </a:r>
          </a:p>
        </p:txBody>
      </p:sp>
    </p:spTree>
    <p:extLst>
      <p:ext uri="{BB962C8B-B14F-4D97-AF65-F5344CB8AC3E}">
        <p14:creationId xmlns:p14="http://schemas.microsoft.com/office/powerpoint/2010/main" val="1381457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829555" y="317678"/>
            <a:ext cx="4970464" cy="4970464"/>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3" name="Oval 2"/>
          <p:cNvSpPr/>
          <p:nvPr/>
        </p:nvSpPr>
        <p:spPr>
          <a:xfrm>
            <a:off x="1334986" y="823109"/>
            <a:ext cx="3969513" cy="3969513"/>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6" name="Group 5"/>
          <p:cNvGrpSpPr/>
          <p:nvPr/>
        </p:nvGrpSpPr>
        <p:grpSpPr>
          <a:xfrm>
            <a:off x="3173366" y="614991"/>
            <a:ext cx="599579" cy="416589"/>
            <a:chOff x="4730750" y="1333500"/>
            <a:chExt cx="768350" cy="533851"/>
          </a:xfrm>
        </p:grpSpPr>
        <p:sp>
          <p:nvSpPr>
            <p:cNvPr id="4" name="Oval 3"/>
            <p:cNvSpPr/>
            <p:nvPr/>
          </p:nvSpPr>
          <p:spPr>
            <a:xfrm>
              <a:off x="4730750" y="13923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5" name="TextBox 4"/>
            <p:cNvSpPr txBox="1"/>
            <p:nvPr/>
          </p:nvSpPr>
          <p:spPr>
            <a:xfrm>
              <a:off x="4787900" y="1333500"/>
              <a:ext cx="7112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9" name="Group 8"/>
          <p:cNvGrpSpPr/>
          <p:nvPr/>
        </p:nvGrpSpPr>
        <p:grpSpPr>
          <a:xfrm>
            <a:off x="2575669" y="2398862"/>
            <a:ext cx="721577" cy="425355"/>
            <a:chOff x="3964813" y="3619500"/>
            <a:chExt cx="924687" cy="545084"/>
          </a:xfrm>
        </p:grpSpPr>
        <p:sp>
          <p:nvSpPr>
            <p:cNvPr id="7" name="Oval 6"/>
            <p:cNvSpPr/>
            <p:nvPr/>
          </p:nvSpPr>
          <p:spPr>
            <a:xfrm>
              <a:off x="3964813" y="36355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8" name="TextBox 7"/>
            <p:cNvSpPr txBox="1"/>
            <p:nvPr/>
          </p:nvSpPr>
          <p:spPr>
            <a:xfrm>
              <a:off x="4025900" y="3619500"/>
              <a:ext cx="8636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12" name="Group 11"/>
          <p:cNvGrpSpPr/>
          <p:nvPr/>
        </p:nvGrpSpPr>
        <p:grpSpPr>
          <a:xfrm>
            <a:off x="3193187" y="4569245"/>
            <a:ext cx="599579" cy="416589"/>
            <a:chOff x="4756150" y="6400800"/>
            <a:chExt cx="768350" cy="533851"/>
          </a:xfrm>
        </p:grpSpPr>
        <p:sp>
          <p:nvSpPr>
            <p:cNvPr id="10" name="Oval 9"/>
            <p:cNvSpPr/>
            <p:nvPr/>
          </p:nvSpPr>
          <p:spPr>
            <a:xfrm>
              <a:off x="4756150" y="64596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11" name="TextBox 10"/>
            <p:cNvSpPr txBox="1"/>
            <p:nvPr/>
          </p:nvSpPr>
          <p:spPr>
            <a:xfrm>
              <a:off x="4813300" y="6400800"/>
              <a:ext cx="7112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15" name="Group 14"/>
          <p:cNvGrpSpPr/>
          <p:nvPr/>
        </p:nvGrpSpPr>
        <p:grpSpPr>
          <a:xfrm>
            <a:off x="3510320" y="109560"/>
            <a:ext cx="599579" cy="416589"/>
            <a:chOff x="5162550" y="685800"/>
            <a:chExt cx="768350" cy="533851"/>
          </a:xfrm>
        </p:grpSpPr>
        <p:sp>
          <p:nvSpPr>
            <p:cNvPr id="13" name="Oval 12"/>
            <p:cNvSpPr/>
            <p:nvPr/>
          </p:nvSpPr>
          <p:spPr>
            <a:xfrm>
              <a:off x="5162550" y="7446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14" name="TextBox 13"/>
            <p:cNvSpPr txBox="1"/>
            <p:nvPr/>
          </p:nvSpPr>
          <p:spPr>
            <a:xfrm>
              <a:off x="5219700" y="685800"/>
              <a:ext cx="7112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18" name="Group 17"/>
          <p:cNvGrpSpPr/>
          <p:nvPr/>
        </p:nvGrpSpPr>
        <p:grpSpPr>
          <a:xfrm>
            <a:off x="2806681" y="109560"/>
            <a:ext cx="599579" cy="416589"/>
            <a:chOff x="4260850" y="685800"/>
            <a:chExt cx="768350" cy="533851"/>
          </a:xfrm>
        </p:grpSpPr>
        <p:sp>
          <p:nvSpPr>
            <p:cNvPr id="16" name="Oval 15"/>
            <p:cNvSpPr/>
            <p:nvPr/>
          </p:nvSpPr>
          <p:spPr>
            <a:xfrm>
              <a:off x="4260850" y="7446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17" name="TextBox 16"/>
            <p:cNvSpPr txBox="1"/>
            <p:nvPr/>
          </p:nvSpPr>
          <p:spPr>
            <a:xfrm>
              <a:off x="4318000" y="685800"/>
              <a:ext cx="7112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21" name="Group 20"/>
          <p:cNvGrpSpPr/>
          <p:nvPr/>
        </p:nvGrpSpPr>
        <p:grpSpPr>
          <a:xfrm>
            <a:off x="2796771" y="5025124"/>
            <a:ext cx="599579" cy="416589"/>
            <a:chOff x="4248150" y="6985000"/>
            <a:chExt cx="768350" cy="533851"/>
          </a:xfrm>
        </p:grpSpPr>
        <p:sp>
          <p:nvSpPr>
            <p:cNvPr id="19" name="Oval 18"/>
            <p:cNvSpPr/>
            <p:nvPr/>
          </p:nvSpPr>
          <p:spPr>
            <a:xfrm>
              <a:off x="4248150" y="7043800"/>
              <a:ext cx="389382" cy="446787"/>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20" name="TextBox 19"/>
            <p:cNvSpPr txBox="1"/>
            <p:nvPr/>
          </p:nvSpPr>
          <p:spPr>
            <a:xfrm>
              <a:off x="4305300" y="6985000"/>
              <a:ext cx="7112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24" name="Group 23"/>
          <p:cNvGrpSpPr/>
          <p:nvPr/>
        </p:nvGrpSpPr>
        <p:grpSpPr>
          <a:xfrm>
            <a:off x="3520230" y="5035035"/>
            <a:ext cx="599579" cy="416589"/>
            <a:chOff x="5175250" y="6997700"/>
            <a:chExt cx="768350" cy="533851"/>
          </a:xfrm>
        </p:grpSpPr>
        <p:sp>
          <p:nvSpPr>
            <p:cNvPr id="22" name="Oval 21"/>
            <p:cNvSpPr/>
            <p:nvPr/>
          </p:nvSpPr>
          <p:spPr>
            <a:xfrm>
              <a:off x="5175250" y="7056500"/>
              <a:ext cx="389382" cy="446787"/>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23" name="TextBox 22"/>
            <p:cNvSpPr txBox="1"/>
            <p:nvPr/>
          </p:nvSpPr>
          <p:spPr>
            <a:xfrm>
              <a:off x="5232400" y="6997700"/>
              <a:ext cx="7112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27" name="Group 26"/>
          <p:cNvGrpSpPr/>
          <p:nvPr/>
        </p:nvGrpSpPr>
        <p:grpSpPr>
          <a:xfrm>
            <a:off x="5626984" y="2220411"/>
            <a:ext cx="599579" cy="416589"/>
            <a:chOff x="7880350" y="3314700"/>
            <a:chExt cx="768350" cy="533851"/>
          </a:xfrm>
        </p:grpSpPr>
        <p:sp>
          <p:nvSpPr>
            <p:cNvPr id="25" name="Oval 24"/>
            <p:cNvSpPr/>
            <p:nvPr/>
          </p:nvSpPr>
          <p:spPr>
            <a:xfrm>
              <a:off x="7880350" y="33735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26" name="TextBox 25"/>
            <p:cNvSpPr txBox="1"/>
            <p:nvPr/>
          </p:nvSpPr>
          <p:spPr>
            <a:xfrm>
              <a:off x="7937500" y="3314700"/>
              <a:ext cx="7112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30" name="Group 29"/>
          <p:cNvGrpSpPr/>
          <p:nvPr/>
        </p:nvGrpSpPr>
        <p:grpSpPr>
          <a:xfrm>
            <a:off x="5626984" y="2884409"/>
            <a:ext cx="599579" cy="416589"/>
            <a:chOff x="7880350" y="4165600"/>
            <a:chExt cx="768350" cy="533851"/>
          </a:xfrm>
        </p:grpSpPr>
        <p:sp>
          <p:nvSpPr>
            <p:cNvPr id="28" name="Oval 27"/>
            <p:cNvSpPr/>
            <p:nvPr/>
          </p:nvSpPr>
          <p:spPr>
            <a:xfrm>
              <a:off x="7880350" y="42244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29" name="TextBox 28"/>
            <p:cNvSpPr txBox="1"/>
            <p:nvPr/>
          </p:nvSpPr>
          <p:spPr>
            <a:xfrm>
              <a:off x="7937500" y="4165600"/>
              <a:ext cx="7112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33" name="Group 32"/>
          <p:cNvGrpSpPr/>
          <p:nvPr/>
        </p:nvGrpSpPr>
        <p:grpSpPr>
          <a:xfrm>
            <a:off x="725496" y="2200657"/>
            <a:ext cx="599579" cy="416589"/>
            <a:chOff x="1593850" y="3365500"/>
            <a:chExt cx="768350" cy="533851"/>
          </a:xfrm>
        </p:grpSpPr>
        <p:sp>
          <p:nvSpPr>
            <p:cNvPr id="31" name="Oval 30"/>
            <p:cNvSpPr/>
            <p:nvPr/>
          </p:nvSpPr>
          <p:spPr>
            <a:xfrm>
              <a:off x="1593850" y="34243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32" name="TextBox 31"/>
            <p:cNvSpPr txBox="1"/>
            <p:nvPr/>
          </p:nvSpPr>
          <p:spPr>
            <a:xfrm>
              <a:off x="1651000" y="3365500"/>
              <a:ext cx="7112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36" name="Group 35"/>
          <p:cNvGrpSpPr/>
          <p:nvPr/>
        </p:nvGrpSpPr>
        <p:grpSpPr>
          <a:xfrm>
            <a:off x="695765" y="2943937"/>
            <a:ext cx="599579" cy="416589"/>
            <a:chOff x="1555750" y="4318000"/>
            <a:chExt cx="768350" cy="533851"/>
          </a:xfrm>
        </p:grpSpPr>
        <p:sp>
          <p:nvSpPr>
            <p:cNvPr id="34" name="Oval 33"/>
            <p:cNvSpPr/>
            <p:nvPr/>
          </p:nvSpPr>
          <p:spPr>
            <a:xfrm>
              <a:off x="1555750" y="4376801"/>
              <a:ext cx="389382" cy="446786"/>
            </a:xfrm>
            <a:prstGeom prst="ellipse">
              <a:avLst/>
            </a:prstGeom>
            <a:solidFill>
              <a:srgbClr val="7FFFD4"/>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35" name="TextBox 34"/>
            <p:cNvSpPr txBox="1"/>
            <p:nvPr/>
          </p:nvSpPr>
          <p:spPr>
            <a:xfrm>
              <a:off x="1612900" y="4318000"/>
              <a:ext cx="7112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39" name="Group 38"/>
          <p:cNvGrpSpPr/>
          <p:nvPr/>
        </p:nvGrpSpPr>
        <p:grpSpPr>
          <a:xfrm>
            <a:off x="3120742" y="2101550"/>
            <a:ext cx="721577" cy="425355"/>
            <a:chOff x="4663313" y="3238500"/>
            <a:chExt cx="924687" cy="545084"/>
          </a:xfrm>
        </p:grpSpPr>
        <p:sp>
          <p:nvSpPr>
            <p:cNvPr id="37" name="Oval 36"/>
            <p:cNvSpPr/>
            <p:nvPr/>
          </p:nvSpPr>
          <p:spPr>
            <a:xfrm>
              <a:off x="4663313" y="32545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38" name="TextBox 37"/>
            <p:cNvSpPr txBox="1"/>
            <p:nvPr/>
          </p:nvSpPr>
          <p:spPr>
            <a:xfrm>
              <a:off x="4724400" y="3238500"/>
              <a:ext cx="8636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42" name="Group 41"/>
          <p:cNvGrpSpPr/>
          <p:nvPr/>
        </p:nvGrpSpPr>
        <p:grpSpPr>
          <a:xfrm>
            <a:off x="3447785" y="2686264"/>
            <a:ext cx="721577" cy="425355"/>
            <a:chOff x="5082413" y="3987800"/>
            <a:chExt cx="924687" cy="545084"/>
          </a:xfrm>
        </p:grpSpPr>
        <p:sp>
          <p:nvSpPr>
            <p:cNvPr id="40" name="Oval 39"/>
            <p:cNvSpPr/>
            <p:nvPr/>
          </p:nvSpPr>
          <p:spPr>
            <a:xfrm>
              <a:off x="5082413" y="40038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41" name="TextBox 40"/>
            <p:cNvSpPr txBox="1"/>
            <p:nvPr/>
          </p:nvSpPr>
          <p:spPr>
            <a:xfrm>
              <a:off x="5143500" y="3987800"/>
              <a:ext cx="863600" cy="533851"/>
            </a:xfrm>
            <a:prstGeom prst="rect">
              <a:avLst/>
            </a:prstGeom>
            <a:noFill/>
          </p:spPr>
          <p:txBody>
            <a:bodyPr vert="horz" rtlCol="0">
              <a:spAutoFit/>
            </a:bodyPr>
            <a:lstStyle/>
            <a:p>
              <a:r>
                <a:rPr lang="en-GB" sz="2107">
                  <a:solidFill>
                    <a:srgbClr val="000000"/>
                  </a:solidFill>
                  <a:latin typeface="Arial - 36"/>
                </a:rPr>
                <a:t>+</a:t>
              </a:r>
            </a:p>
          </p:txBody>
        </p:sp>
      </p:grpSp>
      <p:sp>
        <p:nvSpPr>
          <p:cNvPr id="43" name="Oval 42"/>
          <p:cNvSpPr/>
          <p:nvPr/>
        </p:nvSpPr>
        <p:spPr>
          <a:xfrm>
            <a:off x="2776950" y="2121371"/>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44" name="Oval 43"/>
          <p:cNvSpPr/>
          <p:nvPr/>
        </p:nvSpPr>
        <p:spPr>
          <a:xfrm>
            <a:off x="2925606" y="3013308"/>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45" name="Oval 44"/>
          <p:cNvSpPr/>
          <p:nvPr/>
        </p:nvSpPr>
        <p:spPr>
          <a:xfrm>
            <a:off x="3123814" y="2725906"/>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48" name="Group 47"/>
          <p:cNvGrpSpPr/>
          <p:nvPr/>
        </p:nvGrpSpPr>
        <p:grpSpPr>
          <a:xfrm>
            <a:off x="2813519" y="2706085"/>
            <a:ext cx="721577" cy="425355"/>
            <a:chOff x="4269613" y="4013200"/>
            <a:chExt cx="924687" cy="545084"/>
          </a:xfrm>
        </p:grpSpPr>
        <p:sp>
          <p:nvSpPr>
            <p:cNvPr id="46" name="Oval 45"/>
            <p:cNvSpPr/>
            <p:nvPr/>
          </p:nvSpPr>
          <p:spPr>
            <a:xfrm>
              <a:off x="4269613" y="40292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47" name="TextBox 46"/>
            <p:cNvSpPr txBox="1"/>
            <p:nvPr/>
          </p:nvSpPr>
          <p:spPr>
            <a:xfrm>
              <a:off x="4330700" y="4013200"/>
              <a:ext cx="8636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51" name="Group 50"/>
          <p:cNvGrpSpPr/>
          <p:nvPr/>
        </p:nvGrpSpPr>
        <p:grpSpPr>
          <a:xfrm>
            <a:off x="3447785" y="2220475"/>
            <a:ext cx="721577" cy="425355"/>
            <a:chOff x="5082413" y="3390900"/>
            <a:chExt cx="924687" cy="545084"/>
          </a:xfrm>
        </p:grpSpPr>
        <p:sp>
          <p:nvSpPr>
            <p:cNvPr id="49" name="Oval 48"/>
            <p:cNvSpPr/>
            <p:nvPr/>
          </p:nvSpPr>
          <p:spPr>
            <a:xfrm>
              <a:off x="5082413" y="34069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50" name="TextBox 49"/>
            <p:cNvSpPr txBox="1"/>
            <p:nvPr/>
          </p:nvSpPr>
          <p:spPr>
            <a:xfrm>
              <a:off x="5143500" y="3390900"/>
              <a:ext cx="8636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54" name="Group 53"/>
          <p:cNvGrpSpPr/>
          <p:nvPr/>
        </p:nvGrpSpPr>
        <p:grpSpPr>
          <a:xfrm>
            <a:off x="3289218" y="3003397"/>
            <a:ext cx="721577" cy="425355"/>
            <a:chOff x="4879213" y="4394200"/>
            <a:chExt cx="924687" cy="545084"/>
          </a:xfrm>
        </p:grpSpPr>
        <p:sp>
          <p:nvSpPr>
            <p:cNvPr id="52" name="Oval 51"/>
            <p:cNvSpPr/>
            <p:nvPr/>
          </p:nvSpPr>
          <p:spPr>
            <a:xfrm>
              <a:off x="4879213" y="44102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53" name="TextBox 52"/>
            <p:cNvSpPr txBox="1"/>
            <p:nvPr/>
          </p:nvSpPr>
          <p:spPr>
            <a:xfrm>
              <a:off x="4940300" y="4394200"/>
              <a:ext cx="863600" cy="533851"/>
            </a:xfrm>
            <a:prstGeom prst="rect">
              <a:avLst/>
            </a:prstGeom>
            <a:noFill/>
          </p:spPr>
          <p:txBody>
            <a:bodyPr vert="horz" rtlCol="0">
              <a:spAutoFit/>
            </a:bodyPr>
            <a:lstStyle/>
            <a:p>
              <a:r>
                <a:rPr lang="en-GB" sz="2107">
                  <a:solidFill>
                    <a:srgbClr val="000000"/>
                  </a:solidFill>
                  <a:latin typeface="Arial - 36"/>
                </a:rPr>
                <a:t>+</a:t>
              </a:r>
            </a:p>
          </p:txBody>
        </p:sp>
      </p:grpSp>
      <p:sp>
        <p:nvSpPr>
          <p:cNvPr id="55" name="Oval 54"/>
          <p:cNvSpPr/>
          <p:nvPr/>
        </p:nvSpPr>
        <p:spPr>
          <a:xfrm>
            <a:off x="2459817" y="2725906"/>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56" name="Oval 55"/>
          <p:cNvSpPr/>
          <p:nvPr/>
        </p:nvSpPr>
        <p:spPr>
          <a:xfrm>
            <a:off x="3381484" y="1873611"/>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57" name="Oval 56"/>
          <p:cNvSpPr/>
          <p:nvPr/>
        </p:nvSpPr>
        <p:spPr>
          <a:xfrm>
            <a:off x="3668886" y="2438504"/>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58" name="Oval 57"/>
          <p:cNvSpPr/>
          <p:nvPr/>
        </p:nvSpPr>
        <p:spPr>
          <a:xfrm>
            <a:off x="3668886" y="2993487"/>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59" name="Oval 58"/>
          <p:cNvSpPr/>
          <p:nvPr/>
        </p:nvSpPr>
        <p:spPr>
          <a:xfrm>
            <a:off x="3222918" y="2418683"/>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62" name="Group 61"/>
          <p:cNvGrpSpPr/>
          <p:nvPr/>
        </p:nvGrpSpPr>
        <p:grpSpPr>
          <a:xfrm>
            <a:off x="2922533" y="2398862"/>
            <a:ext cx="721577" cy="425355"/>
            <a:chOff x="4409313" y="3619500"/>
            <a:chExt cx="924687" cy="545084"/>
          </a:xfrm>
        </p:grpSpPr>
        <p:sp>
          <p:nvSpPr>
            <p:cNvPr id="60" name="Oval 59"/>
            <p:cNvSpPr/>
            <p:nvPr/>
          </p:nvSpPr>
          <p:spPr>
            <a:xfrm>
              <a:off x="4409313" y="36355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61" name="TextBox 60"/>
            <p:cNvSpPr txBox="1"/>
            <p:nvPr/>
          </p:nvSpPr>
          <p:spPr>
            <a:xfrm>
              <a:off x="4470400" y="3619500"/>
              <a:ext cx="863600" cy="533851"/>
            </a:xfrm>
            <a:prstGeom prst="rect">
              <a:avLst/>
            </a:prstGeom>
            <a:noFill/>
          </p:spPr>
          <p:txBody>
            <a:bodyPr vert="horz" rtlCol="0">
              <a:spAutoFit/>
            </a:bodyPr>
            <a:lstStyle/>
            <a:p>
              <a:r>
                <a:rPr lang="en-GB" sz="2107">
                  <a:solidFill>
                    <a:srgbClr val="000000"/>
                  </a:solidFill>
                  <a:latin typeface="Arial - 36"/>
                </a:rPr>
                <a:t>+</a:t>
              </a:r>
            </a:p>
          </p:txBody>
        </p:sp>
      </p:grpSp>
      <p:sp>
        <p:nvSpPr>
          <p:cNvPr id="63" name="Oval 62"/>
          <p:cNvSpPr/>
          <p:nvPr/>
        </p:nvSpPr>
        <p:spPr>
          <a:xfrm>
            <a:off x="3510320" y="3350261"/>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66" name="Group 65"/>
          <p:cNvGrpSpPr/>
          <p:nvPr/>
        </p:nvGrpSpPr>
        <p:grpSpPr>
          <a:xfrm>
            <a:off x="3814470" y="2715995"/>
            <a:ext cx="721577" cy="425355"/>
            <a:chOff x="5552313" y="4025900"/>
            <a:chExt cx="924687" cy="545084"/>
          </a:xfrm>
        </p:grpSpPr>
        <p:sp>
          <p:nvSpPr>
            <p:cNvPr id="64" name="Oval 63"/>
            <p:cNvSpPr/>
            <p:nvPr/>
          </p:nvSpPr>
          <p:spPr>
            <a:xfrm>
              <a:off x="5552313" y="40419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65" name="TextBox 64"/>
            <p:cNvSpPr txBox="1"/>
            <p:nvPr/>
          </p:nvSpPr>
          <p:spPr>
            <a:xfrm>
              <a:off x="5613400" y="4025900"/>
              <a:ext cx="863600" cy="533851"/>
            </a:xfrm>
            <a:prstGeom prst="rect">
              <a:avLst/>
            </a:prstGeom>
            <a:noFill/>
          </p:spPr>
          <p:txBody>
            <a:bodyPr vert="horz" rtlCol="0">
              <a:spAutoFit/>
            </a:bodyPr>
            <a:lstStyle/>
            <a:p>
              <a:r>
                <a:rPr lang="en-GB" sz="2107">
                  <a:solidFill>
                    <a:srgbClr val="000000"/>
                  </a:solidFill>
                  <a:latin typeface="Arial - 36"/>
                </a:rPr>
                <a:t>+</a:t>
              </a:r>
            </a:p>
          </p:txBody>
        </p:sp>
      </p:grpSp>
      <p:grpSp>
        <p:nvGrpSpPr>
          <p:cNvPr id="69" name="Group 68"/>
          <p:cNvGrpSpPr/>
          <p:nvPr/>
        </p:nvGrpSpPr>
        <p:grpSpPr>
          <a:xfrm>
            <a:off x="2555849" y="3043039"/>
            <a:ext cx="721577" cy="425355"/>
            <a:chOff x="3939413" y="4445000"/>
            <a:chExt cx="924687" cy="545084"/>
          </a:xfrm>
        </p:grpSpPr>
        <p:sp>
          <p:nvSpPr>
            <p:cNvPr id="67" name="Oval 66"/>
            <p:cNvSpPr/>
            <p:nvPr/>
          </p:nvSpPr>
          <p:spPr>
            <a:xfrm>
              <a:off x="3939413" y="44610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68" name="TextBox 67"/>
            <p:cNvSpPr txBox="1"/>
            <p:nvPr/>
          </p:nvSpPr>
          <p:spPr>
            <a:xfrm>
              <a:off x="4000500" y="4445000"/>
              <a:ext cx="863600" cy="533851"/>
            </a:xfrm>
            <a:prstGeom prst="rect">
              <a:avLst/>
            </a:prstGeom>
            <a:noFill/>
          </p:spPr>
          <p:txBody>
            <a:bodyPr vert="horz" rtlCol="0">
              <a:spAutoFit/>
            </a:bodyPr>
            <a:lstStyle/>
            <a:p>
              <a:r>
                <a:rPr lang="en-GB" sz="2107">
                  <a:solidFill>
                    <a:srgbClr val="000000"/>
                  </a:solidFill>
                  <a:latin typeface="Arial - 36"/>
                </a:rPr>
                <a:t>+</a:t>
              </a:r>
            </a:p>
          </p:txBody>
        </p:sp>
      </p:grpSp>
      <p:sp>
        <p:nvSpPr>
          <p:cNvPr id="70" name="Oval 69"/>
          <p:cNvSpPr/>
          <p:nvPr/>
        </p:nvSpPr>
        <p:spPr>
          <a:xfrm>
            <a:off x="3153545" y="3340351"/>
            <a:ext cx="412867" cy="413264"/>
          </a:xfrm>
          <a:prstGeom prst="ellipse">
            <a:avLst/>
          </a:pr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grpSp>
        <p:nvGrpSpPr>
          <p:cNvPr id="73" name="Group 72"/>
          <p:cNvGrpSpPr/>
          <p:nvPr/>
        </p:nvGrpSpPr>
        <p:grpSpPr>
          <a:xfrm>
            <a:off x="2783788" y="3370082"/>
            <a:ext cx="721577" cy="425355"/>
            <a:chOff x="4231513" y="4864100"/>
            <a:chExt cx="924687" cy="545084"/>
          </a:xfrm>
        </p:grpSpPr>
        <p:sp>
          <p:nvSpPr>
            <p:cNvPr id="71" name="Oval 70"/>
            <p:cNvSpPr/>
            <p:nvPr/>
          </p:nvSpPr>
          <p:spPr>
            <a:xfrm>
              <a:off x="4231513" y="4880102"/>
              <a:ext cx="508254" cy="529082"/>
            </a:xfrm>
            <a:prstGeom prst="ellipse">
              <a:avLst/>
            </a:prstGeom>
            <a:solidFill>
              <a:srgbClr val="32CD32"/>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5"/>
            </a:p>
          </p:txBody>
        </p:sp>
        <p:sp>
          <p:nvSpPr>
            <p:cNvPr id="72" name="TextBox 71"/>
            <p:cNvSpPr txBox="1"/>
            <p:nvPr/>
          </p:nvSpPr>
          <p:spPr>
            <a:xfrm>
              <a:off x="4292600" y="4864100"/>
              <a:ext cx="863600" cy="533851"/>
            </a:xfrm>
            <a:prstGeom prst="rect">
              <a:avLst/>
            </a:prstGeom>
            <a:noFill/>
          </p:spPr>
          <p:txBody>
            <a:bodyPr vert="horz" rtlCol="0">
              <a:spAutoFit/>
            </a:bodyPr>
            <a:lstStyle/>
            <a:p>
              <a:r>
                <a:rPr lang="en-GB" sz="2107">
                  <a:solidFill>
                    <a:srgbClr val="000000"/>
                  </a:solidFill>
                  <a:latin typeface="Arial - 36"/>
                </a:rPr>
                <a:t>+</a:t>
              </a:r>
            </a:p>
          </p:txBody>
        </p:sp>
      </p:grpSp>
      <p:sp>
        <p:nvSpPr>
          <p:cNvPr id="74" name="TextBox 73"/>
          <p:cNvSpPr txBox="1"/>
          <p:nvPr/>
        </p:nvSpPr>
        <p:spPr>
          <a:xfrm>
            <a:off x="7312227" y="-279620"/>
            <a:ext cx="1129786" cy="2493888"/>
          </a:xfrm>
          <a:prstGeom prst="rect">
            <a:avLst/>
          </a:prstGeom>
          <a:noFill/>
        </p:spPr>
        <p:txBody>
          <a:bodyPr wrap="square" rtlCol="0">
            <a:spAutoFit/>
          </a:bodyPr>
          <a:lstStyle/>
          <a:p>
            <a:r>
              <a:rPr lang="en-US" sz="15606"/>
              <a:t>X</a:t>
            </a:r>
          </a:p>
        </p:txBody>
      </p:sp>
      <p:sp>
        <p:nvSpPr>
          <p:cNvPr id="75" name="TextBox 74"/>
          <p:cNvSpPr txBox="1"/>
          <p:nvPr/>
        </p:nvSpPr>
        <p:spPr>
          <a:xfrm>
            <a:off x="7014915" y="1266403"/>
            <a:ext cx="237850" cy="692818"/>
          </a:xfrm>
          <a:prstGeom prst="rect">
            <a:avLst/>
          </a:prstGeom>
          <a:noFill/>
        </p:spPr>
        <p:txBody>
          <a:bodyPr wrap="square" rtlCol="0">
            <a:spAutoFit/>
          </a:bodyPr>
          <a:lstStyle/>
          <a:p>
            <a:r>
              <a:rPr lang="en-US" sz="3902"/>
              <a:t>?</a:t>
            </a:r>
          </a:p>
        </p:txBody>
      </p:sp>
      <p:sp>
        <p:nvSpPr>
          <p:cNvPr id="76" name="TextBox 75"/>
          <p:cNvSpPr txBox="1"/>
          <p:nvPr/>
        </p:nvSpPr>
        <p:spPr>
          <a:xfrm>
            <a:off x="7014915" y="52951"/>
            <a:ext cx="237850" cy="692818"/>
          </a:xfrm>
          <a:prstGeom prst="rect">
            <a:avLst/>
          </a:prstGeom>
          <a:noFill/>
        </p:spPr>
        <p:txBody>
          <a:bodyPr wrap="square" rtlCol="0">
            <a:spAutoFit/>
          </a:bodyPr>
          <a:lstStyle/>
          <a:p>
            <a:r>
              <a:rPr lang="en-US" sz="3902"/>
              <a:t>?</a:t>
            </a:r>
          </a:p>
        </p:txBody>
      </p:sp>
      <p:sp>
        <p:nvSpPr>
          <p:cNvPr id="77" name="TextBox 76"/>
          <p:cNvSpPr txBox="1"/>
          <p:nvPr/>
        </p:nvSpPr>
        <p:spPr>
          <a:xfrm>
            <a:off x="4347234" y="5191317"/>
            <a:ext cx="4970463" cy="1629420"/>
          </a:xfrm>
          <a:prstGeom prst="rect">
            <a:avLst/>
          </a:prstGeom>
          <a:noFill/>
        </p:spPr>
        <p:txBody>
          <a:bodyPr wrap="square" rtlCol="0">
            <a:spAutoFit/>
          </a:bodyPr>
          <a:lstStyle/>
          <a:p>
            <a:r>
              <a:rPr lang="en-US" sz="2497" b="1" dirty="0">
                <a:latin typeface="Cambria" panose="02040503050406030204" pitchFamily="18" charset="0"/>
              </a:rPr>
              <a:t>Have you spotted the pattern?</a:t>
            </a:r>
            <a:endParaRPr lang="en-US" sz="2497" dirty="0">
              <a:latin typeface="Cambria" panose="02040503050406030204" pitchFamily="18" charset="0"/>
            </a:endParaRPr>
          </a:p>
          <a:p>
            <a:r>
              <a:rPr lang="en-US" sz="2497" dirty="0">
                <a:latin typeface="Cambria" panose="02040503050406030204" pitchFamily="18" charset="0"/>
              </a:rPr>
              <a:t>What atom is this?</a:t>
            </a:r>
          </a:p>
          <a:p>
            <a:r>
              <a:rPr lang="en-US" sz="2497" dirty="0">
                <a:latin typeface="Cambria" panose="02040503050406030204" pitchFamily="18" charset="0"/>
              </a:rPr>
              <a:t>What is the atomic number?</a:t>
            </a:r>
          </a:p>
          <a:p>
            <a:r>
              <a:rPr lang="en-US" sz="2497" dirty="0">
                <a:latin typeface="Cambria" panose="02040503050406030204" pitchFamily="18" charset="0"/>
              </a:rPr>
              <a:t>What is the mass number? </a:t>
            </a:r>
          </a:p>
        </p:txBody>
      </p:sp>
    </p:spTree>
    <p:extLst>
      <p:ext uri="{BB962C8B-B14F-4D97-AF65-F5344CB8AC3E}">
        <p14:creationId xmlns:p14="http://schemas.microsoft.com/office/powerpoint/2010/main" val="384997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5735" y="437657"/>
            <a:ext cx="6957104" cy="6144759"/>
          </a:xfrm>
          <a:prstGeom prst="rect">
            <a:avLst/>
          </a:prstGeom>
          <a:noFill/>
        </p:spPr>
        <p:txBody>
          <a:bodyPr wrap="square" rtlCol="0">
            <a:spAutoFit/>
          </a:bodyPr>
          <a:lstStyle/>
          <a:p>
            <a:r>
              <a:rPr lang="en-US" sz="2185" b="1" dirty="0">
                <a:latin typeface="Cambria" panose="02040503050406030204" pitchFamily="18" charset="0"/>
              </a:rPr>
              <a:t>What have you learnt about atomic structure? </a:t>
            </a:r>
          </a:p>
          <a:p>
            <a:endParaRPr lang="en-US" sz="2185" dirty="0">
              <a:latin typeface="Cambria" panose="02040503050406030204" pitchFamily="18" charset="0"/>
            </a:endParaRPr>
          </a:p>
          <a:p>
            <a:pPr marL="267565" indent="-267565">
              <a:buAutoNum type="arabicPeriod"/>
            </a:pPr>
            <a:r>
              <a:rPr lang="en-US" sz="2185" dirty="0">
                <a:latin typeface="Cambria" panose="02040503050406030204" pitchFamily="18" charset="0"/>
              </a:rPr>
              <a:t>What is the relationship between the number of protons and number of electrons in atoms?</a:t>
            </a:r>
          </a:p>
          <a:p>
            <a:pPr marL="267565" indent="-267565">
              <a:buAutoNum type="arabicPeriod"/>
            </a:pPr>
            <a:r>
              <a:rPr lang="en-US" sz="2185" dirty="0">
                <a:latin typeface="Cambria" panose="02040503050406030204" pitchFamily="18" charset="0"/>
              </a:rPr>
              <a:t>Do the number of protons, neutrons or electrons determine what the element is? Explain your answer. </a:t>
            </a:r>
          </a:p>
          <a:p>
            <a:pPr marL="267565" indent="-267565">
              <a:buAutoNum type="arabicPeriod"/>
            </a:pPr>
            <a:r>
              <a:rPr lang="en-US" sz="2185" dirty="0">
                <a:latin typeface="Cambria" panose="02040503050406030204" pitchFamily="18" charset="0"/>
              </a:rPr>
              <a:t>Why do you think it’s called a mass number? </a:t>
            </a:r>
          </a:p>
          <a:p>
            <a:pPr marL="267565" indent="-267565">
              <a:buAutoNum type="arabicPeriod"/>
            </a:pPr>
            <a:r>
              <a:rPr lang="en-US" sz="2185" dirty="0">
                <a:latin typeface="Cambria" panose="02040503050406030204" pitchFamily="18" charset="0"/>
              </a:rPr>
              <a:t>How many electrons can fit in the first shell of each atom?</a:t>
            </a:r>
          </a:p>
          <a:p>
            <a:pPr marL="267565" indent="-267565">
              <a:buAutoNum type="arabicPeriod"/>
            </a:pPr>
            <a:r>
              <a:rPr lang="en-US" sz="2185" dirty="0">
                <a:latin typeface="Cambria" panose="02040503050406030204" pitchFamily="18" charset="0"/>
              </a:rPr>
              <a:t>How many electrons can fit in the second shell of each atom?</a:t>
            </a:r>
          </a:p>
          <a:p>
            <a:pPr marL="267565" indent="-267565">
              <a:buAutoNum type="arabicPeriod"/>
            </a:pPr>
            <a:r>
              <a:rPr lang="en-US" sz="2185" dirty="0">
                <a:latin typeface="Cambria" panose="02040503050406030204" pitchFamily="18" charset="0"/>
              </a:rPr>
              <a:t>Draw an atom of aluminum showing all the protons, neutrons and electrons?</a:t>
            </a:r>
          </a:p>
          <a:p>
            <a:pPr marL="267565" indent="-267565">
              <a:buAutoNum type="arabicPeriod"/>
            </a:pPr>
            <a:r>
              <a:rPr lang="en-US" sz="2185" dirty="0">
                <a:latin typeface="Cambria" panose="02040503050406030204" pitchFamily="18" charset="0"/>
              </a:rPr>
              <a:t>Draw an atom of sulfur showing only the electrons. </a:t>
            </a:r>
          </a:p>
          <a:p>
            <a:pPr marL="267565" indent="-267565">
              <a:buAutoNum type="arabicPeriod"/>
            </a:pPr>
            <a:r>
              <a:rPr lang="en-US" sz="2185" dirty="0">
                <a:latin typeface="Cambria" panose="02040503050406030204" pitchFamily="18" charset="0"/>
              </a:rPr>
              <a:t>Why is it difficult to draw an atom of copper? </a:t>
            </a:r>
          </a:p>
          <a:p>
            <a:pPr marL="267565" indent="-267565">
              <a:buAutoNum type="arabicPeriod"/>
            </a:pPr>
            <a:r>
              <a:rPr lang="en-US" sz="2185" dirty="0">
                <a:latin typeface="Cambria" panose="02040503050406030204" pitchFamily="18" charset="0"/>
              </a:rPr>
              <a:t>In this model, electrons are shown as similar in size to protons and neutrons. </a:t>
            </a:r>
            <a:r>
              <a:rPr lang="en-US" sz="2185" b="1" dirty="0">
                <a:latin typeface="Cambria" panose="02040503050406030204" pitchFamily="18" charset="0"/>
              </a:rPr>
              <a:t>This is not true. </a:t>
            </a:r>
            <a:r>
              <a:rPr lang="en-US" sz="2185" dirty="0">
                <a:latin typeface="Cambria" panose="02040503050406030204" pitchFamily="18" charset="0"/>
              </a:rPr>
              <a:t>What other limitations are present in these diagrams? </a:t>
            </a:r>
          </a:p>
        </p:txBody>
      </p:sp>
    </p:spTree>
    <p:extLst>
      <p:ext uri="{BB962C8B-B14F-4D97-AF65-F5344CB8AC3E}">
        <p14:creationId xmlns:p14="http://schemas.microsoft.com/office/powerpoint/2010/main" val="1204704508"/>
      </p:ext>
    </p:extLst>
  </p:cSld>
  <p:clrMapOvr>
    <a:masterClrMapping/>
  </p:clrMapOvr>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040"/>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34545</TotalTime>
  <Words>479</Words>
  <Application>Microsoft Macintosh PowerPoint</Application>
  <PresentationFormat>On-screen Show (4:3)</PresentationFormat>
  <Paragraphs>93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- 36</vt:lpstr>
      <vt:lpstr>Calibri</vt:lpstr>
      <vt:lpstr>Cambria</vt:lpstr>
      <vt:lpstr>Office Theme</vt:lpstr>
      <vt:lpstr>PowerPoint Presentation</vt:lpstr>
      <vt:lpstr>PowerPoint Presentation</vt:lpstr>
      <vt:lpstr>PowerPoint Presentation</vt:lpstr>
      <vt:lpstr>PowerPoint Presentation</vt:lpstr>
      <vt:lpstr>PowerPoint Presentation</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Jasper Green</dc:creator>
  <cp:lastModifiedBy>Green, Jasper</cp:lastModifiedBy>
  <cp:revision>39</cp:revision>
  <dcterms:created xsi:type="dcterms:W3CDTF">2018-09-16T18:38:12Z</dcterms:created>
  <dcterms:modified xsi:type="dcterms:W3CDTF">2019-04-16T10:39:11Z</dcterms:modified>
</cp:coreProperties>
</file>