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85" r:id="rId3"/>
    <p:sldId id="286" r:id="rId4"/>
    <p:sldId id="32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461"/>
    <p:restoredTop sz="94655"/>
  </p:normalViewPr>
  <p:slideViewPr>
    <p:cSldViewPr snapToGrid="0" snapToObjects="1" showGuides="1">
      <p:cViewPr varScale="1">
        <p:scale>
          <a:sx n="94" d="100"/>
          <a:sy n="94" d="100"/>
        </p:scale>
        <p:origin x="136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E9F06A-6C45-6F47-AB26-B118777CE11D}" type="datetimeFigureOut">
              <a:rPr lang="en-US" smtClean="0"/>
              <a:pPr/>
              <a:t>3/30/19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380AD-29C9-EB46-8B70-A2886117BE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into pairs </a:t>
            </a:r>
          </a:p>
          <a:p>
            <a:r>
              <a:rPr lang="en-GB" sz="1200" kern="1200" dirty="0">
                <a:solidFill>
                  <a:schemeClr val="tx1"/>
                </a:solidFill>
                <a:effectLst/>
                <a:latin typeface="+mn-lt"/>
                <a:ea typeface="+mn-ea"/>
                <a:cs typeface="+mn-cs"/>
              </a:rPr>
              <a:t> Glass 1: no change</a:t>
            </a:r>
          </a:p>
          <a:p>
            <a:r>
              <a:rPr lang="en-GB" sz="1200" kern="1200" dirty="0">
                <a:solidFill>
                  <a:schemeClr val="tx1"/>
                </a:solidFill>
                <a:effectLst/>
                <a:latin typeface="+mn-lt"/>
                <a:ea typeface="+mn-ea"/>
                <a:cs typeface="+mn-cs"/>
              </a:rPr>
              <a:t> Glass 2: The ‘red wine’ has turned to ‘water’ or ‘white wine’</a:t>
            </a:r>
          </a:p>
          <a:p>
            <a:r>
              <a:rPr lang="en-GB" sz="1200" kern="1200" dirty="0">
                <a:solidFill>
                  <a:schemeClr val="tx1"/>
                </a:solidFill>
                <a:effectLst/>
                <a:latin typeface="+mn-lt"/>
                <a:ea typeface="+mn-ea"/>
                <a:cs typeface="+mn-cs"/>
              </a:rPr>
              <a:t> Glass 3: The ‘red wine’ has turned to ‘milk’</a:t>
            </a:r>
          </a:p>
          <a:p>
            <a:r>
              <a:rPr lang="en-GB" sz="1200" kern="1200" dirty="0">
                <a:solidFill>
                  <a:schemeClr val="tx1"/>
                </a:solidFill>
                <a:effectLst/>
                <a:latin typeface="+mn-lt"/>
                <a:ea typeface="+mn-ea"/>
                <a:cs typeface="+mn-cs"/>
              </a:rPr>
              <a:t> Glass 4: The ‘red wine’ has turned to ‘raspberry milk shake’</a:t>
            </a:r>
          </a:p>
          <a:p>
            <a:r>
              <a:rPr lang="en-GB" sz="1200" kern="1200" dirty="0">
                <a:solidFill>
                  <a:schemeClr val="tx1"/>
                </a:solidFill>
                <a:effectLst/>
                <a:latin typeface="+mn-lt"/>
                <a:ea typeface="+mn-ea"/>
                <a:cs typeface="+mn-cs"/>
              </a:rPr>
              <a:t> Glass 5: The ‘red wine’ has turned into ‘fizzy lemonade’</a:t>
            </a:r>
          </a:p>
          <a:p>
            <a:endParaRPr lang="en-GB" dirty="0"/>
          </a:p>
        </p:txBody>
      </p:sp>
      <p:sp>
        <p:nvSpPr>
          <p:cNvPr id="4" name="Slide Number Placeholder 3"/>
          <p:cNvSpPr>
            <a:spLocks noGrp="1"/>
          </p:cNvSpPr>
          <p:nvPr>
            <p:ph type="sldNum" sz="quarter" idx="5"/>
          </p:nvPr>
        </p:nvSpPr>
        <p:spPr/>
        <p:txBody>
          <a:bodyPr/>
          <a:lstStyle/>
          <a:p>
            <a:fld id="{3D4380AD-29C9-EB46-8B70-A2886117BEBD}" type="slidenum">
              <a:rPr lang="en-US" smtClean="0"/>
              <a:pPr/>
              <a:t>2</a:t>
            </a:fld>
            <a:endParaRPr lang="en-US"/>
          </a:p>
        </p:txBody>
      </p:sp>
    </p:spTree>
    <p:extLst>
      <p:ext uri="{BB962C8B-B14F-4D97-AF65-F5344CB8AC3E}">
        <p14:creationId xmlns:p14="http://schemas.microsoft.com/office/powerpoint/2010/main" val="380821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mbria"/>
                <a:cs typeface="Cambria"/>
              </a:defRPr>
            </a:lvl1p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08D2B4A-F2C6-FB4C-AA7C-037D182C307F}" type="datetimeFigureOut">
              <a:rPr lang="en-GB"/>
              <a:pPr/>
              <a:t>30/03/2019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8D2B4A-F2C6-FB4C-AA7C-037D182C307F}" type="datetimeFigureOut">
              <a:rPr lang="en-GB"/>
              <a:pPr/>
              <a:t>30/03/2019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08D2B4A-F2C6-FB4C-AA7C-037D182C307F}" type="datetimeFigureOut">
              <a:rPr lang="en-GB"/>
              <a:pPr/>
              <a:t>30/03/2019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000"/>
                </a:solidFill>
                <a:latin typeface="Cambria"/>
                <a:cs typeface="Cambria"/>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Cambria"/>
                <a:cs typeface="Cambria"/>
              </a:defRPr>
            </a:lvl1pPr>
            <a:lvl2pPr>
              <a:defRPr>
                <a:latin typeface="Cambria"/>
                <a:cs typeface="Cambria"/>
              </a:defRPr>
            </a:lvl2pPr>
            <a:lvl3pPr>
              <a:defRPr>
                <a:latin typeface="Cambria"/>
                <a:cs typeface="Cambria"/>
              </a:defRPr>
            </a:lvl3pPr>
            <a:lvl4pPr>
              <a:defRPr>
                <a:latin typeface="Cambria"/>
                <a:cs typeface="Cambria"/>
              </a:defRPr>
            </a:lvl4pPr>
            <a:lvl5pPr>
              <a:defRPr>
                <a:latin typeface="Cambria"/>
                <a:cs typeface="Cambria"/>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308D2B4A-F2C6-FB4C-AA7C-037D182C307F}" type="datetimeFigureOut">
              <a:rPr lang="en-GB"/>
              <a:pPr/>
              <a:t>30/03/2019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08D2B4A-F2C6-FB4C-AA7C-037D182C307F}" type="datetimeFigureOut">
              <a:rPr lang="en-GB"/>
              <a:pPr/>
              <a:t>30/03/2019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08D2B4A-F2C6-FB4C-AA7C-037D182C307F}" type="datetimeFigureOut">
              <a:rPr lang="en-GB"/>
              <a:pPr/>
              <a:t>30/03/2019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08D2B4A-F2C6-FB4C-AA7C-037D182C307F}" type="datetimeFigureOut">
              <a:rPr lang="en-GB"/>
              <a:pPr/>
              <a:t>30/03/2019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08D2B4A-F2C6-FB4C-AA7C-037D182C307F}" type="datetimeFigureOut">
              <a:rPr lang="en-GB"/>
              <a:pPr/>
              <a:t>30/03/2019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D2B4A-F2C6-FB4C-AA7C-037D182C307F}" type="datetimeFigureOut">
              <a:rPr lang="en-GB"/>
              <a:pPr/>
              <a:t>30/03/2019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08D2B4A-F2C6-FB4C-AA7C-037D182C307F}" type="datetimeFigureOut">
              <a:rPr lang="en-GB"/>
              <a:pPr/>
              <a:t>30/03/2019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08D2B4A-F2C6-FB4C-AA7C-037D182C307F}" type="datetimeFigureOut">
              <a:rPr lang="en-GB"/>
              <a:pPr/>
              <a:t>30/03/2019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A2807-C79D-CA42-B944-3632558A7AAD}"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D2B4A-F2C6-FB4C-AA7C-037D182C307F}" type="datetimeFigureOut">
              <a:rPr lang="en-GB"/>
              <a:pPr/>
              <a:t>30/03/2019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A2807-C79D-CA42-B944-3632558A7AAD}"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08000"/>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mbria"/>
          <a:ea typeface="+mn-ea"/>
          <a:cs typeface="Cambria"/>
        </a:defRPr>
      </a:lvl1pPr>
      <a:lvl2pPr marL="742950" indent="-285750" algn="l" defTabSz="457200" rtl="0" eaLnBrk="1" latinLnBrk="0" hangingPunct="1">
        <a:spcBef>
          <a:spcPct val="20000"/>
        </a:spcBef>
        <a:buFont typeface="Arial"/>
        <a:buChar char="–"/>
        <a:defRPr sz="2800" kern="1200">
          <a:solidFill>
            <a:schemeClr val="tx1"/>
          </a:solidFill>
          <a:latin typeface="Cambria"/>
          <a:ea typeface="+mn-ea"/>
          <a:cs typeface="Cambria"/>
        </a:defRPr>
      </a:lvl2pPr>
      <a:lvl3pPr marL="1143000" indent="-228600" algn="l" defTabSz="457200" rtl="0" eaLnBrk="1" latinLnBrk="0" hangingPunct="1">
        <a:spcBef>
          <a:spcPct val="20000"/>
        </a:spcBef>
        <a:buFont typeface="Arial"/>
        <a:buChar char="•"/>
        <a:defRPr sz="2400" kern="1200">
          <a:solidFill>
            <a:schemeClr val="tx1"/>
          </a:solidFill>
          <a:latin typeface="Cambria"/>
          <a:ea typeface="+mn-ea"/>
          <a:cs typeface="Cambria"/>
        </a:defRPr>
      </a:lvl3pPr>
      <a:lvl4pPr marL="16002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4pPr>
      <a:lvl5pPr marL="2057400" indent="-228600" algn="l" defTabSz="457200" rtl="0" eaLnBrk="1" latinLnBrk="0" hangingPunct="1">
        <a:spcBef>
          <a:spcPct val="20000"/>
        </a:spcBef>
        <a:buFont typeface="Arial"/>
        <a:buChar char="»"/>
        <a:defRPr sz="2000" kern="1200">
          <a:solidFill>
            <a:schemeClr val="tx1"/>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hescienceteacher.co.uk/zooming-in-and-out-in-science/" TargetMode="External"/><Relationship Id="rId2" Type="http://schemas.openxmlformats.org/officeDocument/2006/relationships/hyperlink" Target="https://www.thescienceteacher.co.uk/" TargetMode="External"/><Relationship Id="rId1" Type="http://schemas.openxmlformats.org/officeDocument/2006/relationships/slideLayout" Target="../slideLayouts/slideLayout1.xml"/><Relationship Id="rId4" Type="http://schemas.openxmlformats.org/officeDocument/2006/relationships/hyperlink" Target="https://thescienceteacher.co.uk/bond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4178" y="6221228"/>
            <a:ext cx="8102894" cy="369332"/>
          </a:xfrm>
          <a:prstGeom prst="rect">
            <a:avLst/>
          </a:prstGeom>
        </p:spPr>
        <p:txBody>
          <a:bodyPr wrap="square">
            <a:spAutoFit/>
          </a:bodyPr>
          <a:lstStyle/>
          <a:p>
            <a:r>
              <a:rPr lang="en-US" dirty="0">
                <a:solidFill>
                  <a:srgbClr val="008000"/>
                </a:solidFill>
                <a:latin typeface="Cambria"/>
                <a:ea typeface="Cambria"/>
                <a:cs typeface="Times New Roman"/>
                <a:hlinkClick r:id="rId2"/>
              </a:rPr>
              <a:t>www.thescienceteacher.co.uk</a:t>
            </a:r>
            <a:r>
              <a:rPr lang="en-US" dirty="0">
                <a:solidFill>
                  <a:srgbClr val="008000"/>
                </a:solidFill>
                <a:latin typeface="Cambria"/>
                <a:ea typeface="Cambria"/>
                <a:cs typeface="Times New Roman"/>
              </a:rPr>
              <a:t>  </a:t>
            </a:r>
            <a:r>
              <a:rPr lang="en-GB" dirty="0">
                <a:latin typeface="Cambria"/>
                <a:ea typeface="Cambria"/>
                <a:cs typeface="Times New Roman"/>
              </a:rPr>
              <a:t>| resources for science teachers who like to think </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760075221"/>
              </p:ext>
            </p:extLst>
          </p:nvPr>
        </p:nvGraphicFramePr>
        <p:xfrm>
          <a:off x="244178" y="445636"/>
          <a:ext cx="8613174" cy="5546821"/>
        </p:xfrm>
        <a:graphic>
          <a:graphicData uri="http://schemas.openxmlformats.org/drawingml/2006/table">
            <a:tbl>
              <a:tblPr firstRow="1" bandRow="1">
                <a:tableStyleId>{9D7B26C5-4107-4FEC-AEDC-1716B250A1EF}</a:tableStyleId>
              </a:tblPr>
              <a:tblGrid>
                <a:gridCol w="1480414">
                  <a:extLst>
                    <a:ext uri="{9D8B030D-6E8A-4147-A177-3AD203B41FA5}">
                      <a16:colId xmlns:a16="http://schemas.microsoft.com/office/drawing/2014/main" val="20000"/>
                    </a:ext>
                  </a:extLst>
                </a:gridCol>
                <a:gridCol w="2626797">
                  <a:extLst>
                    <a:ext uri="{9D8B030D-6E8A-4147-A177-3AD203B41FA5}">
                      <a16:colId xmlns:a16="http://schemas.microsoft.com/office/drawing/2014/main" val="20001"/>
                    </a:ext>
                  </a:extLst>
                </a:gridCol>
                <a:gridCol w="1105916">
                  <a:extLst>
                    <a:ext uri="{9D8B030D-6E8A-4147-A177-3AD203B41FA5}">
                      <a16:colId xmlns:a16="http://schemas.microsoft.com/office/drawing/2014/main" val="20002"/>
                    </a:ext>
                  </a:extLst>
                </a:gridCol>
                <a:gridCol w="3400047">
                  <a:extLst>
                    <a:ext uri="{9D8B030D-6E8A-4147-A177-3AD203B41FA5}">
                      <a16:colId xmlns:a16="http://schemas.microsoft.com/office/drawing/2014/main" val="20003"/>
                    </a:ext>
                  </a:extLst>
                </a:gridCol>
              </a:tblGrid>
              <a:tr h="690587">
                <a:tc>
                  <a:txBody>
                    <a:bodyPr/>
                    <a:lstStyle/>
                    <a:p>
                      <a:r>
                        <a:rPr lang="en-US" sz="1400" b="1" dirty="0">
                          <a:solidFill>
                            <a:srgbClr val="008000"/>
                          </a:solidFill>
                          <a:latin typeface="Cambria"/>
                          <a:cs typeface="Cambria"/>
                        </a:rPr>
                        <a:t>Topic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0" dirty="0">
                          <a:latin typeface="Cambria"/>
                          <a:cs typeface="Cambria"/>
                        </a:rPr>
                        <a:t>Bonding and structure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a:solidFill>
                            <a:srgbClr val="008000"/>
                          </a:solidFill>
                          <a:latin typeface="Cambria"/>
                          <a:cs typeface="Cambria"/>
                        </a:rPr>
                        <a:t>Level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0" dirty="0">
                          <a:latin typeface="Cambria"/>
                          <a:cs typeface="Cambria"/>
                        </a:rPr>
                        <a:t>GCSE (or</a:t>
                      </a:r>
                      <a:r>
                        <a:rPr lang="en-US" sz="1400" b="0" baseline="0" dirty="0">
                          <a:latin typeface="Cambria"/>
                          <a:cs typeface="Cambria"/>
                        </a:rPr>
                        <a:t> any course for</a:t>
                      </a:r>
                      <a:r>
                        <a:rPr lang="en-US" sz="1400" b="0" dirty="0">
                          <a:latin typeface="Cambria"/>
                          <a:cs typeface="Cambria"/>
                        </a:rPr>
                        <a:t> students aged 11-16)</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043856">
                <a:tc>
                  <a:txBody>
                    <a:bodyPr/>
                    <a:lstStyle/>
                    <a:p>
                      <a:r>
                        <a:rPr lang="en-US" sz="1400" b="1" dirty="0">
                          <a:solidFill>
                            <a:srgbClr val="008000"/>
                          </a:solidFill>
                          <a:latin typeface="Cambria"/>
                          <a:cs typeface="Cambria"/>
                        </a:rPr>
                        <a:t>Outcomes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342900" indent="-342900">
                        <a:buFont typeface="+mj-lt"/>
                        <a:buNone/>
                      </a:pPr>
                      <a:r>
                        <a:rPr lang="en-US" sz="1400" dirty="0">
                          <a:latin typeface="Cambria"/>
                          <a:cs typeface="Cambria"/>
                        </a:rPr>
                        <a:t>Students are able to identify substances present in everyday life </a:t>
                      </a:r>
                    </a:p>
                    <a:p>
                      <a:pPr marL="342900" indent="-342900">
                        <a:buFont typeface="+mj-lt"/>
                        <a:buNone/>
                      </a:pPr>
                      <a:r>
                        <a:rPr lang="en-US" sz="1400" dirty="0">
                          <a:latin typeface="Cambria"/>
                          <a:cs typeface="Cambria"/>
                        </a:rPr>
                        <a:t>Students are able to classify substances according to their bonding and structure </a:t>
                      </a:r>
                    </a:p>
                    <a:p>
                      <a:pPr marL="342900" indent="-342900">
                        <a:buFont typeface="+mj-lt"/>
                        <a:buNone/>
                      </a:pPr>
                      <a:endParaRPr lang="en-US" sz="1400" dirty="0">
                        <a:latin typeface="Cambria"/>
                        <a:cs typeface="Cambria"/>
                      </a:endParaRPr>
                    </a:p>
                    <a:p>
                      <a:pPr marL="342900" indent="-342900">
                        <a:buFont typeface="+mj-lt"/>
                        <a:buNone/>
                      </a:pPr>
                      <a:endParaRPr lang="en-US" sz="14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99116">
                <a:tc>
                  <a:txBody>
                    <a:bodyPr/>
                    <a:lstStyle/>
                    <a:p>
                      <a:r>
                        <a:rPr lang="en-US" sz="1400" b="1" dirty="0">
                          <a:solidFill>
                            <a:srgbClr val="008000"/>
                          </a:solidFill>
                          <a:latin typeface="Cambria"/>
                          <a:cs typeface="Cambria"/>
                        </a:rPr>
                        <a:t>Information for</a:t>
                      </a:r>
                      <a:r>
                        <a:rPr lang="en-US" sz="1400" b="1" baseline="0" dirty="0">
                          <a:solidFill>
                            <a:srgbClr val="008000"/>
                          </a:solidFill>
                          <a:latin typeface="Cambria"/>
                          <a:cs typeface="Cambria"/>
                        </a:rPr>
                        <a:t> teachers</a:t>
                      </a:r>
                      <a:endParaRPr lang="en-US" sz="1400" b="1" dirty="0">
                        <a:solidFill>
                          <a:srgbClr val="008000"/>
                        </a:solidFill>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0" indent="-342900" algn="l" defTabSz="457200" rtl="0" eaLnBrk="1" latinLnBrk="0" hangingPunct="1">
                        <a:buFont typeface="+mj-lt"/>
                        <a:buNone/>
                      </a:pPr>
                      <a:r>
                        <a:rPr lang="en-US" sz="1400" b="0" kern="1200" dirty="0">
                          <a:solidFill>
                            <a:schemeClr val="tx1"/>
                          </a:solidFill>
                          <a:latin typeface="Cambria"/>
                          <a:ea typeface="+mn-ea"/>
                          <a:cs typeface="Cambria"/>
                        </a:rPr>
                        <a:t>Students first work in pairs to identify different substances from the picture, imagining they were wearing ‘molecular glasses’. Ideas from students can then be written on the whiteboard and students can then use the infographic to </a:t>
                      </a:r>
                      <a:r>
                        <a:rPr lang="en-US" sz="1400" b="0" kern="1200" dirty="0" err="1">
                          <a:solidFill>
                            <a:schemeClr val="tx1"/>
                          </a:solidFill>
                          <a:latin typeface="Cambria"/>
                          <a:ea typeface="+mn-ea"/>
                          <a:cs typeface="Cambria"/>
                        </a:rPr>
                        <a:t>categorise</a:t>
                      </a:r>
                      <a:r>
                        <a:rPr lang="en-US" sz="1400" b="0" kern="1200" dirty="0">
                          <a:solidFill>
                            <a:schemeClr val="tx1"/>
                          </a:solidFill>
                          <a:latin typeface="Cambria"/>
                          <a:ea typeface="+mn-ea"/>
                          <a:cs typeface="Cambria"/>
                        </a:rPr>
                        <a:t> each substance, or they could simply find an example for each type of substance and complete the boxes on the diagram.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56631">
                <a:tc>
                  <a:txBody>
                    <a:bodyPr/>
                    <a:lstStyle/>
                    <a:p>
                      <a:r>
                        <a:rPr lang="en-US" sz="1400" b="1">
                          <a:solidFill>
                            <a:srgbClr val="008000"/>
                          </a:solidFill>
                          <a:latin typeface="Cambria"/>
                          <a:cs typeface="Cambria"/>
                        </a:rPr>
                        <a:t>Pedagogy focus </a:t>
                      </a:r>
                      <a:endParaRPr lang="en-US" sz="1400" b="1" dirty="0">
                        <a:solidFill>
                          <a:srgbClr val="008000"/>
                        </a:solidFill>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342900" indent="-342900">
                        <a:buFont typeface="+mj-lt"/>
                        <a:buNone/>
                      </a:pPr>
                      <a:r>
                        <a:rPr lang="en-US" sz="1400" dirty="0">
                          <a:latin typeface="Cambria"/>
                          <a:cs typeface="Cambria"/>
                        </a:rPr>
                        <a:t>Zooming in and out</a:t>
                      </a:r>
                    </a:p>
                    <a:p>
                      <a:pPr marL="342900" indent="-342900">
                        <a:buFont typeface="+mj-lt"/>
                        <a:buNone/>
                      </a:pPr>
                      <a:r>
                        <a:rPr lang="en-US" sz="1400" dirty="0">
                          <a:latin typeface="Cambria"/>
                          <a:cs typeface="Cambria"/>
                        </a:rPr>
                        <a:t> </a:t>
                      </a:r>
                      <a:r>
                        <a:rPr lang="en-GB" sz="1400" dirty="0">
                          <a:hlinkClick r:id="rId3"/>
                        </a:rPr>
                        <a:t>https://thescienceteacher.co.uk/zooming-in-and-out-in-science/</a:t>
                      </a:r>
                      <a:endParaRPr lang="en-US" sz="1400" dirty="0">
                        <a:latin typeface="Cambria"/>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5515421"/>
                  </a:ext>
                </a:extLst>
              </a:tr>
              <a:tr h="956631">
                <a:tc>
                  <a:txBody>
                    <a:bodyPr/>
                    <a:lstStyle/>
                    <a:p>
                      <a:r>
                        <a:rPr lang="en-US" sz="1400" b="1" dirty="0">
                          <a:solidFill>
                            <a:srgbClr val="008000"/>
                          </a:solidFill>
                          <a:latin typeface="Cambria"/>
                          <a:cs typeface="Cambria"/>
                        </a:rPr>
                        <a:t>Other resources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gridSpan="3">
                  <a:txBody>
                    <a:bodyPr/>
                    <a:lstStyle/>
                    <a:p>
                      <a:pPr marL="342900" indent="-342900">
                        <a:buFont typeface="+mj-lt"/>
                        <a:buNone/>
                      </a:pPr>
                      <a:r>
                        <a:rPr lang="en-US" sz="1400" dirty="0">
                          <a:latin typeface="Cambria"/>
                          <a:cs typeface="Cambria"/>
                        </a:rPr>
                        <a:t>Other resources on bonding are here: </a:t>
                      </a:r>
                    </a:p>
                    <a:p>
                      <a:pPr marL="342900" marR="0" indent="-342900" algn="l" defTabSz="457200" rtl="0" eaLnBrk="1" fontAlgn="auto" latinLnBrk="0" hangingPunct="1">
                        <a:lnSpc>
                          <a:spcPct val="100000"/>
                        </a:lnSpc>
                        <a:spcBef>
                          <a:spcPts val="0"/>
                        </a:spcBef>
                        <a:spcAft>
                          <a:spcPts val="0"/>
                        </a:spcAft>
                        <a:buClrTx/>
                        <a:buSzTx/>
                        <a:buFont typeface="+mj-lt"/>
                        <a:buNone/>
                        <a:tabLst/>
                        <a:defRPr/>
                      </a:pPr>
                      <a:r>
                        <a:rPr lang="en-GB" sz="1400" dirty="0">
                          <a:latin typeface="Cambria" panose="02040503050406030204" pitchFamily="18" charset="0"/>
                          <a:hlinkClick r:id="rId4"/>
                        </a:rPr>
                        <a:t>https://thescienceteacher.co.uk/bonding/</a:t>
                      </a:r>
                      <a:endParaRPr lang="en-US" sz="1400" dirty="0">
                        <a:latin typeface="Cambria" panose="02040503050406030204" pitchFamily="18" charset="0"/>
                        <a:cs typeface="Cambri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9371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A94D-EDED-634F-8D89-251B818AFC93}"/>
              </a:ext>
            </a:extLst>
          </p:cNvPr>
          <p:cNvSpPr>
            <a:spLocks noGrp="1"/>
          </p:cNvSpPr>
          <p:nvPr>
            <p:ph type="title"/>
          </p:nvPr>
        </p:nvSpPr>
        <p:spPr/>
        <p:txBody>
          <a:bodyPr/>
          <a:lstStyle/>
          <a:p>
            <a:endParaRPr lang="en-GB"/>
          </a:p>
        </p:txBody>
      </p:sp>
      <p:sp>
        <p:nvSpPr>
          <p:cNvPr id="6" name="TextBox 5">
            <a:extLst>
              <a:ext uri="{FF2B5EF4-FFF2-40B4-BE49-F238E27FC236}">
                <a16:creationId xmlns:a16="http://schemas.microsoft.com/office/drawing/2014/main" id="{D62E9B19-4640-F947-A419-A1D60AB7DE7A}"/>
              </a:ext>
            </a:extLst>
          </p:cNvPr>
          <p:cNvSpPr txBox="1"/>
          <p:nvPr/>
        </p:nvSpPr>
        <p:spPr>
          <a:xfrm>
            <a:off x="164721" y="5401819"/>
            <a:ext cx="9825441" cy="1323439"/>
          </a:xfrm>
          <a:prstGeom prst="rect">
            <a:avLst/>
          </a:prstGeom>
          <a:noFill/>
        </p:spPr>
        <p:txBody>
          <a:bodyPr wrap="square" rtlCol="0">
            <a:spAutoFit/>
          </a:bodyPr>
          <a:lstStyle/>
          <a:p>
            <a:r>
              <a:rPr lang="en-GB" sz="4000" dirty="0">
                <a:latin typeface="Cambria" panose="02040503050406030204" pitchFamily="18" charset="0"/>
              </a:rPr>
              <a:t>How many substances can you ‘see’?</a:t>
            </a:r>
          </a:p>
          <a:p>
            <a:r>
              <a:rPr lang="en-GB" sz="4000" dirty="0">
                <a:latin typeface="Cambria" panose="02040503050406030204" pitchFamily="18" charset="0"/>
              </a:rPr>
              <a:t>e.g. water, H</a:t>
            </a:r>
            <a:r>
              <a:rPr lang="en-GB" sz="4000" baseline="-25000" dirty="0">
                <a:latin typeface="Cambria" panose="02040503050406030204" pitchFamily="18" charset="0"/>
              </a:rPr>
              <a:t>2</a:t>
            </a:r>
            <a:r>
              <a:rPr lang="en-GB" sz="4000" dirty="0">
                <a:latin typeface="Cambria" panose="02040503050406030204" pitchFamily="18" charset="0"/>
              </a:rPr>
              <a:t>O </a:t>
            </a:r>
          </a:p>
        </p:txBody>
      </p:sp>
      <p:sp>
        <p:nvSpPr>
          <p:cNvPr id="8" name="Content Placeholder 7">
            <a:extLst>
              <a:ext uri="{FF2B5EF4-FFF2-40B4-BE49-F238E27FC236}">
                <a16:creationId xmlns:a16="http://schemas.microsoft.com/office/drawing/2014/main" id="{4510F79D-E018-954C-B325-15E35CC138B6}"/>
              </a:ext>
            </a:extLst>
          </p:cNvPr>
          <p:cNvSpPr>
            <a:spLocks noGrp="1"/>
          </p:cNvSpPr>
          <p:nvPr>
            <p:ph idx="1"/>
          </p:nvPr>
        </p:nvSpPr>
        <p:spPr/>
        <p:txBody>
          <a:bodyPr/>
          <a:lstStyle/>
          <a:p>
            <a:endParaRPr lang="en-GB" dirty="0"/>
          </a:p>
          <a:p>
            <a:endParaRPr lang="en-GB" dirty="0"/>
          </a:p>
        </p:txBody>
      </p:sp>
      <p:pic>
        <p:nvPicPr>
          <p:cNvPr id="4" name="Picture 3">
            <a:extLst>
              <a:ext uri="{FF2B5EF4-FFF2-40B4-BE49-F238E27FC236}">
                <a16:creationId xmlns:a16="http://schemas.microsoft.com/office/drawing/2014/main" id="{FD45DB61-4F37-984A-B6CA-925E132EEDEE}"/>
              </a:ext>
            </a:extLst>
          </p:cNvPr>
          <p:cNvPicPr>
            <a:picLocks noChangeAspect="1"/>
          </p:cNvPicPr>
          <p:nvPr/>
        </p:nvPicPr>
        <p:blipFill>
          <a:blip r:embed="rId3"/>
          <a:stretch>
            <a:fillRect/>
          </a:stretch>
        </p:blipFill>
        <p:spPr>
          <a:xfrm>
            <a:off x="0" y="866"/>
            <a:ext cx="9144000" cy="5384494"/>
          </a:xfrm>
          <a:prstGeom prst="rect">
            <a:avLst/>
          </a:prstGeom>
        </p:spPr>
      </p:pic>
      <p:pic>
        <p:nvPicPr>
          <p:cNvPr id="11" name="Picture 10">
            <a:extLst>
              <a:ext uri="{FF2B5EF4-FFF2-40B4-BE49-F238E27FC236}">
                <a16:creationId xmlns:a16="http://schemas.microsoft.com/office/drawing/2014/main" id="{26CF2A72-2643-5D47-92F9-F0A198970F09}"/>
              </a:ext>
            </a:extLst>
          </p:cNvPr>
          <p:cNvPicPr>
            <a:picLocks noChangeAspect="1"/>
          </p:cNvPicPr>
          <p:nvPr/>
        </p:nvPicPr>
        <p:blipFill>
          <a:blip r:embed="rId4"/>
          <a:stretch>
            <a:fillRect/>
          </a:stretch>
        </p:blipFill>
        <p:spPr>
          <a:xfrm rot="1555030">
            <a:off x="308952" y="4657652"/>
            <a:ext cx="857249" cy="857249"/>
          </a:xfrm>
          <a:prstGeom prst="rect">
            <a:avLst/>
          </a:prstGeom>
        </p:spPr>
      </p:pic>
    </p:spTree>
    <p:extLst>
      <p:ext uri="{BB962C8B-B14F-4D97-AF65-F5344CB8AC3E}">
        <p14:creationId xmlns:p14="http://schemas.microsoft.com/office/powerpoint/2010/main" val="88869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18B8-4AAF-2E46-8505-9925A516CC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6245DF2-DDC5-954A-B23E-316E138C62D1}"/>
              </a:ext>
            </a:extLst>
          </p:cNvPr>
          <p:cNvSpPr>
            <a:spLocks noGrp="1"/>
          </p:cNvSpPr>
          <p:nvPr>
            <p:ph idx="1"/>
          </p:nvPr>
        </p:nvSpPr>
        <p:spPr/>
        <p:txBody>
          <a:bodyPr>
            <a:normAutofit fontScale="70000" lnSpcReduction="20000"/>
          </a:bodyPr>
          <a:lstStyle/>
          <a:p>
            <a:r>
              <a:rPr lang="en-GB" dirty="0"/>
              <a:t>Sodium chloride (</a:t>
            </a:r>
            <a:r>
              <a:rPr lang="en-GB" dirty="0" err="1"/>
              <a:t>NaCl</a:t>
            </a:r>
            <a:r>
              <a:rPr lang="en-GB" sz="1700" dirty="0"/>
              <a:t> (s)</a:t>
            </a:r>
            <a:r>
              <a:rPr lang="en-GB" dirty="0"/>
              <a:t>)</a:t>
            </a:r>
          </a:p>
          <a:p>
            <a:r>
              <a:rPr lang="en-GB" dirty="0"/>
              <a:t>Argon (</a:t>
            </a:r>
            <a:r>
              <a:rPr lang="en-GB" dirty="0" err="1"/>
              <a:t>Ar</a:t>
            </a:r>
            <a:r>
              <a:rPr lang="en-GB" dirty="0"/>
              <a:t>) </a:t>
            </a:r>
          </a:p>
          <a:p>
            <a:r>
              <a:rPr lang="en-GB" dirty="0"/>
              <a:t>Chlorophyll (C</a:t>
            </a:r>
            <a:r>
              <a:rPr lang="en-GB" baseline="-25000" dirty="0"/>
              <a:t>55</a:t>
            </a:r>
            <a:r>
              <a:rPr lang="en-GB" dirty="0"/>
              <a:t>H</a:t>
            </a:r>
            <a:r>
              <a:rPr lang="en-GB" baseline="-25000" dirty="0"/>
              <a:t>72</a:t>
            </a:r>
            <a:r>
              <a:rPr lang="en-GB" dirty="0"/>
              <a:t>O</a:t>
            </a:r>
            <a:r>
              <a:rPr lang="en-GB" baseline="-25000" dirty="0"/>
              <a:t>5</a:t>
            </a:r>
            <a:r>
              <a:rPr lang="en-GB" dirty="0"/>
              <a:t>N</a:t>
            </a:r>
            <a:r>
              <a:rPr lang="en-GB" baseline="-25000" dirty="0"/>
              <a:t>4</a:t>
            </a:r>
            <a:r>
              <a:rPr lang="en-GB" dirty="0"/>
              <a:t>Mg)</a:t>
            </a:r>
          </a:p>
          <a:p>
            <a:r>
              <a:rPr lang="en-GB" dirty="0"/>
              <a:t>Fructose (C</a:t>
            </a:r>
            <a:r>
              <a:rPr lang="en-GB" baseline="-25000" dirty="0"/>
              <a:t>6</a:t>
            </a:r>
            <a:r>
              <a:rPr lang="en-GB" dirty="0"/>
              <a:t>H</a:t>
            </a:r>
            <a:r>
              <a:rPr lang="en-GB" baseline="-25000" dirty="0"/>
              <a:t>12</a:t>
            </a:r>
            <a:r>
              <a:rPr lang="en-GB" dirty="0"/>
              <a:t>O</a:t>
            </a:r>
            <a:r>
              <a:rPr lang="en-GB" baseline="-25000" dirty="0"/>
              <a:t>6</a:t>
            </a:r>
            <a:r>
              <a:rPr lang="en-GB" dirty="0"/>
              <a:t>)</a:t>
            </a:r>
          </a:p>
          <a:p>
            <a:r>
              <a:rPr lang="en-GB" dirty="0"/>
              <a:t>Diamond (C)</a:t>
            </a:r>
          </a:p>
          <a:p>
            <a:r>
              <a:rPr lang="en-GB" dirty="0"/>
              <a:t>Gold (Au)</a:t>
            </a:r>
          </a:p>
          <a:p>
            <a:r>
              <a:rPr lang="en-GB" dirty="0"/>
              <a:t>Silicon dioxide (SiO</a:t>
            </a:r>
            <a:r>
              <a:rPr lang="en-GB" baseline="-25000" dirty="0"/>
              <a:t>2</a:t>
            </a:r>
            <a:r>
              <a:rPr lang="en-GB" dirty="0"/>
              <a:t>)</a:t>
            </a:r>
          </a:p>
          <a:p>
            <a:r>
              <a:rPr lang="en-GB" dirty="0"/>
              <a:t>Citric acid (C</a:t>
            </a:r>
            <a:r>
              <a:rPr lang="en-GB" baseline="-25000" dirty="0"/>
              <a:t>6</a:t>
            </a:r>
            <a:r>
              <a:rPr lang="en-GB" dirty="0"/>
              <a:t>H</a:t>
            </a:r>
            <a:r>
              <a:rPr lang="en-GB" baseline="-25000" dirty="0"/>
              <a:t>8</a:t>
            </a:r>
            <a:r>
              <a:rPr lang="en-GB" dirty="0"/>
              <a:t>O</a:t>
            </a:r>
            <a:r>
              <a:rPr lang="en-GB" baseline="-25000" dirty="0"/>
              <a:t>7</a:t>
            </a:r>
            <a:r>
              <a:rPr lang="en-GB" dirty="0"/>
              <a:t>)</a:t>
            </a:r>
          </a:p>
          <a:p>
            <a:r>
              <a:rPr lang="en-GB" dirty="0"/>
              <a:t>Water (H</a:t>
            </a:r>
            <a:r>
              <a:rPr lang="en-GB" baseline="-25000" dirty="0"/>
              <a:t>2</a:t>
            </a:r>
            <a:r>
              <a:rPr lang="en-GB" dirty="0"/>
              <a:t>O)</a:t>
            </a:r>
          </a:p>
          <a:p>
            <a:r>
              <a:rPr lang="en-GB" dirty="0"/>
              <a:t>Alcohol (C</a:t>
            </a:r>
            <a:r>
              <a:rPr lang="en-GB" baseline="-25000" dirty="0"/>
              <a:t>2</a:t>
            </a:r>
            <a:r>
              <a:rPr lang="en-GB" dirty="0"/>
              <a:t>H</a:t>
            </a:r>
            <a:r>
              <a:rPr lang="en-GB" baseline="-25000" dirty="0"/>
              <a:t>5</a:t>
            </a:r>
            <a:r>
              <a:rPr lang="en-GB" dirty="0"/>
              <a:t>OH)</a:t>
            </a:r>
          </a:p>
          <a:p>
            <a:r>
              <a:rPr lang="en-GB" dirty="0"/>
              <a:t>Oxygen (O</a:t>
            </a:r>
            <a:r>
              <a:rPr lang="en-GB" baseline="-25000" dirty="0"/>
              <a:t>2</a:t>
            </a:r>
            <a:r>
              <a:rPr lang="en-GB" dirty="0"/>
              <a:t>)</a:t>
            </a:r>
          </a:p>
          <a:p>
            <a:r>
              <a:rPr lang="en-GB" dirty="0"/>
              <a:t>Carbon dioxide (CO</a:t>
            </a:r>
            <a:r>
              <a:rPr lang="en-GB" baseline="-25000" dirty="0"/>
              <a:t>2</a:t>
            </a:r>
            <a:r>
              <a:rPr lang="en-GB" dirty="0"/>
              <a:t>)</a:t>
            </a:r>
          </a:p>
          <a:p>
            <a:endParaRPr lang="en-GB" dirty="0"/>
          </a:p>
          <a:p>
            <a:endParaRPr lang="en-GB" dirty="0"/>
          </a:p>
        </p:txBody>
      </p:sp>
    </p:spTree>
    <p:extLst>
      <p:ext uri="{BB962C8B-B14F-4D97-AF65-F5344CB8AC3E}">
        <p14:creationId xmlns:p14="http://schemas.microsoft.com/office/powerpoint/2010/main" val="71456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76DD06-9EF9-B44D-96FC-2F7221F324D6}"/>
              </a:ext>
            </a:extLst>
          </p:cNvPr>
          <p:cNvSpPr txBox="1"/>
          <p:nvPr/>
        </p:nvSpPr>
        <p:spPr>
          <a:xfrm>
            <a:off x="3265444" y="97088"/>
            <a:ext cx="2947910" cy="461665"/>
          </a:xfrm>
          <a:prstGeom prst="rect">
            <a:avLst/>
          </a:prstGeom>
          <a:noFill/>
        </p:spPr>
        <p:txBody>
          <a:bodyPr wrap="square" rtlCol="0">
            <a:spAutoFit/>
          </a:bodyPr>
          <a:lstStyle/>
          <a:p>
            <a:r>
              <a:rPr lang="en-GB" sz="2400" dirty="0">
                <a:latin typeface="Cambria" panose="02040503050406030204" pitchFamily="18" charset="0"/>
              </a:rPr>
              <a:t> substance at 25 </a:t>
            </a:r>
            <a:r>
              <a:rPr lang="en-GB" sz="2400" baseline="30000" dirty="0" err="1">
                <a:latin typeface="Cambria" panose="02040503050406030204" pitchFamily="18" charset="0"/>
              </a:rPr>
              <a:t>o</a:t>
            </a:r>
            <a:r>
              <a:rPr lang="en-GB" sz="2400" dirty="0" err="1">
                <a:latin typeface="Cambria" panose="02040503050406030204" pitchFamily="18" charset="0"/>
              </a:rPr>
              <a:t>C</a:t>
            </a:r>
            <a:endParaRPr lang="en-GB" sz="2400" dirty="0">
              <a:latin typeface="Cambria" panose="02040503050406030204" pitchFamily="18" charset="0"/>
            </a:endParaRPr>
          </a:p>
        </p:txBody>
      </p:sp>
      <p:cxnSp>
        <p:nvCxnSpPr>
          <p:cNvPr id="6" name="Straight Connector 5">
            <a:extLst>
              <a:ext uri="{FF2B5EF4-FFF2-40B4-BE49-F238E27FC236}">
                <a16:creationId xmlns:a16="http://schemas.microsoft.com/office/drawing/2014/main" id="{D762A301-6D8A-BD46-B5F6-93BD8F5AE667}"/>
              </a:ext>
            </a:extLst>
          </p:cNvPr>
          <p:cNvCxnSpPr/>
          <p:nvPr/>
        </p:nvCxnSpPr>
        <p:spPr>
          <a:xfrm>
            <a:off x="4589253" y="581402"/>
            <a:ext cx="0" cy="643804"/>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18773FC-EEC3-0744-BAB4-8B27CC146E8D}"/>
              </a:ext>
            </a:extLst>
          </p:cNvPr>
          <p:cNvCxnSpPr>
            <a:cxnSpLocks/>
          </p:cNvCxnSpPr>
          <p:nvPr/>
        </p:nvCxnSpPr>
        <p:spPr>
          <a:xfrm>
            <a:off x="2210937" y="1228810"/>
            <a:ext cx="483130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821F5B6-EEFD-A646-8CF3-CD9BCDA1BD5E}"/>
              </a:ext>
            </a:extLst>
          </p:cNvPr>
          <p:cNvCxnSpPr>
            <a:cxnSpLocks/>
          </p:cNvCxnSpPr>
          <p:nvPr/>
        </p:nvCxnSpPr>
        <p:spPr>
          <a:xfrm flipV="1">
            <a:off x="7042245" y="1215162"/>
            <a:ext cx="0" cy="8848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40F0694-F7F9-3F43-9EA6-E2D478C89412}"/>
              </a:ext>
            </a:extLst>
          </p:cNvPr>
          <p:cNvCxnSpPr>
            <a:cxnSpLocks/>
          </p:cNvCxnSpPr>
          <p:nvPr/>
        </p:nvCxnSpPr>
        <p:spPr>
          <a:xfrm flipV="1">
            <a:off x="2210937" y="1228810"/>
            <a:ext cx="0" cy="884831"/>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134A6EE-1C16-3F45-8A23-DB896740C740}"/>
              </a:ext>
            </a:extLst>
          </p:cNvPr>
          <p:cNvSpPr txBox="1"/>
          <p:nvPr/>
        </p:nvSpPr>
        <p:spPr>
          <a:xfrm>
            <a:off x="730160" y="2085906"/>
            <a:ext cx="2975197" cy="830997"/>
          </a:xfrm>
          <a:prstGeom prst="rect">
            <a:avLst/>
          </a:prstGeom>
          <a:noFill/>
        </p:spPr>
        <p:txBody>
          <a:bodyPr wrap="square" rtlCol="0">
            <a:spAutoFit/>
          </a:bodyPr>
          <a:lstStyle/>
          <a:p>
            <a:pPr algn="ctr"/>
            <a:r>
              <a:rPr lang="en-GB" sz="1600" b="1" dirty="0">
                <a:latin typeface="Cambria" panose="02040503050406030204" pitchFamily="18" charset="0"/>
              </a:rPr>
              <a:t>Element</a:t>
            </a:r>
          </a:p>
          <a:p>
            <a:pPr algn="ctr"/>
            <a:r>
              <a:rPr lang="en-GB" sz="1600" dirty="0">
                <a:latin typeface="Cambria" panose="02040503050406030204" pitchFamily="18" charset="0"/>
              </a:rPr>
              <a:t>(made from only one type of atom)</a:t>
            </a:r>
          </a:p>
        </p:txBody>
      </p:sp>
      <p:sp>
        <p:nvSpPr>
          <p:cNvPr id="20" name="TextBox 19">
            <a:extLst>
              <a:ext uri="{FF2B5EF4-FFF2-40B4-BE49-F238E27FC236}">
                <a16:creationId xmlns:a16="http://schemas.microsoft.com/office/drawing/2014/main" id="{EF94D65B-C68B-9A42-AB01-455A74661775}"/>
              </a:ext>
            </a:extLst>
          </p:cNvPr>
          <p:cNvSpPr txBox="1"/>
          <p:nvPr/>
        </p:nvSpPr>
        <p:spPr>
          <a:xfrm>
            <a:off x="5548948" y="2099993"/>
            <a:ext cx="2975197" cy="830997"/>
          </a:xfrm>
          <a:prstGeom prst="rect">
            <a:avLst/>
          </a:prstGeom>
          <a:noFill/>
        </p:spPr>
        <p:txBody>
          <a:bodyPr wrap="square" rtlCol="0">
            <a:spAutoFit/>
          </a:bodyPr>
          <a:lstStyle/>
          <a:p>
            <a:pPr algn="ctr"/>
            <a:r>
              <a:rPr lang="en-GB" sz="1600" b="1" dirty="0">
                <a:latin typeface="Cambria" panose="02040503050406030204" pitchFamily="18" charset="0"/>
              </a:rPr>
              <a:t>Compound</a:t>
            </a:r>
          </a:p>
          <a:p>
            <a:pPr algn="ctr"/>
            <a:r>
              <a:rPr lang="en-GB" sz="1600" dirty="0">
                <a:latin typeface="Cambria" panose="02040503050406030204" pitchFamily="18" charset="0"/>
              </a:rPr>
              <a:t>(made from two or more elements chemically combined)</a:t>
            </a:r>
          </a:p>
        </p:txBody>
      </p:sp>
      <p:cxnSp>
        <p:nvCxnSpPr>
          <p:cNvPr id="21" name="Straight Connector 20">
            <a:extLst>
              <a:ext uri="{FF2B5EF4-FFF2-40B4-BE49-F238E27FC236}">
                <a16:creationId xmlns:a16="http://schemas.microsoft.com/office/drawing/2014/main" id="{1E1BA0A7-2DD1-5C40-B936-066F909F7F85}"/>
              </a:ext>
            </a:extLst>
          </p:cNvPr>
          <p:cNvCxnSpPr>
            <a:cxnSpLocks/>
            <a:endCxn id="18" idx="2"/>
          </p:cNvCxnSpPr>
          <p:nvPr/>
        </p:nvCxnSpPr>
        <p:spPr>
          <a:xfrm flipV="1">
            <a:off x="2217759" y="2916903"/>
            <a:ext cx="0" cy="16878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BFA6B40-34C3-354F-A294-1B772071E08B}"/>
              </a:ext>
            </a:extLst>
          </p:cNvPr>
          <p:cNvCxnSpPr>
            <a:cxnSpLocks/>
          </p:cNvCxnSpPr>
          <p:nvPr/>
        </p:nvCxnSpPr>
        <p:spPr>
          <a:xfrm>
            <a:off x="593655" y="4055036"/>
            <a:ext cx="3003923"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5508DCD-1628-B643-8E09-39062A1DD3BD}"/>
              </a:ext>
            </a:extLst>
          </p:cNvPr>
          <p:cNvCxnSpPr>
            <a:cxnSpLocks/>
          </p:cNvCxnSpPr>
          <p:nvPr/>
        </p:nvCxnSpPr>
        <p:spPr>
          <a:xfrm flipV="1">
            <a:off x="593655" y="4055037"/>
            <a:ext cx="0" cy="722192"/>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4FB6E4B-9CE1-C542-910A-78EE98F355B2}"/>
              </a:ext>
            </a:extLst>
          </p:cNvPr>
          <p:cNvSpPr txBox="1"/>
          <p:nvPr/>
        </p:nvSpPr>
        <p:spPr>
          <a:xfrm>
            <a:off x="68241" y="4788518"/>
            <a:ext cx="1186782" cy="338554"/>
          </a:xfrm>
          <a:prstGeom prst="rect">
            <a:avLst/>
          </a:prstGeom>
          <a:noFill/>
        </p:spPr>
        <p:txBody>
          <a:bodyPr wrap="square" rtlCol="0">
            <a:spAutoFit/>
          </a:bodyPr>
          <a:lstStyle/>
          <a:p>
            <a:r>
              <a:rPr lang="en-GB" sz="1600" dirty="0">
                <a:solidFill>
                  <a:srgbClr val="FF0000"/>
                </a:solidFill>
                <a:latin typeface="Cambria" panose="02040503050406030204" pitchFamily="18" charset="0"/>
              </a:rPr>
              <a:t>monatomic</a:t>
            </a:r>
          </a:p>
        </p:txBody>
      </p:sp>
      <p:sp>
        <p:nvSpPr>
          <p:cNvPr id="27" name="TextBox 26">
            <a:extLst>
              <a:ext uri="{FF2B5EF4-FFF2-40B4-BE49-F238E27FC236}">
                <a16:creationId xmlns:a16="http://schemas.microsoft.com/office/drawing/2014/main" id="{FFA8CEF1-DD6F-2E4C-822D-E26A31D62296}"/>
              </a:ext>
            </a:extLst>
          </p:cNvPr>
          <p:cNvSpPr txBox="1"/>
          <p:nvPr/>
        </p:nvSpPr>
        <p:spPr>
          <a:xfrm>
            <a:off x="2654578" y="5341696"/>
            <a:ext cx="1499197" cy="584775"/>
          </a:xfrm>
          <a:prstGeom prst="rect">
            <a:avLst/>
          </a:prstGeom>
          <a:noFill/>
        </p:spPr>
        <p:txBody>
          <a:bodyPr wrap="square" rtlCol="0">
            <a:spAutoFit/>
          </a:bodyPr>
          <a:lstStyle/>
          <a:p>
            <a:r>
              <a:rPr lang="en-GB" sz="1600" dirty="0">
                <a:solidFill>
                  <a:srgbClr val="FF0000"/>
                </a:solidFill>
                <a:latin typeface="Cambria" panose="02040503050406030204" pitchFamily="18" charset="0"/>
              </a:rPr>
              <a:t> </a:t>
            </a:r>
          </a:p>
          <a:p>
            <a:r>
              <a:rPr lang="en-GB" sz="1600" dirty="0">
                <a:solidFill>
                  <a:srgbClr val="FF0000"/>
                </a:solidFill>
                <a:latin typeface="Cambria" panose="02040503050406030204" pitchFamily="18" charset="0"/>
              </a:rPr>
              <a:t>molecule</a:t>
            </a:r>
          </a:p>
        </p:txBody>
      </p:sp>
      <p:cxnSp>
        <p:nvCxnSpPr>
          <p:cNvPr id="28" name="Straight Connector 27">
            <a:extLst>
              <a:ext uri="{FF2B5EF4-FFF2-40B4-BE49-F238E27FC236}">
                <a16:creationId xmlns:a16="http://schemas.microsoft.com/office/drawing/2014/main" id="{FFBA175A-FB68-4A42-BF3F-7D2F211BA3BD}"/>
              </a:ext>
            </a:extLst>
          </p:cNvPr>
          <p:cNvCxnSpPr>
            <a:cxnSpLocks/>
          </p:cNvCxnSpPr>
          <p:nvPr/>
        </p:nvCxnSpPr>
        <p:spPr>
          <a:xfrm flipH="1" flipV="1">
            <a:off x="3590756" y="4045291"/>
            <a:ext cx="6822" cy="2542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140FC21-9FDD-E341-8EFD-B36D9BFF7A3B}"/>
              </a:ext>
            </a:extLst>
          </p:cNvPr>
          <p:cNvCxnSpPr>
            <a:cxnSpLocks/>
            <a:endCxn id="20" idx="2"/>
          </p:cNvCxnSpPr>
          <p:nvPr/>
        </p:nvCxnSpPr>
        <p:spPr>
          <a:xfrm flipH="1" flipV="1">
            <a:off x="7036547" y="2930990"/>
            <a:ext cx="5698" cy="1042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534860A-B836-EA49-A1D9-A18531713940}"/>
              </a:ext>
            </a:extLst>
          </p:cNvPr>
          <p:cNvCxnSpPr>
            <a:cxnSpLocks/>
          </p:cNvCxnSpPr>
          <p:nvPr/>
        </p:nvCxnSpPr>
        <p:spPr>
          <a:xfrm flipH="1">
            <a:off x="6194994" y="3973716"/>
            <a:ext cx="220063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B420D45-6DDA-FC43-9483-1AEAC1A6B9D9}"/>
              </a:ext>
            </a:extLst>
          </p:cNvPr>
          <p:cNvCxnSpPr>
            <a:cxnSpLocks/>
          </p:cNvCxnSpPr>
          <p:nvPr/>
        </p:nvCxnSpPr>
        <p:spPr>
          <a:xfrm>
            <a:off x="6209170" y="3978329"/>
            <a:ext cx="0" cy="5668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935952EB-3B95-4440-8533-4F9C6A00F4CB}"/>
              </a:ext>
            </a:extLst>
          </p:cNvPr>
          <p:cNvCxnSpPr>
            <a:cxnSpLocks/>
          </p:cNvCxnSpPr>
          <p:nvPr/>
        </p:nvCxnSpPr>
        <p:spPr>
          <a:xfrm>
            <a:off x="8384232" y="3967040"/>
            <a:ext cx="0" cy="578177"/>
          </a:xfrm>
          <a:prstGeom prst="line">
            <a:avLst/>
          </a:prstGeom>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41848C6E-0035-D54E-996D-8BBF4DAAF2A2}"/>
              </a:ext>
            </a:extLst>
          </p:cNvPr>
          <p:cNvSpPr txBox="1"/>
          <p:nvPr/>
        </p:nvSpPr>
        <p:spPr>
          <a:xfrm>
            <a:off x="1654275" y="4608395"/>
            <a:ext cx="973492" cy="584775"/>
          </a:xfrm>
          <a:prstGeom prst="rect">
            <a:avLst/>
          </a:prstGeom>
          <a:noFill/>
        </p:spPr>
        <p:txBody>
          <a:bodyPr wrap="square" rtlCol="0">
            <a:spAutoFit/>
          </a:bodyPr>
          <a:lstStyle/>
          <a:p>
            <a:pPr algn="ctr"/>
            <a:r>
              <a:rPr lang="en-GB" sz="1600" dirty="0">
                <a:solidFill>
                  <a:srgbClr val="7030A0"/>
                </a:solidFill>
                <a:latin typeface="Cambria" panose="02040503050406030204" pitchFamily="18" charset="0"/>
              </a:rPr>
              <a:t>metallic</a:t>
            </a:r>
          </a:p>
          <a:p>
            <a:pPr algn="ctr"/>
            <a:r>
              <a:rPr lang="en-GB" sz="1600" dirty="0">
                <a:solidFill>
                  <a:srgbClr val="FF0000"/>
                </a:solidFill>
                <a:latin typeface="Cambria" panose="02040503050406030204" pitchFamily="18" charset="0"/>
              </a:rPr>
              <a:t>lattice</a:t>
            </a:r>
          </a:p>
        </p:txBody>
      </p:sp>
      <p:sp>
        <p:nvSpPr>
          <p:cNvPr id="41" name="Oval 40">
            <a:extLst>
              <a:ext uri="{FF2B5EF4-FFF2-40B4-BE49-F238E27FC236}">
                <a16:creationId xmlns:a16="http://schemas.microsoft.com/office/drawing/2014/main" id="{84BAC559-E26D-0B43-9333-1CCD773301D1}"/>
              </a:ext>
            </a:extLst>
          </p:cNvPr>
          <p:cNvSpPr/>
          <p:nvPr/>
        </p:nvSpPr>
        <p:spPr>
          <a:xfrm>
            <a:off x="138320" y="1671225"/>
            <a:ext cx="491318" cy="442416"/>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42" name="Oval 41">
            <a:extLst>
              <a:ext uri="{FF2B5EF4-FFF2-40B4-BE49-F238E27FC236}">
                <a16:creationId xmlns:a16="http://schemas.microsoft.com/office/drawing/2014/main" id="{1B2F4BD6-D2D9-2546-9BED-C27FD90D2DA2}"/>
              </a:ext>
            </a:extLst>
          </p:cNvPr>
          <p:cNvSpPr/>
          <p:nvPr/>
        </p:nvSpPr>
        <p:spPr>
          <a:xfrm>
            <a:off x="633610" y="1671225"/>
            <a:ext cx="491318" cy="442416"/>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43" name="Oval 42">
            <a:extLst>
              <a:ext uri="{FF2B5EF4-FFF2-40B4-BE49-F238E27FC236}">
                <a16:creationId xmlns:a16="http://schemas.microsoft.com/office/drawing/2014/main" id="{0E5D8626-FE10-D24F-A771-52DE5BC28BDD}"/>
              </a:ext>
            </a:extLst>
          </p:cNvPr>
          <p:cNvSpPr/>
          <p:nvPr/>
        </p:nvSpPr>
        <p:spPr>
          <a:xfrm>
            <a:off x="7901876" y="1579939"/>
            <a:ext cx="491318" cy="442416"/>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44" name="Oval 43">
            <a:extLst>
              <a:ext uri="{FF2B5EF4-FFF2-40B4-BE49-F238E27FC236}">
                <a16:creationId xmlns:a16="http://schemas.microsoft.com/office/drawing/2014/main" id="{FADAFB52-8A1C-CC47-90C7-8F271EB30365}"/>
              </a:ext>
            </a:extLst>
          </p:cNvPr>
          <p:cNvSpPr/>
          <p:nvPr/>
        </p:nvSpPr>
        <p:spPr>
          <a:xfrm>
            <a:off x="8397166" y="1579939"/>
            <a:ext cx="491318" cy="442416"/>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Cambria" panose="02040503050406030204" pitchFamily="18" charset="0"/>
            </a:endParaRPr>
          </a:p>
        </p:txBody>
      </p:sp>
      <p:sp>
        <p:nvSpPr>
          <p:cNvPr id="46" name="TextBox 45">
            <a:extLst>
              <a:ext uri="{FF2B5EF4-FFF2-40B4-BE49-F238E27FC236}">
                <a16:creationId xmlns:a16="http://schemas.microsoft.com/office/drawing/2014/main" id="{9D73B84A-F363-BA48-9C32-CCC2E9CB45A4}"/>
              </a:ext>
            </a:extLst>
          </p:cNvPr>
          <p:cNvSpPr txBox="1"/>
          <p:nvPr/>
        </p:nvSpPr>
        <p:spPr>
          <a:xfrm>
            <a:off x="8052530" y="4309256"/>
            <a:ext cx="1828799" cy="830997"/>
          </a:xfrm>
          <a:prstGeom prst="rect">
            <a:avLst/>
          </a:prstGeom>
          <a:noFill/>
        </p:spPr>
        <p:txBody>
          <a:bodyPr wrap="square" rtlCol="0">
            <a:spAutoFit/>
          </a:bodyPr>
          <a:lstStyle/>
          <a:p>
            <a:endParaRPr lang="en-GB" sz="1600" dirty="0"/>
          </a:p>
          <a:p>
            <a:r>
              <a:rPr lang="en-GB" sz="1600" dirty="0">
                <a:solidFill>
                  <a:srgbClr val="7030A0"/>
                </a:solidFill>
              </a:rPr>
              <a:t>ionic </a:t>
            </a:r>
          </a:p>
          <a:p>
            <a:r>
              <a:rPr lang="en-GB" sz="1600" dirty="0">
                <a:solidFill>
                  <a:srgbClr val="FF0000"/>
                </a:solidFill>
              </a:rPr>
              <a:t>lattice</a:t>
            </a:r>
            <a:r>
              <a:rPr lang="en-GB" sz="1600" dirty="0">
                <a:solidFill>
                  <a:srgbClr val="002060"/>
                </a:solidFill>
              </a:rPr>
              <a:t> </a:t>
            </a:r>
            <a:r>
              <a:rPr lang="en-GB" sz="1600" dirty="0"/>
              <a:t> </a:t>
            </a:r>
          </a:p>
        </p:txBody>
      </p:sp>
      <p:sp>
        <p:nvSpPr>
          <p:cNvPr id="48" name="TextBox 47">
            <a:extLst>
              <a:ext uri="{FF2B5EF4-FFF2-40B4-BE49-F238E27FC236}">
                <a16:creationId xmlns:a16="http://schemas.microsoft.com/office/drawing/2014/main" id="{69BF418E-9933-2A4A-9B49-09C2B378EAD2}"/>
              </a:ext>
            </a:extLst>
          </p:cNvPr>
          <p:cNvSpPr txBox="1"/>
          <p:nvPr/>
        </p:nvSpPr>
        <p:spPr>
          <a:xfrm>
            <a:off x="5840649" y="4478972"/>
            <a:ext cx="1828799" cy="338554"/>
          </a:xfrm>
          <a:prstGeom prst="rect">
            <a:avLst/>
          </a:prstGeom>
          <a:noFill/>
        </p:spPr>
        <p:txBody>
          <a:bodyPr wrap="square" rtlCol="0">
            <a:spAutoFit/>
          </a:bodyPr>
          <a:lstStyle/>
          <a:p>
            <a:r>
              <a:rPr lang="en-GB" sz="1600" dirty="0">
                <a:solidFill>
                  <a:srgbClr val="7030A0"/>
                </a:solidFill>
                <a:latin typeface="Cambria" panose="02040503050406030204" pitchFamily="18" charset="0"/>
              </a:rPr>
              <a:t>covalent</a:t>
            </a:r>
          </a:p>
        </p:txBody>
      </p:sp>
      <p:cxnSp>
        <p:nvCxnSpPr>
          <p:cNvPr id="50" name="Straight Connector 49">
            <a:extLst>
              <a:ext uri="{FF2B5EF4-FFF2-40B4-BE49-F238E27FC236}">
                <a16:creationId xmlns:a16="http://schemas.microsoft.com/office/drawing/2014/main" id="{DCD11BC9-075C-3748-862A-BC615FB90F41}"/>
              </a:ext>
            </a:extLst>
          </p:cNvPr>
          <p:cNvCxnSpPr>
            <a:cxnSpLocks/>
          </p:cNvCxnSpPr>
          <p:nvPr/>
        </p:nvCxnSpPr>
        <p:spPr>
          <a:xfrm flipH="1">
            <a:off x="5514436" y="5303345"/>
            <a:ext cx="13903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8993345-0661-F049-85F7-C2C2E3F1EDD0}"/>
              </a:ext>
            </a:extLst>
          </p:cNvPr>
          <p:cNvCxnSpPr>
            <a:cxnSpLocks/>
          </p:cNvCxnSpPr>
          <p:nvPr/>
        </p:nvCxnSpPr>
        <p:spPr>
          <a:xfrm flipV="1">
            <a:off x="5528084" y="5318135"/>
            <a:ext cx="1" cy="324169"/>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4A6C2D4-B1CB-6547-902A-FAD6A1AE81FF}"/>
              </a:ext>
            </a:extLst>
          </p:cNvPr>
          <p:cNvCxnSpPr>
            <a:cxnSpLocks/>
          </p:cNvCxnSpPr>
          <p:nvPr/>
        </p:nvCxnSpPr>
        <p:spPr>
          <a:xfrm flipV="1">
            <a:off x="6918436" y="5303346"/>
            <a:ext cx="0" cy="338958"/>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F948EAFA-DE35-8747-841C-E24C91AD7CB5}"/>
              </a:ext>
            </a:extLst>
          </p:cNvPr>
          <p:cNvSpPr txBox="1"/>
          <p:nvPr/>
        </p:nvSpPr>
        <p:spPr>
          <a:xfrm>
            <a:off x="6555433" y="5655603"/>
            <a:ext cx="1828799" cy="338554"/>
          </a:xfrm>
          <a:prstGeom prst="rect">
            <a:avLst/>
          </a:prstGeom>
          <a:noFill/>
        </p:spPr>
        <p:txBody>
          <a:bodyPr wrap="square" rtlCol="0">
            <a:spAutoFit/>
          </a:bodyPr>
          <a:lstStyle/>
          <a:p>
            <a:r>
              <a:rPr lang="en-GB" sz="1600" dirty="0">
                <a:solidFill>
                  <a:srgbClr val="FF0000"/>
                </a:solidFill>
                <a:latin typeface="Cambria" panose="02040503050406030204" pitchFamily="18" charset="0"/>
              </a:rPr>
              <a:t>lattice </a:t>
            </a:r>
          </a:p>
        </p:txBody>
      </p:sp>
      <p:cxnSp>
        <p:nvCxnSpPr>
          <p:cNvPr id="59" name="Straight Connector 58">
            <a:extLst>
              <a:ext uri="{FF2B5EF4-FFF2-40B4-BE49-F238E27FC236}">
                <a16:creationId xmlns:a16="http://schemas.microsoft.com/office/drawing/2014/main" id="{8559D76C-A98F-5A45-BD7B-1F896FBBF79C}"/>
              </a:ext>
            </a:extLst>
          </p:cNvPr>
          <p:cNvCxnSpPr>
            <a:cxnSpLocks/>
          </p:cNvCxnSpPr>
          <p:nvPr/>
        </p:nvCxnSpPr>
        <p:spPr>
          <a:xfrm flipV="1">
            <a:off x="6208642" y="4772217"/>
            <a:ext cx="0" cy="531128"/>
          </a:xfrm>
          <a:prstGeom prst="line">
            <a:avLst/>
          </a:prstGeom>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F0AC3D6A-A1E1-A84C-A5A7-326E04BB1E78}"/>
              </a:ext>
            </a:extLst>
          </p:cNvPr>
          <p:cNvSpPr txBox="1"/>
          <p:nvPr/>
        </p:nvSpPr>
        <p:spPr>
          <a:xfrm>
            <a:off x="5143046" y="5632954"/>
            <a:ext cx="2608475" cy="338554"/>
          </a:xfrm>
          <a:prstGeom prst="rect">
            <a:avLst/>
          </a:prstGeom>
          <a:noFill/>
        </p:spPr>
        <p:txBody>
          <a:bodyPr wrap="square" rtlCol="0">
            <a:spAutoFit/>
          </a:bodyPr>
          <a:lstStyle/>
          <a:p>
            <a:r>
              <a:rPr lang="en-GB" sz="1600" dirty="0">
                <a:solidFill>
                  <a:srgbClr val="FF0000"/>
                </a:solidFill>
                <a:latin typeface="Cambria" panose="02040503050406030204" pitchFamily="18" charset="0"/>
              </a:rPr>
              <a:t>molecule</a:t>
            </a:r>
          </a:p>
        </p:txBody>
      </p:sp>
      <p:sp>
        <p:nvSpPr>
          <p:cNvPr id="63" name="Rectangle 62">
            <a:extLst>
              <a:ext uri="{FF2B5EF4-FFF2-40B4-BE49-F238E27FC236}">
                <a16:creationId xmlns:a16="http://schemas.microsoft.com/office/drawing/2014/main" id="{CAB95A89-C5D8-A84A-9AB0-E67D35AE7D04}"/>
              </a:ext>
            </a:extLst>
          </p:cNvPr>
          <p:cNvSpPr/>
          <p:nvPr/>
        </p:nvSpPr>
        <p:spPr>
          <a:xfrm>
            <a:off x="77347" y="5138361"/>
            <a:ext cx="1164028" cy="5847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solidFill>
                  <a:srgbClr val="002060"/>
                </a:solidFill>
                <a:latin typeface="Cambria" panose="02040503050406030204" pitchFamily="18" charset="0"/>
              </a:rPr>
              <a:t>Name:</a:t>
            </a:r>
          </a:p>
          <a:p>
            <a:r>
              <a:rPr lang="en-GB" sz="1200" dirty="0">
                <a:solidFill>
                  <a:srgbClr val="002060"/>
                </a:solidFill>
                <a:latin typeface="Cambria" panose="02040503050406030204" pitchFamily="18" charset="0"/>
              </a:rPr>
              <a:t>Formula:</a:t>
            </a:r>
            <a:r>
              <a:rPr lang="en-GB" sz="1200" dirty="0">
                <a:latin typeface="Cambria" panose="02040503050406030204" pitchFamily="18" charset="0"/>
              </a:rPr>
              <a:t>.</a:t>
            </a:r>
          </a:p>
        </p:txBody>
      </p:sp>
      <p:sp>
        <p:nvSpPr>
          <p:cNvPr id="65" name="Rectangle 64">
            <a:extLst>
              <a:ext uri="{FF2B5EF4-FFF2-40B4-BE49-F238E27FC236}">
                <a16:creationId xmlns:a16="http://schemas.microsoft.com/office/drawing/2014/main" id="{9F62A0CF-0C44-B04E-8C49-A103DD9506B9}"/>
              </a:ext>
            </a:extLst>
          </p:cNvPr>
          <p:cNvSpPr/>
          <p:nvPr/>
        </p:nvSpPr>
        <p:spPr>
          <a:xfrm>
            <a:off x="1464708" y="5148105"/>
            <a:ext cx="1164028" cy="5847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solidFill>
                  <a:srgbClr val="002060"/>
                </a:solidFill>
                <a:latin typeface="Cambria" panose="02040503050406030204" pitchFamily="18" charset="0"/>
              </a:rPr>
              <a:t>Name:</a:t>
            </a:r>
          </a:p>
          <a:p>
            <a:r>
              <a:rPr lang="en-GB" sz="1200" dirty="0">
                <a:solidFill>
                  <a:srgbClr val="002060"/>
                </a:solidFill>
                <a:latin typeface="Cambria" panose="02040503050406030204" pitchFamily="18" charset="0"/>
              </a:rPr>
              <a:t>Formula:</a:t>
            </a:r>
            <a:r>
              <a:rPr lang="en-GB" sz="1200" dirty="0">
                <a:latin typeface="Cambria" panose="02040503050406030204" pitchFamily="18" charset="0"/>
              </a:rPr>
              <a:t>..</a:t>
            </a:r>
          </a:p>
        </p:txBody>
      </p:sp>
      <p:sp>
        <p:nvSpPr>
          <p:cNvPr id="67" name="Rectangle 66">
            <a:extLst>
              <a:ext uri="{FF2B5EF4-FFF2-40B4-BE49-F238E27FC236}">
                <a16:creationId xmlns:a16="http://schemas.microsoft.com/office/drawing/2014/main" id="{3E80A42C-1D40-9843-A6F4-9D533B33B85A}"/>
              </a:ext>
            </a:extLst>
          </p:cNvPr>
          <p:cNvSpPr/>
          <p:nvPr/>
        </p:nvSpPr>
        <p:spPr>
          <a:xfrm>
            <a:off x="5099099" y="5979429"/>
            <a:ext cx="1164028" cy="5847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solidFill>
                  <a:srgbClr val="002060"/>
                </a:solidFill>
                <a:latin typeface="Cambria" panose="02040503050406030204" pitchFamily="18" charset="0"/>
              </a:rPr>
              <a:t>Name:</a:t>
            </a:r>
          </a:p>
          <a:p>
            <a:r>
              <a:rPr lang="en-GB" sz="1200" dirty="0">
                <a:solidFill>
                  <a:srgbClr val="002060"/>
                </a:solidFill>
                <a:latin typeface="Cambria" panose="02040503050406030204" pitchFamily="18" charset="0"/>
              </a:rPr>
              <a:t>Formula:</a:t>
            </a:r>
            <a:r>
              <a:rPr lang="en-GB" sz="1200" dirty="0">
                <a:latin typeface="Cambria" panose="02040503050406030204" pitchFamily="18" charset="0"/>
              </a:rPr>
              <a:t>..</a:t>
            </a:r>
          </a:p>
        </p:txBody>
      </p:sp>
      <p:sp>
        <p:nvSpPr>
          <p:cNvPr id="68" name="Rectangle 67">
            <a:extLst>
              <a:ext uri="{FF2B5EF4-FFF2-40B4-BE49-F238E27FC236}">
                <a16:creationId xmlns:a16="http://schemas.microsoft.com/office/drawing/2014/main" id="{3036C34A-A70C-2E48-ACF4-75A749470F91}"/>
              </a:ext>
            </a:extLst>
          </p:cNvPr>
          <p:cNvSpPr/>
          <p:nvPr/>
        </p:nvSpPr>
        <p:spPr>
          <a:xfrm>
            <a:off x="6511486" y="5972273"/>
            <a:ext cx="1164028" cy="5847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200" dirty="0">
              <a:solidFill>
                <a:srgbClr val="002060"/>
              </a:solidFill>
              <a:latin typeface="Cambria" panose="02040503050406030204" pitchFamily="18" charset="0"/>
            </a:endParaRPr>
          </a:p>
          <a:p>
            <a:r>
              <a:rPr lang="en-GB" sz="1200" dirty="0">
                <a:solidFill>
                  <a:srgbClr val="002060"/>
                </a:solidFill>
                <a:latin typeface="Cambria" panose="02040503050406030204" pitchFamily="18" charset="0"/>
              </a:rPr>
              <a:t>Name:</a:t>
            </a:r>
          </a:p>
          <a:p>
            <a:r>
              <a:rPr lang="en-GB" sz="1200" dirty="0">
                <a:solidFill>
                  <a:srgbClr val="002060"/>
                </a:solidFill>
                <a:latin typeface="Cambria" panose="02040503050406030204" pitchFamily="18" charset="0"/>
              </a:rPr>
              <a:t>Formula:</a:t>
            </a:r>
            <a:r>
              <a:rPr lang="en-GB" sz="1200" dirty="0">
                <a:latin typeface="Cambria" panose="02040503050406030204" pitchFamily="18" charset="0"/>
              </a:rPr>
              <a:t>.</a:t>
            </a:r>
          </a:p>
          <a:p>
            <a:r>
              <a:rPr lang="en-GB" sz="1200" dirty="0">
                <a:latin typeface="Cambria" panose="02040503050406030204" pitchFamily="18" charset="0"/>
              </a:rPr>
              <a:t>.</a:t>
            </a:r>
          </a:p>
        </p:txBody>
      </p:sp>
      <p:sp>
        <p:nvSpPr>
          <p:cNvPr id="69" name="Rectangle 68">
            <a:extLst>
              <a:ext uri="{FF2B5EF4-FFF2-40B4-BE49-F238E27FC236}">
                <a16:creationId xmlns:a16="http://schemas.microsoft.com/office/drawing/2014/main" id="{B793D957-618E-4D40-B4B8-EEADF2B4DAEA}"/>
              </a:ext>
            </a:extLst>
          </p:cNvPr>
          <p:cNvSpPr/>
          <p:nvPr/>
        </p:nvSpPr>
        <p:spPr>
          <a:xfrm>
            <a:off x="7677239" y="5093446"/>
            <a:ext cx="1164028" cy="5847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GB" sz="1200" dirty="0">
              <a:solidFill>
                <a:srgbClr val="002060"/>
              </a:solidFill>
              <a:latin typeface="Cambria" panose="02040503050406030204" pitchFamily="18" charset="0"/>
            </a:endParaRPr>
          </a:p>
          <a:p>
            <a:r>
              <a:rPr lang="en-GB" sz="1200" dirty="0">
                <a:solidFill>
                  <a:srgbClr val="002060"/>
                </a:solidFill>
                <a:latin typeface="Cambria" panose="02040503050406030204" pitchFamily="18" charset="0"/>
              </a:rPr>
              <a:t>Name:</a:t>
            </a:r>
          </a:p>
          <a:p>
            <a:r>
              <a:rPr lang="en-GB" sz="1200" dirty="0">
                <a:solidFill>
                  <a:srgbClr val="002060"/>
                </a:solidFill>
                <a:latin typeface="Cambria" panose="02040503050406030204" pitchFamily="18" charset="0"/>
              </a:rPr>
              <a:t>Formula:</a:t>
            </a:r>
            <a:r>
              <a:rPr lang="en-GB" sz="1200" dirty="0">
                <a:latin typeface="Cambria" panose="02040503050406030204" pitchFamily="18" charset="0"/>
              </a:rPr>
              <a:t>.</a:t>
            </a:r>
          </a:p>
          <a:p>
            <a:endParaRPr lang="en-GB" sz="1200" dirty="0">
              <a:latin typeface="Cambria" panose="02040503050406030204" pitchFamily="18" charset="0"/>
            </a:endParaRPr>
          </a:p>
        </p:txBody>
      </p:sp>
      <p:sp>
        <p:nvSpPr>
          <p:cNvPr id="76" name="TextBox 75">
            <a:extLst>
              <a:ext uri="{FF2B5EF4-FFF2-40B4-BE49-F238E27FC236}">
                <a16:creationId xmlns:a16="http://schemas.microsoft.com/office/drawing/2014/main" id="{4A195416-8172-3E47-B22A-29D0F64E14A7}"/>
              </a:ext>
            </a:extLst>
          </p:cNvPr>
          <p:cNvSpPr txBox="1"/>
          <p:nvPr/>
        </p:nvSpPr>
        <p:spPr>
          <a:xfrm>
            <a:off x="105004" y="84751"/>
            <a:ext cx="1828799" cy="338554"/>
          </a:xfrm>
          <a:prstGeom prst="rect">
            <a:avLst/>
          </a:prstGeom>
          <a:noFill/>
        </p:spPr>
        <p:txBody>
          <a:bodyPr wrap="square" rtlCol="0">
            <a:spAutoFit/>
          </a:bodyPr>
          <a:lstStyle/>
          <a:p>
            <a:r>
              <a:rPr lang="en-GB" sz="1600" dirty="0">
                <a:solidFill>
                  <a:srgbClr val="FF0000"/>
                </a:solidFill>
                <a:latin typeface="Cambria" panose="02040503050406030204" pitchFamily="18" charset="0"/>
              </a:rPr>
              <a:t>structure</a:t>
            </a:r>
          </a:p>
        </p:txBody>
      </p:sp>
      <p:sp>
        <p:nvSpPr>
          <p:cNvPr id="77" name="TextBox 76">
            <a:extLst>
              <a:ext uri="{FF2B5EF4-FFF2-40B4-BE49-F238E27FC236}">
                <a16:creationId xmlns:a16="http://schemas.microsoft.com/office/drawing/2014/main" id="{330BBE5C-DDF7-B043-BB2B-CF4CF252FAE0}"/>
              </a:ext>
            </a:extLst>
          </p:cNvPr>
          <p:cNvSpPr txBox="1"/>
          <p:nvPr/>
        </p:nvSpPr>
        <p:spPr>
          <a:xfrm>
            <a:off x="90995" y="370240"/>
            <a:ext cx="1828799" cy="338554"/>
          </a:xfrm>
          <a:prstGeom prst="rect">
            <a:avLst/>
          </a:prstGeom>
          <a:noFill/>
        </p:spPr>
        <p:txBody>
          <a:bodyPr wrap="square" rtlCol="0">
            <a:spAutoFit/>
          </a:bodyPr>
          <a:lstStyle/>
          <a:p>
            <a:r>
              <a:rPr lang="en-GB" sz="1600" dirty="0">
                <a:solidFill>
                  <a:srgbClr val="7030A0"/>
                </a:solidFill>
                <a:latin typeface="Cambria" panose="02040503050406030204" pitchFamily="18" charset="0"/>
              </a:rPr>
              <a:t>bonding</a:t>
            </a:r>
          </a:p>
        </p:txBody>
      </p:sp>
      <p:sp>
        <p:nvSpPr>
          <p:cNvPr id="45" name="Rectangle 44">
            <a:extLst>
              <a:ext uri="{FF2B5EF4-FFF2-40B4-BE49-F238E27FC236}">
                <a16:creationId xmlns:a16="http://schemas.microsoft.com/office/drawing/2014/main" id="{F57E08D9-E306-D945-9B14-A41ADD03B8BC}"/>
              </a:ext>
            </a:extLst>
          </p:cNvPr>
          <p:cNvSpPr/>
          <p:nvPr/>
        </p:nvSpPr>
        <p:spPr>
          <a:xfrm>
            <a:off x="3796069" y="5966275"/>
            <a:ext cx="1164028" cy="5847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solidFill>
                  <a:srgbClr val="002060"/>
                </a:solidFill>
                <a:latin typeface="Cambria" panose="02040503050406030204" pitchFamily="18" charset="0"/>
              </a:rPr>
              <a:t>Name:</a:t>
            </a:r>
          </a:p>
          <a:p>
            <a:r>
              <a:rPr lang="en-GB" sz="1200" dirty="0">
                <a:solidFill>
                  <a:srgbClr val="002060"/>
                </a:solidFill>
                <a:latin typeface="Cambria" panose="02040503050406030204" pitchFamily="18" charset="0"/>
              </a:rPr>
              <a:t>Formula:</a:t>
            </a:r>
            <a:r>
              <a:rPr lang="en-GB" sz="1200" dirty="0">
                <a:latin typeface="Cambria" panose="02040503050406030204" pitchFamily="18" charset="0"/>
              </a:rPr>
              <a:t>.</a:t>
            </a:r>
          </a:p>
        </p:txBody>
      </p:sp>
      <p:cxnSp>
        <p:nvCxnSpPr>
          <p:cNvPr id="47" name="Straight Connector 46">
            <a:extLst>
              <a:ext uri="{FF2B5EF4-FFF2-40B4-BE49-F238E27FC236}">
                <a16:creationId xmlns:a16="http://schemas.microsoft.com/office/drawing/2014/main" id="{514646F7-F38B-E846-8612-BF6829AC2A70}"/>
              </a:ext>
            </a:extLst>
          </p:cNvPr>
          <p:cNvCxnSpPr>
            <a:cxnSpLocks/>
          </p:cNvCxnSpPr>
          <p:nvPr/>
        </p:nvCxnSpPr>
        <p:spPr>
          <a:xfrm flipH="1">
            <a:off x="3057631" y="4813439"/>
            <a:ext cx="11071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3633AC87-4E0E-5245-AE4D-921F64F35FF6}"/>
              </a:ext>
            </a:extLst>
          </p:cNvPr>
          <p:cNvCxnSpPr>
            <a:cxnSpLocks/>
          </p:cNvCxnSpPr>
          <p:nvPr/>
        </p:nvCxnSpPr>
        <p:spPr>
          <a:xfrm flipV="1">
            <a:off x="3066707" y="4830023"/>
            <a:ext cx="0" cy="802931"/>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387B045F-34FF-474D-99A0-9D65D7F8D8C9}"/>
              </a:ext>
            </a:extLst>
          </p:cNvPr>
          <p:cNvCxnSpPr>
            <a:cxnSpLocks/>
          </p:cNvCxnSpPr>
          <p:nvPr/>
        </p:nvCxnSpPr>
        <p:spPr>
          <a:xfrm flipV="1">
            <a:off x="4146598" y="4810568"/>
            <a:ext cx="0" cy="822386"/>
          </a:xfrm>
          <a:prstGeom prst="line">
            <a:avLst/>
          </a:prstGeom>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DBE94F75-3388-E743-9E17-FFB5C39D377C}"/>
              </a:ext>
            </a:extLst>
          </p:cNvPr>
          <p:cNvSpPr txBox="1"/>
          <p:nvPr/>
        </p:nvSpPr>
        <p:spPr>
          <a:xfrm>
            <a:off x="3179247" y="4299336"/>
            <a:ext cx="1828799" cy="338554"/>
          </a:xfrm>
          <a:prstGeom prst="rect">
            <a:avLst/>
          </a:prstGeom>
          <a:noFill/>
        </p:spPr>
        <p:txBody>
          <a:bodyPr wrap="square" rtlCol="0">
            <a:spAutoFit/>
          </a:bodyPr>
          <a:lstStyle/>
          <a:p>
            <a:r>
              <a:rPr lang="en-GB" sz="1600" dirty="0">
                <a:solidFill>
                  <a:srgbClr val="7030A0"/>
                </a:solidFill>
                <a:latin typeface="Cambria" panose="02040503050406030204" pitchFamily="18" charset="0"/>
              </a:rPr>
              <a:t>covalent</a:t>
            </a:r>
          </a:p>
        </p:txBody>
      </p:sp>
      <p:sp>
        <p:nvSpPr>
          <p:cNvPr id="54" name="TextBox 53">
            <a:extLst>
              <a:ext uri="{FF2B5EF4-FFF2-40B4-BE49-F238E27FC236}">
                <a16:creationId xmlns:a16="http://schemas.microsoft.com/office/drawing/2014/main" id="{D0DDD428-3386-614D-A3BF-1A0DFFF69646}"/>
              </a:ext>
            </a:extLst>
          </p:cNvPr>
          <p:cNvSpPr txBox="1"/>
          <p:nvPr/>
        </p:nvSpPr>
        <p:spPr>
          <a:xfrm>
            <a:off x="3821563" y="5600457"/>
            <a:ext cx="917836" cy="338554"/>
          </a:xfrm>
          <a:prstGeom prst="rect">
            <a:avLst/>
          </a:prstGeom>
          <a:noFill/>
        </p:spPr>
        <p:txBody>
          <a:bodyPr wrap="square" rtlCol="0">
            <a:spAutoFit/>
          </a:bodyPr>
          <a:lstStyle/>
          <a:p>
            <a:r>
              <a:rPr lang="en-GB" sz="1600" dirty="0">
                <a:solidFill>
                  <a:srgbClr val="FF0000"/>
                </a:solidFill>
                <a:latin typeface="Cambria" panose="02040503050406030204" pitchFamily="18" charset="0"/>
              </a:rPr>
              <a:t>lattice </a:t>
            </a:r>
          </a:p>
        </p:txBody>
      </p:sp>
      <p:cxnSp>
        <p:nvCxnSpPr>
          <p:cNvPr id="55" name="Straight Connector 54">
            <a:extLst>
              <a:ext uri="{FF2B5EF4-FFF2-40B4-BE49-F238E27FC236}">
                <a16:creationId xmlns:a16="http://schemas.microsoft.com/office/drawing/2014/main" id="{30FAA4A7-F1DC-5B40-9F3A-50B2D67E9B2B}"/>
              </a:ext>
            </a:extLst>
          </p:cNvPr>
          <p:cNvCxnSpPr>
            <a:cxnSpLocks/>
          </p:cNvCxnSpPr>
          <p:nvPr/>
        </p:nvCxnSpPr>
        <p:spPr>
          <a:xfrm flipV="1">
            <a:off x="3590756" y="4604766"/>
            <a:ext cx="0" cy="196027"/>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8D6A5786-3767-1F46-B1F5-4F04C00175FB}"/>
              </a:ext>
            </a:extLst>
          </p:cNvPr>
          <p:cNvSpPr/>
          <p:nvPr/>
        </p:nvSpPr>
        <p:spPr>
          <a:xfrm>
            <a:off x="2447196" y="5955057"/>
            <a:ext cx="1164028" cy="5847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200" dirty="0">
                <a:solidFill>
                  <a:srgbClr val="002060"/>
                </a:solidFill>
                <a:latin typeface="Cambria" panose="02040503050406030204" pitchFamily="18" charset="0"/>
              </a:rPr>
              <a:t>Name:</a:t>
            </a:r>
          </a:p>
          <a:p>
            <a:r>
              <a:rPr lang="en-GB" sz="1200" dirty="0">
                <a:solidFill>
                  <a:srgbClr val="002060"/>
                </a:solidFill>
                <a:latin typeface="Cambria" panose="02040503050406030204" pitchFamily="18" charset="0"/>
              </a:rPr>
              <a:t>Formula:</a:t>
            </a:r>
            <a:r>
              <a:rPr lang="en-GB" sz="1200" dirty="0">
                <a:latin typeface="Cambria" panose="02040503050406030204" pitchFamily="18" charset="0"/>
              </a:rPr>
              <a:t>.</a:t>
            </a:r>
          </a:p>
        </p:txBody>
      </p:sp>
    </p:spTree>
    <p:extLst>
      <p:ext uri="{BB962C8B-B14F-4D97-AF65-F5344CB8AC3E}">
        <p14:creationId xmlns:p14="http://schemas.microsoft.com/office/powerpoint/2010/main" val="1451474199"/>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40"/>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2270</TotalTime>
  <Words>298</Words>
  <Application>Microsoft Macintosh PowerPoint</Application>
  <PresentationFormat>On-screen Show (4:3)</PresentationFormat>
  <Paragraphs>74</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Cambria</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Jasper</dc:creator>
  <cp:lastModifiedBy>Green, Jasper</cp:lastModifiedBy>
  <cp:revision>121</cp:revision>
  <cp:lastPrinted>2019-03-26T22:35:51Z</cp:lastPrinted>
  <dcterms:created xsi:type="dcterms:W3CDTF">2019-03-22T22:03:19Z</dcterms:created>
  <dcterms:modified xsi:type="dcterms:W3CDTF">2019-03-30T09:21:26Z</dcterms:modified>
</cp:coreProperties>
</file>