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65" r:id="rId3"/>
    <p:sldId id="260" r:id="rId4"/>
    <p:sldId id="266" r:id="rId5"/>
    <p:sldId id="269" r:id="rId6"/>
    <p:sldId id="268" r:id="rId7"/>
    <p:sldId id="262" r:id="rId8"/>
    <p:sldId id="270"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p:restoredTop sz="94655"/>
  </p:normalViewPr>
  <p:slideViewPr>
    <p:cSldViewPr snapToGrid="0" snapToObjects="1" showGuides="1">
      <p:cViewPr>
        <p:scale>
          <a:sx n="120" d="100"/>
          <a:sy n="120" d="100"/>
        </p:scale>
        <p:origin x="1008" y="-8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E3A70-AB52-B64B-B88E-E2A86C89090B}" type="doc">
      <dgm:prSet loTypeId="urn:microsoft.com/office/officeart/2005/8/layout/hierarchy1" loCatId="" qsTypeId="urn:microsoft.com/office/officeart/2005/8/quickstyle/simple1" qsCatId="simple" csTypeId="urn:microsoft.com/office/officeart/2005/8/colors/accent3_2" csCatId="accent3" phldr="1"/>
      <dgm:spPr/>
      <dgm:t>
        <a:bodyPr/>
        <a:lstStyle/>
        <a:p>
          <a:endParaRPr lang="en-US"/>
        </a:p>
      </dgm:t>
    </dgm:pt>
    <dgm:pt modelId="{5E697811-AC50-944B-83ED-97A670432DCD}">
      <dgm:prSet phldrT="[Text]"/>
      <dgm:spPr/>
      <dgm:t>
        <a:bodyPr/>
        <a:lstStyle/>
        <a:p>
          <a:r>
            <a:rPr lang="en-US" dirty="0"/>
            <a:t>What is the possible advantage of a long neck? </a:t>
          </a:r>
        </a:p>
      </dgm:t>
    </dgm:pt>
    <dgm:pt modelId="{698AC7F7-9FD8-AF4F-B69A-CEA88A899863}" type="parTrans" cxnId="{A11F9C3F-D202-6541-B1DD-EE9B39205C62}">
      <dgm:prSet/>
      <dgm:spPr/>
      <dgm:t>
        <a:bodyPr/>
        <a:lstStyle/>
        <a:p>
          <a:endParaRPr lang="en-US"/>
        </a:p>
      </dgm:t>
    </dgm:pt>
    <dgm:pt modelId="{577AA646-F814-E44A-BCFA-8D7C36E05EBF}" type="sibTrans" cxnId="{A11F9C3F-D202-6541-B1DD-EE9B39205C62}">
      <dgm:prSet/>
      <dgm:spPr/>
      <dgm:t>
        <a:bodyPr/>
        <a:lstStyle/>
        <a:p>
          <a:endParaRPr lang="en-US"/>
        </a:p>
      </dgm:t>
    </dgm:pt>
    <dgm:pt modelId="{64BC4BFE-C26E-8C4F-A0DE-82E582896B37}">
      <dgm:prSet phldrT="[Text]"/>
      <dgm:spPr/>
      <dgm:t>
        <a:bodyPr/>
        <a:lstStyle/>
        <a:p>
          <a:r>
            <a:rPr lang="en-US" dirty="0"/>
            <a:t>1. Giraffes use their long necks  to eat leaves from the top of the trees</a:t>
          </a:r>
        </a:p>
      </dgm:t>
    </dgm:pt>
    <dgm:pt modelId="{0183DA06-F735-694B-91B1-2CEAA1A32CF4}" type="parTrans" cxnId="{F0DC93C5-4194-2143-BA8C-D880EF28A0FE}">
      <dgm:prSet/>
      <dgm:spPr/>
      <dgm:t>
        <a:bodyPr/>
        <a:lstStyle/>
        <a:p>
          <a:endParaRPr lang="en-US"/>
        </a:p>
      </dgm:t>
    </dgm:pt>
    <dgm:pt modelId="{0D0CFED8-50A5-644D-96BA-BA396D9FC8D7}" type="sibTrans" cxnId="{F0DC93C5-4194-2143-BA8C-D880EF28A0FE}">
      <dgm:prSet/>
      <dgm:spPr/>
      <dgm:t>
        <a:bodyPr/>
        <a:lstStyle/>
        <a:p>
          <a:endParaRPr lang="en-US"/>
        </a:p>
      </dgm:t>
    </dgm:pt>
    <dgm:pt modelId="{FA0541C3-7CB1-8244-8477-06E1131D4683}">
      <dgm:prSet phldrT="[Text]"/>
      <dgm:spPr/>
      <dgm:t>
        <a:bodyPr/>
        <a:lstStyle/>
        <a:p>
          <a:r>
            <a:rPr lang="en-US" dirty="0"/>
            <a:t>2. Male giraffes use their long necks to fight other male giraffes for access to females</a:t>
          </a:r>
        </a:p>
      </dgm:t>
    </dgm:pt>
    <dgm:pt modelId="{F00201C5-F608-5548-8A18-A6DAD852124F}" type="parTrans" cxnId="{31CF00B1-C83D-E449-8713-398B4F824E35}">
      <dgm:prSet/>
      <dgm:spPr/>
      <dgm:t>
        <a:bodyPr/>
        <a:lstStyle/>
        <a:p>
          <a:endParaRPr lang="en-US"/>
        </a:p>
      </dgm:t>
    </dgm:pt>
    <dgm:pt modelId="{DC03FA50-F069-8644-8DCF-5DA8670C0752}" type="sibTrans" cxnId="{31CF00B1-C83D-E449-8713-398B4F824E35}">
      <dgm:prSet/>
      <dgm:spPr/>
      <dgm:t>
        <a:bodyPr/>
        <a:lstStyle/>
        <a:p>
          <a:endParaRPr lang="en-US"/>
        </a:p>
      </dgm:t>
    </dgm:pt>
    <dgm:pt modelId="{8C94A7F9-BE27-7148-8BAC-E89BE7BDFC19}">
      <dgm:prSet phldrT="[Text]"/>
      <dgm:spPr/>
      <dgm:t>
        <a:bodyPr/>
        <a:lstStyle/>
        <a:p>
          <a:r>
            <a:rPr lang="en-US" dirty="0"/>
            <a:t>3. Giraffes are able to see predators from a greater distance away</a:t>
          </a:r>
        </a:p>
      </dgm:t>
    </dgm:pt>
    <dgm:pt modelId="{95E95AC0-DD47-EE42-8A1F-57AE3AA714BF}" type="parTrans" cxnId="{362D4D1F-E3D4-684E-BBBF-3520D30C07CF}">
      <dgm:prSet/>
      <dgm:spPr/>
      <dgm:t>
        <a:bodyPr/>
        <a:lstStyle/>
        <a:p>
          <a:endParaRPr lang="en-US"/>
        </a:p>
      </dgm:t>
    </dgm:pt>
    <dgm:pt modelId="{326050F7-BFB7-E640-A24F-4E305464BD54}" type="sibTrans" cxnId="{362D4D1F-E3D4-684E-BBBF-3520D30C07CF}">
      <dgm:prSet/>
      <dgm:spPr/>
      <dgm:t>
        <a:bodyPr/>
        <a:lstStyle/>
        <a:p>
          <a:endParaRPr lang="en-US"/>
        </a:p>
      </dgm:t>
    </dgm:pt>
    <dgm:pt modelId="{5DDA89F7-EE74-1740-B1BA-5F165611C8F2}" type="pres">
      <dgm:prSet presAssocID="{117E3A70-AB52-B64B-B88E-E2A86C89090B}" presName="hierChild1" presStyleCnt="0">
        <dgm:presLayoutVars>
          <dgm:chPref val="1"/>
          <dgm:dir/>
          <dgm:animOne val="branch"/>
          <dgm:animLvl val="lvl"/>
          <dgm:resizeHandles/>
        </dgm:presLayoutVars>
      </dgm:prSet>
      <dgm:spPr/>
    </dgm:pt>
    <dgm:pt modelId="{4BE7AC99-D1C7-F14B-8610-4896AE575E3A}" type="pres">
      <dgm:prSet presAssocID="{5E697811-AC50-944B-83ED-97A670432DCD}" presName="hierRoot1" presStyleCnt="0"/>
      <dgm:spPr/>
    </dgm:pt>
    <dgm:pt modelId="{6E20C019-9DC4-8E42-8438-27719BD28410}" type="pres">
      <dgm:prSet presAssocID="{5E697811-AC50-944B-83ED-97A670432DCD}" presName="composite" presStyleCnt="0"/>
      <dgm:spPr/>
    </dgm:pt>
    <dgm:pt modelId="{32593FFE-3483-6F45-8071-9D76AF058FB6}" type="pres">
      <dgm:prSet presAssocID="{5E697811-AC50-944B-83ED-97A670432DCD}" presName="background" presStyleLbl="node0" presStyleIdx="0" presStyleCnt="1"/>
      <dgm:spPr/>
    </dgm:pt>
    <dgm:pt modelId="{22C383C4-FFCD-1E46-B9CC-1A53315E6AC9}" type="pres">
      <dgm:prSet presAssocID="{5E697811-AC50-944B-83ED-97A670432DCD}" presName="text" presStyleLbl="fgAcc0" presStyleIdx="0" presStyleCnt="1">
        <dgm:presLayoutVars>
          <dgm:chPref val="3"/>
        </dgm:presLayoutVars>
      </dgm:prSet>
      <dgm:spPr/>
    </dgm:pt>
    <dgm:pt modelId="{716D47D7-491E-8A47-9006-1070E7C21F9F}" type="pres">
      <dgm:prSet presAssocID="{5E697811-AC50-944B-83ED-97A670432DCD}" presName="hierChild2" presStyleCnt="0"/>
      <dgm:spPr/>
    </dgm:pt>
    <dgm:pt modelId="{3C471385-1700-8046-97BE-13A5BE0D8B79}" type="pres">
      <dgm:prSet presAssocID="{0183DA06-F735-694B-91B1-2CEAA1A32CF4}" presName="Name10" presStyleLbl="parChTrans1D2" presStyleIdx="0" presStyleCnt="3"/>
      <dgm:spPr/>
    </dgm:pt>
    <dgm:pt modelId="{BA642548-D703-1742-98D2-EB33DDB27731}" type="pres">
      <dgm:prSet presAssocID="{64BC4BFE-C26E-8C4F-A0DE-82E582896B37}" presName="hierRoot2" presStyleCnt="0"/>
      <dgm:spPr/>
    </dgm:pt>
    <dgm:pt modelId="{DE21911A-3285-6C4B-AA8B-025F70828B0E}" type="pres">
      <dgm:prSet presAssocID="{64BC4BFE-C26E-8C4F-A0DE-82E582896B37}" presName="composite2" presStyleCnt="0"/>
      <dgm:spPr/>
    </dgm:pt>
    <dgm:pt modelId="{8A180571-00E6-B646-BA3D-07A69FB606E8}" type="pres">
      <dgm:prSet presAssocID="{64BC4BFE-C26E-8C4F-A0DE-82E582896B37}" presName="background2" presStyleLbl="node2" presStyleIdx="0" presStyleCnt="3"/>
      <dgm:spPr/>
    </dgm:pt>
    <dgm:pt modelId="{E40AA2BD-CE51-F647-926C-4F2C5111337A}" type="pres">
      <dgm:prSet presAssocID="{64BC4BFE-C26E-8C4F-A0DE-82E582896B37}" presName="text2" presStyleLbl="fgAcc2" presStyleIdx="0" presStyleCnt="3">
        <dgm:presLayoutVars>
          <dgm:chPref val="3"/>
        </dgm:presLayoutVars>
      </dgm:prSet>
      <dgm:spPr/>
    </dgm:pt>
    <dgm:pt modelId="{BFBFB055-2347-A944-B18F-142F308119C3}" type="pres">
      <dgm:prSet presAssocID="{64BC4BFE-C26E-8C4F-A0DE-82E582896B37}" presName="hierChild3" presStyleCnt="0"/>
      <dgm:spPr/>
    </dgm:pt>
    <dgm:pt modelId="{632A5D74-64C2-9E4B-912A-EEAD741D1EA9}" type="pres">
      <dgm:prSet presAssocID="{F00201C5-F608-5548-8A18-A6DAD852124F}" presName="Name10" presStyleLbl="parChTrans1D2" presStyleIdx="1" presStyleCnt="3"/>
      <dgm:spPr/>
    </dgm:pt>
    <dgm:pt modelId="{6B2DA2DC-A155-EA44-A999-C3BF28FA28B2}" type="pres">
      <dgm:prSet presAssocID="{FA0541C3-7CB1-8244-8477-06E1131D4683}" presName="hierRoot2" presStyleCnt="0"/>
      <dgm:spPr/>
    </dgm:pt>
    <dgm:pt modelId="{BACCD923-095B-4F43-86FD-DBF4AC1EEC5F}" type="pres">
      <dgm:prSet presAssocID="{FA0541C3-7CB1-8244-8477-06E1131D4683}" presName="composite2" presStyleCnt="0"/>
      <dgm:spPr/>
    </dgm:pt>
    <dgm:pt modelId="{579E69AD-A38E-8D41-8467-F01BEAA84732}" type="pres">
      <dgm:prSet presAssocID="{FA0541C3-7CB1-8244-8477-06E1131D4683}" presName="background2" presStyleLbl="node2" presStyleIdx="1" presStyleCnt="3"/>
      <dgm:spPr/>
    </dgm:pt>
    <dgm:pt modelId="{202E5455-8598-C747-8F29-42D64E91B042}" type="pres">
      <dgm:prSet presAssocID="{FA0541C3-7CB1-8244-8477-06E1131D4683}" presName="text2" presStyleLbl="fgAcc2" presStyleIdx="1" presStyleCnt="3">
        <dgm:presLayoutVars>
          <dgm:chPref val="3"/>
        </dgm:presLayoutVars>
      </dgm:prSet>
      <dgm:spPr/>
    </dgm:pt>
    <dgm:pt modelId="{874AC6C6-9ECE-4A43-9A02-C596D1C5A8B2}" type="pres">
      <dgm:prSet presAssocID="{FA0541C3-7CB1-8244-8477-06E1131D4683}" presName="hierChild3" presStyleCnt="0"/>
      <dgm:spPr/>
    </dgm:pt>
    <dgm:pt modelId="{897F8CAD-3B94-2C43-AFC9-232EC3D0D35D}" type="pres">
      <dgm:prSet presAssocID="{95E95AC0-DD47-EE42-8A1F-57AE3AA714BF}" presName="Name10" presStyleLbl="parChTrans1D2" presStyleIdx="2" presStyleCnt="3"/>
      <dgm:spPr/>
    </dgm:pt>
    <dgm:pt modelId="{695993DF-310C-B04A-8436-AC70D6D48B66}" type="pres">
      <dgm:prSet presAssocID="{8C94A7F9-BE27-7148-8BAC-E89BE7BDFC19}" presName="hierRoot2" presStyleCnt="0"/>
      <dgm:spPr/>
    </dgm:pt>
    <dgm:pt modelId="{AD812414-CA12-2B4E-8330-7C87A0525EAA}" type="pres">
      <dgm:prSet presAssocID="{8C94A7F9-BE27-7148-8BAC-E89BE7BDFC19}" presName="composite2" presStyleCnt="0"/>
      <dgm:spPr/>
    </dgm:pt>
    <dgm:pt modelId="{AD55AC01-1B88-994A-B68F-233A0A817344}" type="pres">
      <dgm:prSet presAssocID="{8C94A7F9-BE27-7148-8BAC-E89BE7BDFC19}" presName="background2" presStyleLbl="node2" presStyleIdx="2" presStyleCnt="3"/>
      <dgm:spPr/>
    </dgm:pt>
    <dgm:pt modelId="{2998B329-C5CC-D84E-B6E7-7F18397F7230}" type="pres">
      <dgm:prSet presAssocID="{8C94A7F9-BE27-7148-8BAC-E89BE7BDFC19}" presName="text2" presStyleLbl="fgAcc2" presStyleIdx="2" presStyleCnt="3">
        <dgm:presLayoutVars>
          <dgm:chPref val="3"/>
        </dgm:presLayoutVars>
      </dgm:prSet>
      <dgm:spPr/>
    </dgm:pt>
    <dgm:pt modelId="{D3C3BD5E-45D4-EB46-9D93-00422E2C5971}" type="pres">
      <dgm:prSet presAssocID="{8C94A7F9-BE27-7148-8BAC-E89BE7BDFC19}" presName="hierChild3" presStyleCnt="0"/>
      <dgm:spPr/>
    </dgm:pt>
  </dgm:ptLst>
  <dgm:cxnLst>
    <dgm:cxn modelId="{9C085410-68F2-8E4E-AE9D-59AC921D4CCD}" type="presOf" srcId="{5E697811-AC50-944B-83ED-97A670432DCD}" destId="{22C383C4-FFCD-1E46-B9CC-1A53315E6AC9}" srcOrd="0" destOrd="0" presId="urn:microsoft.com/office/officeart/2005/8/layout/hierarchy1"/>
    <dgm:cxn modelId="{362D4D1F-E3D4-684E-BBBF-3520D30C07CF}" srcId="{5E697811-AC50-944B-83ED-97A670432DCD}" destId="{8C94A7F9-BE27-7148-8BAC-E89BE7BDFC19}" srcOrd="2" destOrd="0" parTransId="{95E95AC0-DD47-EE42-8A1F-57AE3AA714BF}" sibTransId="{326050F7-BFB7-E640-A24F-4E305464BD54}"/>
    <dgm:cxn modelId="{4AD94C29-5368-6D41-8F68-585ABA7A2B2C}" type="presOf" srcId="{F00201C5-F608-5548-8A18-A6DAD852124F}" destId="{632A5D74-64C2-9E4B-912A-EEAD741D1EA9}" srcOrd="0" destOrd="0" presId="urn:microsoft.com/office/officeart/2005/8/layout/hierarchy1"/>
    <dgm:cxn modelId="{C25B773D-1F38-E344-B897-C90A9A3A4D6D}" type="presOf" srcId="{0183DA06-F735-694B-91B1-2CEAA1A32CF4}" destId="{3C471385-1700-8046-97BE-13A5BE0D8B79}" srcOrd="0" destOrd="0" presId="urn:microsoft.com/office/officeart/2005/8/layout/hierarchy1"/>
    <dgm:cxn modelId="{A11F9C3F-D202-6541-B1DD-EE9B39205C62}" srcId="{117E3A70-AB52-B64B-B88E-E2A86C89090B}" destId="{5E697811-AC50-944B-83ED-97A670432DCD}" srcOrd="0" destOrd="0" parTransId="{698AC7F7-9FD8-AF4F-B69A-CEA88A899863}" sibTransId="{577AA646-F814-E44A-BCFA-8D7C36E05EBF}"/>
    <dgm:cxn modelId="{E867524E-5A34-7143-B415-888BEE220F5F}" type="presOf" srcId="{8C94A7F9-BE27-7148-8BAC-E89BE7BDFC19}" destId="{2998B329-C5CC-D84E-B6E7-7F18397F7230}" srcOrd="0" destOrd="0" presId="urn:microsoft.com/office/officeart/2005/8/layout/hierarchy1"/>
    <dgm:cxn modelId="{70F47959-ED9B-A448-99D7-030C2AA294E0}" type="presOf" srcId="{95E95AC0-DD47-EE42-8A1F-57AE3AA714BF}" destId="{897F8CAD-3B94-2C43-AFC9-232EC3D0D35D}" srcOrd="0" destOrd="0" presId="urn:microsoft.com/office/officeart/2005/8/layout/hierarchy1"/>
    <dgm:cxn modelId="{31CF00B1-C83D-E449-8713-398B4F824E35}" srcId="{5E697811-AC50-944B-83ED-97A670432DCD}" destId="{FA0541C3-7CB1-8244-8477-06E1131D4683}" srcOrd="1" destOrd="0" parTransId="{F00201C5-F608-5548-8A18-A6DAD852124F}" sibTransId="{DC03FA50-F069-8644-8DCF-5DA8670C0752}"/>
    <dgm:cxn modelId="{F0DC93C5-4194-2143-BA8C-D880EF28A0FE}" srcId="{5E697811-AC50-944B-83ED-97A670432DCD}" destId="{64BC4BFE-C26E-8C4F-A0DE-82E582896B37}" srcOrd="0" destOrd="0" parTransId="{0183DA06-F735-694B-91B1-2CEAA1A32CF4}" sibTransId="{0D0CFED8-50A5-644D-96BA-BA396D9FC8D7}"/>
    <dgm:cxn modelId="{7C434CC8-77FF-2640-BC10-21A6D621F63C}" type="presOf" srcId="{FA0541C3-7CB1-8244-8477-06E1131D4683}" destId="{202E5455-8598-C747-8F29-42D64E91B042}" srcOrd="0" destOrd="0" presId="urn:microsoft.com/office/officeart/2005/8/layout/hierarchy1"/>
    <dgm:cxn modelId="{1A99DCE7-0668-7A43-AA20-5B1752A90334}" type="presOf" srcId="{64BC4BFE-C26E-8C4F-A0DE-82E582896B37}" destId="{E40AA2BD-CE51-F647-926C-4F2C5111337A}" srcOrd="0" destOrd="0" presId="urn:microsoft.com/office/officeart/2005/8/layout/hierarchy1"/>
    <dgm:cxn modelId="{2CAE28E8-8A31-A843-A441-50A0D71FFB94}" type="presOf" srcId="{117E3A70-AB52-B64B-B88E-E2A86C89090B}" destId="{5DDA89F7-EE74-1740-B1BA-5F165611C8F2}" srcOrd="0" destOrd="0" presId="urn:microsoft.com/office/officeart/2005/8/layout/hierarchy1"/>
    <dgm:cxn modelId="{CCB6BA82-6E6B-B746-AB47-2467B89E88F2}" type="presParOf" srcId="{5DDA89F7-EE74-1740-B1BA-5F165611C8F2}" destId="{4BE7AC99-D1C7-F14B-8610-4896AE575E3A}" srcOrd="0" destOrd="0" presId="urn:microsoft.com/office/officeart/2005/8/layout/hierarchy1"/>
    <dgm:cxn modelId="{B453E27B-BE5E-4A45-8336-6CFEF4B7A44F}" type="presParOf" srcId="{4BE7AC99-D1C7-F14B-8610-4896AE575E3A}" destId="{6E20C019-9DC4-8E42-8438-27719BD28410}" srcOrd="0" destOrd="0" presId="urn:microsoft.com/office/officeart/2005/8/layout/hierarchy1"/>
    <dgm:cxn modelId="{8F0227F8-7CF9-F148-A704-EE1AB27304F2}" type="presParOf" srcId="{6E20C019-9DC4-8E42-8438-27719BD28410}" destId="{32593FFE-3483-6F45-8071-9D76AF058FB6}" srcOrd="0" destOrd="0" presId="urn:microsoft.com/office/officeart/2005/8/layout/hierarchy1"/>
    <dgm:cxn modelId="{7267C2E9-0F66-034F-8622-54ADA574120C}" type="presParOf" srcId="{6E20C019-9DC4-8E42-8438-27719BD28410}" destId="{22C383C4-FFCD-1E46-B9CC-1A53315E6AC9}" srcOrd="1" destOrd="0" presId="urn:microsoft.com/office/officeart/2005/8/layout/hierarchy1"/>
    <dgm:cxn modelId="{35F1DE98-266B-5447-B811-A3252614E625}" type="presParOf" srcId="{4BE7AC99-D1C7-F14B-8610-4896AE575E3A}" destId="{716D47D7-491E-8A47-9006-1070E7C21F9F}" srcOrd="1" destOrd="0" presId="urn:microsoft.com/office/officeart/2005/8/layout/hierarchy1"/>
    <dgm:cxn modelId="{FE47BA2B-933F-444A-9D8F-D03088A7FB3A}" type="presParOf" srcId="{716D47D7-491E-8A47-9006-1070E7C21F9F}" destId="{3C471385-1700-8046-97BE-13A5BE0D8B79}" srcOrd="0" destOrd="0" presId="urn:microsoft.com/office/officeart/2005/8/layout/hierarchy1"/>
    <dgm:cxn modelId="{C8CE5324-C9B9-9748-9635-113D1E718026}" type="presParOf" srcId="{716D47D7-491E-8A47-9006-1070E7C21F9F}" destId="{BA642548-D703-1742-98D2-EB33DDB27731}" srcOrd="1" destOrd="0" presId="urn:microsoft.com/office/officeart/2005/8/layout/hierarchy1"/>
    <dgm:cxn modelId="{133E1608-6E6B-1444-B925-E34AFD2B7654}" type="presParOf" srcId="{BA642548-D703-1742-98D2-EB33DDB27731}" destId="{DE21911A-3285-6C4B-AA8B-025F70828B0E}" srcOrd="0" destOrd="0" presId="urn:microsoft.com/office/officeart/2005/8/layout/hierarchy1"/>
    <dgm:cxn modelId="{8DADC199-DDEF-5344-82CC-ABDCF3508E73}" type="presParOf" srcId="{DE21911A-3285-6C4B-AA8B-025F70828B0E}" destId="{8A180571-00E6-B646-BA3D-07A69FB606E8}" srcOrd="0" destOrd="0" presId="urn:microsoft.com/office/officeart/2005/8/layout/hierarchy1"/>
    <dgm:cxn modelId="{90660EB6-0B79-EB4B-80F1-9015EDECEA82}" type="presParOf" srcId="{DE21911A-3285-6C4B-AA8B-025F70828B0E}" destId="{E40AA2BD-CE51-F647-926C-4F2C5111337A}" srcOrd="1" destOrd="0" presId="urn:microsoft.com/office/officeart/2005/8/layout/hierarchy1"/>
    <dgm:cxn modelId="{6235A841-9E24-9644-B543-460194A92E2F}" type="presParOf" srcId="{BA642548-D703-1742-98D2-EB33DDB27731}" destId="{BFBFB055-2347-A944-B18F-142F308119C3}" srcOrd="1" destOrd="0" presId="urn:microsoft.com/office/officeart/2005/8/layout/hierarchy1"/>
    <dgm:cxn modelId="{D484407E-16F9-C344-B27F-B23BF0201877}" type="presParOf" srcId="{716D47D7-491E-8A47-9006-1070E7C21F9F}" destId="{632A5D74-64C2-9E4B-912A-EEAD741D1EA9}" srcOrd="2" destOrd="0" presId="urn:microsoft.com/office/officeart/2005/8/layout/hierarchy1"/>
    <dgm:cxn modelId="{A97D8FAD-8550-1740-AA76-42B6E146E93B}" type="presParOf" srcId="{716D47D7-491E-8A47-9006-1070E7C21F9F}" destId="{6B2DA2DC-A155-EA44-A999-C3BF28FA28B2}" srcOrd="3" destOrd="0" presId="urn:microsoft.com/office/officeart/2005/8/layout/hierarchy1"/>
    <dgm:cxn modelId="{6AA761D0-B640-E241-97DF-A65F26480229}" type="presParOf" srcId="{6B2DA2DC-A155-EA44-A999-C3BF28FA28B2}" destId="{BACCD923-095B-4F43-86FD-DBF4AC1EEC5F}" srcOrd="0" destOrd="0" presId="urn:microsoft.com/office/officeart/2005/8/layout/hierarchy1"/>
    <dgm:cxn modelId="{0F96F044-5A07-D241-BEBF-94E92245FDED}" type="presParOf" srcId="{BACCD923-095B-4F43-86FD-DBF4AC1EEC5F}" destId="{579E69AD-A38E-8D41-8467-F01BEAA84732}" srcOrd="0" destOrd="0" presId="urn:microsoft.com/office/officeart/2005/8/layout/hierarchy1"/>
    <dgm:cxn modelId="{0E5BDCA6-3ABF-B54A-BD61-86130E3BEFFE}" type="presParOf" srcId="{BACCD923-095B-4F43-86FD-DBF4AC1EEC5F}" destId="{202E5455-8598-C747-8F29-42D64E91B042}" srcOrd="1" destOrd="0" presId="urn:microsoft.com/office/officeart/2005/8/layout/hierarchy1"/>
    <dgm:cxn modelId="{1C2F4216-C6D2-AE4E-9C3D-CD85A8C8351C}" type="presParOf" srcId="{6B2DA2DC-A155-EA44-A999-C3BF28FA28B2}" destId="{874AC6C6-9ECE-4A43-9A02-C596D1C5A8B2}" srcOrd="1" destOrd="0" presId="urn:microsoft.com/office/officeart/2005/8/layout/hierarchy1"/>
    <dgm:cxn modelId="{75C2BBD9-247D-1148-B7E4-E87C8E9C4124}" type="presParOf" srcId="{716D47D7-491E-8A47-9006-1070E7C21F9F}" destId="{897F8CAD-3B94-2C43-AFC9-232EC3D0D35D}" srcOrd="4" destOrd="0" presId="urn:microsoft.com/office/officeart/2005/8/layout/hierarchy1"/>
    <dgm:cxn modelId="{F63FD54C-6FB7-FA4B-BBD6-7B22D195D205}" type="presParOf" srcId="{716D47D7-491E-8A47-9006-1070E7C21F9F}" destId="{695993DF-310C-B04A-8436-AC70D6D48B66}" srcOrd="5" destOrd="0" presId="urn:microsoft.com/office/officeart/2005/8/layout/hierarchy1"/>
    <dgm:cxn modelId="{FEBFE5BB-82BA-2045-BCA5-8D07C9B3837C}" type="presParOf" srcId="{695993DF-310C-B04A-8436-AC70D6D48B66}" destId="{AD812414-CA12-2B4E-8330-7C87A0525EAA}" srcOrd="0" destOrd="0" presId="urn:microsoft.com/office/officeart/2005/8/layout/hierarchy1"/>
    <dgm:cxn modelId="{34C30789-4FD3-E64A-8042-21DE8FF8A507}" type="presParOf" srcId="{AD812414-CA12-2B4E-8330-7C87A0525EAA}" destId="{AD55AC01-1B88-994A-B68F-233A0A817344}" srcOrd="0" destOrd="0" presId="urn:microsoft.com/office/officeart/2005/8/layout/hierarchy1"/>
    <dgm:cxn modelId="{F93DCE68-B3EA-0548-8AAC-EC75BE904BC7}" type="presParOf" srcId="{AD812414-CA12-2B4E-8330-7C87A0525EAA}" destId="{2998B329-C5CC-D84E-B6E7-7F18397F7230}" srcOrd="1" destOrd="0" presId="urn:microsoft.com/office/officeart/2005/8/layout/hierarchy1"/>
    <dgm:cxn modelId="{0006A2E6-41D5-954E-A21C-4E5337896173}" type="presParOf" srcId="{695993DF-310C-B04A-8436-AC70D6D48B66}" destId="{D3C3BD5E-45D4-EB46-9D93-00422E2C597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F8CAD-3B94-2C43-AFC9-232EC3D0D35D}">
      <dsp:nvSpPr>
        <dsp:cNvPr id="0" name=""/>
        <dsp:cNvSpPr/>
      </dsp:nvSpPr>
      <dsp:spPr>
        <a:xfrm>
          <a:off x="3986212" y="1804245"/>
          <a:ext cx="2828925" cy="673155"/>
        </a:xfrm>
        <a:custGeom>
          <a:avLst/>
          <a:gdLst/>
          <a:ahLst/>
          <a:cxnLst/>
          <a:rect l="0" t="0" r="0" b="0"/>
          <a:pathLst>
            <a:path>
              <a:moveTo>
                <a:pt x="0" y="0"/>
              </a:moveTo>
              <a:lnTo>
                <a:pt x="0" y="458735"/>
              </a:lnTo>
              <a:lnTo>
                <a:pt x="2828925" y="458735"/>
              </a:lnTo>
              <a:lnTo>
                <a:pt x="2828925" y="67315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2A5D74-64C2-9E4B-912A-EEAD741D1EA9}">
      <dsp:nvSpPr>
        <dsp:cNvPr id="0" name=""/>
        <dsp:cNvSpPr/>
      </dsp:nvSpPr>
      <dsp:spPr>
        <a:xfrm>
          <a:off x="3940492" y="1804245"/>
          <a:ext cx="91440" cy="673155"/>
        </a:xfrm>
        <a:custGeom>
          <a:avLst/>
          <a:gdLst/>
          <a:ahLst/>
          <a:cxnLst/>
          <a:rect l="0" t="0" r="0" b="0"/>
          <a:pathLst>
            <a:path>
              <a:moveTo>
                <a:pt x="45720" y="0"/>
              </a:moveTo>
              <a:lnTo>
                <a:pt x="45720" y="67315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471385-1700-8046-97BE-13A5BE0D8B79}">
      <dsp:nvSpPr>
        <dsp:cNvPr id="0" name=""/>
        <dsp:cNvSpPr/>
      </dsp:nvSpPr>
      <dsp:spPr>
        <a:xfrm>
          <a:off x="1157287" y="1804245"/>
          <a:ext cx="2828925" cy="673155"/>
        </a:xfrm>
        <a:custGeom>
          <a:avLst/>
          <a:gdLst/>
          <a:ahLst/>
          <a:cxnLst/>
          <a:rect l="0" t="0" r="0" b="0"/>
          <a:pathLst>
            <a:path>
              <a:moveTo>
                <a:pt x="2828925" y="0"/>
              </a:moveTo>
              <a:lnTo>
                <a:pt x="2828925" y="458735"/>
              </a:lnTo>
              <a:lnTo>
                <a:pt x="0" y="458735"/>
              </a:lnTo>
              <a:lnTo>
                <a:pt x="0" y="67315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593FFE-3483-6F45-8071-9D76AF058FB6}">
      <dsp:nvSpPr>
        <dsp:cNvPr id="0" name=""/>
        <dsp:cNvSpPr/>
      </dsp:nvSpPr>
      <dsp:spPr>
        <a:xfrm>
          <a:off x="2828924" y="334490"/>
          <a:ext cx="2314575" cy="146975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C383C4-FFCD-1E46-B9CC-1A53315E6AC9}">
      <dsp:nvSpPr>
        <dsp:cNvPr id="0" name=""/>
        <dsp:cNvSpPr/>
      </dsp:nvSpPr>
      <dsp:spPr>
        <a:xfrm>
          <a:off x="3086099" y="578806"/>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What is the possible advantage of a long neck? </a:t>
          </a:r>
        </a:p>
      </dsp:txBody>
      <dsp:txXfrm>
        <a:off x="3129147" y="621854"/>
        <a:ext cx="2228479" cy="1383659"/>
      </dsp:txXfrm>
    </dsp:sp>
    <dsp:sp modelId="{8A180571-00E6-B646-BA3D-07A69FB606E8}">
      <dsp:nvSpPr>
        <dsp:cNvPr id="0" name=""/>
        <dsp:cNvSpPr/>
      </dsp:nvSpPr>
      <dsp:spPr>
        <a:xfrm>
          <a:off x="0" y="2477401"/>
          <a:ext cx="2314575" cy="146975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0AA2BD-CE51-F647-926C-4F2C5111337A}">
      <dsp:nvSpPr>
        <dsp:cNvPr id="0" name=""/>
        <dsp:cNvSpPr/>
      </dsp:nvSpPr>
      <dsp:spPr>
        <a:xfrm>
          <a:off x="257174" y="2721717"/>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1. Giraffes use their long necks  to eat leaves from the top of the trees</a:t>
          </a:r>
        </a:p>
      </dsp:txBody>
      <dsp:txXfrm>
        <a:off x="300222" y="2764765"/>
        <a:ext cx="2228479" cy="1383659"/>
      </dsp:txXfrm>
    </dsp:sp>
    <dsp:sp modelId="{579E69AD-A38E-8D41-8467-F01BEAA84732}">
      <dsp:nvSpPr>
        <dsp:cNvPr id="0" name=""/>
        <dsp:cNvSpPr/>
      </dsp:nvSpPr>
      <dsp:spPr>
        <a:xfrm>
          <a:off x="2828924" y="2477401"/>
          <a:ext cx="2314575" cy="146975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2E5455-8598-C747-8F29-42D64E91B042}">
      <dsp:nvSpPr>
        <dsp:cNvPr id="0" name=""/>
        <dsp:cNvSpPr/>
      </dsp:nvSpPr>
      <dsp:spPr>
        <a:xfrm>
          <a:off x="3086099" y="2721717"/>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2. Male giraffes use their long necks to fight other male giraffes for access to females</a:t>
          </a:r>
        </a:p>
      </dsp:txBody>
      <dsp:txXfrm>
        <a:off x="3129147" y="2764765"/>
        <a:ext cx="2228479" cy="1383659"/>
      </dsp:txXfrm>
    </dsp:sp>
    <dsp:sp modelId="{AD55AC01-1B88-994A-B68F-233A0A817344}">
      <dsp:nvSpPr>
        <dsp:cNvPr id="0" name=""/>
        <dsp:cNvSpPr/>
      </dsp:nvSpPr>
      <dsp:spPr>
        <a:xfrm>
          <a:off x="5657850" y="2477401"/>
          <a:ext cx="2314575" cy="146975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98B329-C5CC-D84E-B6E7-7F18397F7230}">
      <dsp:nvSpPr>
        <dsp:cNvPr id="0" name=""/>
        <dsp:cNvSpPr/>
      </dsp:nvSpPr>
      <dsp:spPr>
        <a:xfrm>
          <a:off x="5915024" y="2721717"/>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3. Giraffes are able to see predators from a greater distance away</a:t>
          </a:r>
        </a:p>
      </dsp:txBody>
      <dsp:txXfrm>
        <a:off x="5958072" y="2764765"/>
        <a:ext cx="2228479" cy="13836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E9F06A-6C45-6F47-AB26-B118777CE11D}" type="datetimeFigureOut">
              <a:rPr lang="en-US" smtClean="0"/>
              <a:pPr/>
              <a:t>2/10/19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380AD-29C9-EB46-8B70-A2886117BEB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latin typeface="Cambria"/>
                <a:cs typeface="Cambria"/>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8D2B4A-F2C6-FB4C-AA7C-037D182C307F}" type="datetimeFigureOut">
              <a:rPr lang="en-GB"/>
              <a:pPr/>
              <a:t>10/02/2019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A2807-C79D-CA42-B944-3632558A7AAD}" type="slidenum">
              <a: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08D2B4A-F2C6-FB4C-AA7C-037D182C307F}" type="datetimeFigureOut">
              <a:rPr lang="en-GB"/>
              <a:pPr/>
              <a:t>10/02/2019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A2807-C79D-CA42-B944-3632558A7AAD}" type="slidenum">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08D2B4A-F2C6-FB4C-AA7C-037D182C307F}" type="datetimeFigureOut">
              <a:rPr lang="en-GB"/>
              <a:pPr/>
              <a:t>10/02/2019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A2807-C79D-CA42-B944-3632558A7AAD}" type="slidenum">
              <a: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8000"/>
                </a:solidFill>
                <a:latin typeface="Cambria"/>
                <a:cs typeface="Cambria"/>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latin typeface="Cambria"/>
                <a:cs typeface="Cambria"/>
              </a:defRPr>
            </a:lvl1pPr>
            <a:lvl2pPr>
              <a:defRPr>
                <a:latin typeface="Cambria"/>
                <a:cs typeface="Cambria"/>
              </a:defRPr>
            </a:lvl2pPr>
            <a:lvl3pPr>
              <a:defRPr>
                <a:latin typeface="Cambria"/>
                <a:cs typeface="Cambria"/>
              </a:defRPr>
            </a:lvl3pPr>
            <a:lvl4pPr>
              <a:defRPr>
                <a:latin typeface="Cambria"/>
                <a:cs typeface="Cambria"/>
              </a:defRPr>
            </a:lvl4pPr>
            <a:lvl5pPr>
              <a:defRPr>
                <a:latin typeface="Cambria"/>
                <a:cs typeface="Cambria"/>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308D2B4A-F2C6-FB4C-AA7C-037D182C307F}" type="datetimeFigureOut">
              <a:rPr lang="en-GB"/>
              <a:pPr/>
              <a:t>10/02/2019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A2807-C79D-CA42-B944-3632558A7AAD}" type="slidenum">
              <a: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08D2B4A-F2C6-FB4C-AA7C-037D182C307F}" type="datetimeFigureOut">
              <a:rPr lang="en-GB"/>
              <a:pPr/>
              <a:t>10/02/2019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A2807-C79D-CA42-B944-3632558A7AAD}" type="slidenum">
              <a: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08D2B4A-F2C6-FB4C-AA7C-037D182C307F}" type="datetimeFigureOut">
              <a:rPr lang="en-GB"/>
              <a:pPr/>
              <a:t>10/02/2019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A2807-C79D-CA42-B944-3632558A7AAD}" type="slidenum">
              <a: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08D2B4A-F2C6-FB4C-AA7C-037D182C307F}" type="datetimeFigureOut">
              <a:rPr lang="en-GB"/>
              <a:pPr/>
              <a:t>10/02/2019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6A2807-C79D-CA42-B944-3632558A7AAD}" type="slidenum">
              <a: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08D2B4A-F2C6-FB4C-AA7C-037D182C307F}" type="datetimeFigureOut">
              <a:rPr lang="en-GB"/>
              <a:pPr/>
              <a:t>10/02/2019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6A2807-C79D-CA42-B944-3632558A7AAD}" type="slidenum">
              <a: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8D2B4A-F2C6-FB4C-AA7C-037D182C307F}" type="datetimeFigureOut">
              <a:rPr lang="en-GB"/>
              <a:pPr/>
              <a:t>10/02/2019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6A2807-C79D-CA42-B944-3632558A7AAD}" type="slidenum">
              <a: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08D2B4A-F2C6-FB4C-AA7C-037D182C307F}" type="datetimeFigureOut">
              <a:rPr lang="en-GB"/>
              <a:pPr/>
              <a:t>10/02/2019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A2807-C79D-CA42-B944-3632558A7AAD}" type="slidenum">
              <a: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08D2B4A-F2C6-FB4C-AA7C-037D182C307F}" type="datetimeFigureOut">
              <a:rPr lang="en-GB"/>
              <a:pPr/>
              <a:t>10/02/2019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A2807-C79D-CA42-B944-3632558A7AAD}" type="slidenum">
              <a: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8D2B4A-F2C6-FB4C-AA7C-037D182C307F}" type="datetimeFigureOut">
              <a:rPr lang="en-GB"/>
              <a:pPr/>
              <a:t>10/02/2019</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A2807-C79D-CA42-B944-3632558A7AAD}" type="slidenum">
              <a: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008000"/>
          </a:solidFill>
          <a:latin typeface="Cambria"/>
          <a:ea typeface="+mj-ea"/>
          <a:cs typeface="Cambr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mbria"/>
          <a:ea typeface="+mn-ea"/>
          <a:cs typeface="Cambria"/>
        </a:defRPr>
      </a:lvl1pPr>
      <a:lvl2pPr marL="742950" indent="-285750" algn="l" defTabSz="457200" rtl="0" eaLnBrk="1" latinLnBrk="0" hangingPunct="1">
        <a:spcBef>
          <a:spcPct val="20000"/>
        </a:spcBef>
        <a:buFont typeface="Arial"/>
        <a:buChar char="–"/>
        <a:defRPr sz="2800" kern="1200">
          <a:solidFill>
            <a:schemeClr val="tx1"/>
          </a:solidFill>
          <a:latin typeface="Cambria"/>
          <a:ea typeface="+mn-ea"/>
          <a:cs typeface="Cambria"/>
        </a:defRPr>
      </a:lvl2pPr>
      <a:lvl3pPr marL="1143000" indent="-228600" algn="l" defTabSz="457200" rtl="0" eaLnBrk="1" latinLnBrk="0" hangingPunct="1">
        <a:spcBef>
          <a:spcPct val="20000"/>
        </a:spcBef>
        <a:buFont typeface="Arial"/>
        <a:buChar char="•"/>
        <a:defRPr sz="2400" kern="1200">
          <a:solidFill>
            <a:schemeClr val="tx1"/>
          </a:solidFill>
          <a:latin typeface="Cambria"/>
          <a:ea typeface="+mn-ea"/>
          <a:cs typeface="Cambria"/>
        </a:defRPr>
      </a:lvl3pPr>
      <a:lvl4pPr marL="16002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4pPr>
      <a:lvl5pPr marL="20574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bbc.co.uk/earth/story/20160629-giraffes-did-not-evolve-long-necks-to-reach-tall-trees" TargetMode="External"/><Relationship Id="rId2" Type="http://schemas.openxmlformats.org/officeDocument/2006/relationships/hyperlink" Target="https://www.thescienceteacher.co.uk/" TargetMode="External"/><Relationship Id="rId1" Type="http://schemas.openxmlformats.org/officeDocument/2006/relationships/slideLayout" Target="../slideLayouts/slideLayout1.xml"/><Relationship Id="rId4" Type="http://schemas.openxmlformats.org/officeDocument/2006/relationships/hyperlink" Target="https://thescienceteacher.co.uk/evolutio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KQLPL1qRhn8" TargetMode="External"/><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4178" y="6221228"/>
            <a:ext cx="8102894" cy="369332"/>
          </a:xfrm>
          <a:prstGeom prst="rect">
            <a:avLst/>
          </a:prstGeom>
        </p:spPr>
        <p:txBody>
          <a:bodyPr wrap="square">
            <a:spAutoFit/>
          </a:bodyPr>
          <a:lstStyle/>
          <a:p>
            <a:r>
              <a:rPr lang="en-US" dirty="0">
                <a:solidFill>
                  <a:srgbClr val="008000"/>
                </a:solidFill>
                <a:latin typeface="Cambria"/>
                <a:ea typeface="Cambria"/>
                <a:cs typeface="Times New Roman"/>
                <a:hlinkClick r:id="rId2"/>
              </a:rPr>
              <a:t>www.thescienceteacher.co.uk</a:t>
            </a:r>
            <a:r>
              <a:rPr lang="en-US" dirty="0">
                <a:solidFill>
                  <a:srgbClr val="008000"/>
                </a:solidFill>
                <a:latin typeface="Cambria"/>
                <a:ea typeface="Cambria"/>
                <a:cs typeface="Times New Roman"/>
              </a:rPr>
              <a:t>  </a:t>
            </a:r>
            <a:r>
              <a:rPr lang="en-GB" dirty="0">
                <a:latin typeface="Cambria"/>
                <a:ea typeface="Cambria"/>
                <a:cs typeface="Times New Roman"/>
              </a:rPr>
              <a:t>| resources for science teachers who like to think </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521012873"/>
              </p:ext>
            </p:extLst>
          </p:nvPr>
        </p:nvGraphicFramePr>
        <p:xfrm>
          <a:off x="244178" y="445636"/>
          <a:ext cx="8613174" cy="5659385"/>
        </p:xfrm>
        <a:graphic>
          <a:graphicData uri="http://schemas.openxmlformats.org/drawingml/2006/table">
            <a:tbl>
              <a:tblPr firstRow="1" bandRow="1">
                <a:tableStyleId>{9D7B26C5-4107-4FEC-AEDC-1716B250A1EF}</a:tableStyleId>
              </a:tblPr>
              <a:tblGrid>
                <a:gridCol w="1480414">
                  <a:extLst>
                    <a:ext uri="{9D8B030D-6E8A-4147-A177-3AD203B41FA5}">
                      <a16:colId xmlns:a16="http://schemas.microsoft.com/office/drawing/2014/main" val="20000"/>
                    </a:ext>
                  </a:extLst>
                </a:gridCol>
                <a:gridCol w="2626797">
                  <a:extLst>
                    <a:ext uri="{9D8B030D-6E8A-4147-A177-3AD203B41FA5}">
                      <a16:colId xmlns:a16="http://schemas.microsoft.com/office/drawing/2014/main" val="20001"/>
                    </a:ext>
                  </a:extLst>
                </a:gridCol>
                <a:gridCol w="1105916">
                  <a:extLst>
                    <a:ext uri="{9D8B030D-6E8A-4147-A177-3AD203B41FA5}">
                      <a16:colId xmlns:a16="http://schemas.microsoft.com/office/drawing/2014/main" val="20002"/>
                    </a:ext>
                  </a:extLst>
                </a:gridCol>
                <a:gridCol w="3400047">
                  <a:extLst>
                    <a:ext uri="{9D8B030D-6E8A-4147-A177-3AD203B41FA5}">
                      <a16:colId xmlns:a16="http://schemas.microsoft.com/office/drawing/2014/main" val="20003"/>
                    </a:ext>
                  </a:extLst>
                </a:gridCol>
              </a:tblGrid>
              <a:tr h="690587">
                <a:tc>
                  <a:txBody>
                    <a:bodyPr/>
                    <a:lstStyle/>
                    <a:p>
                      <a:r>
                        <a:rPr lang="en-US" sz="1400" b="1" dirty="0">
                          <a:solidFill>
                            <a:srgbClr val="008000"/>
                          </a:solidFill>
                          <a:latin typeface="Cambria"/>
                          <a:cs typeface="Cambria"/>
                        </a:rPr>
                        <a:t>Topic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0" dirty="0">
                          <a:latin typeface="Cambria"/>
                          <a:cs typeface="Cambria"/>
                        </a:rPr>
                        <a:t>Evolution by natural selection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a:solidFill>
                            <a:srgbClr val="008000"/>
                          </a:solidFill>
                          <a:latin typeface="Cambria"/>
                          <a:cs typeface="Cambria"/>
                        </a:rPr>
                        <a:t>Level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0" dirty="0">
                          <a:latin typeface="Cambria"/>
                          <a:cs typeface="Cambria"/>
                        </a:rPr>
                        <a:t>GCSE (or</a:t>
                      </a:r>
                      <a:r>
                        <a:rPr lang="en-US" sz="1400" b="0" baseline="0" dirty="0">
                          <a:latin typeface="Cambria"/>
                          <a:cs typeface="Cambria"/>
                        </a:rPr>
                        <a:t> any course for</a:t>
                      </a:r>
                      <a:r>
                        <a:rPr lang="en-US" sz="1400" b="0" dirty="0">
                          <a:latin typeface="Cambria"/>
                          <a:cs typeface="Cambria"/>
                        </a:rPr>
                        <a:t> students aged 11-16)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1043856">
                <a:tc>
                  <a:txBody>
                    <a:bodyPr/>
                    <a:lstStyle/>
                    <a:p>
                      <a:r>
                        <a:rPr lang="en-US" sz="1400" b="1" dirty="0">
                          <a:solidFill>
                            <a:srgbClr val="008000"/>
                          </a:solidFill>
                          <a:latin typeface="Cambria"/>
                          <a:cs typeface="Cambria"/>
                        </a:rPr>
                        <a:t>Outcomes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gridSpan="3">
                  <a:txBody>
                    <a:bodyPr/>
                    <a:lstStyle/>
                    <a:p>
                      <a:pPr marL="342900" indent="-342900">
                        <a:buFont typeface="Arial" panose="020B0604020202020204" pitchFamily="34" charset="0"/>
                        <a:buChar char="•"/>
                      </a:pPr>
                      <a:r>
                        <a:rPr lang="en-US" sz="1400" dirty="0">
                          <a:latin typeface="Cambria"/>
                          <a:cs typeface="Cambria"/>
                        </a:rPr>
                        <a:t>Understand how giraffe length evolved by natural selection (including variation, competition and reproduction) </a:t>
                      </a:r>
                    </a:p>
                    <a:p>
                      <a:pPr marL="342900" indent="-342900">
                        <a:buFont typeface="Arial" panose="020B0604020202020204" pitchFamily="34" charset="0"/>
                        <a:buChar char="•"/>
                      </a:pPr>
                      <a:r>
                        <a:rPr lang="en-US" sz="1400" dirty="0">
                          <a:latin typeface="Cambria"/>
                          <a:cs typeface="Cambria"/>
                        </a:rPr>
                        <a:t>Suggest an adaptive hypothesis for the evolution of neck length in giraffes</a:t>
                      </a:r>
                    </a:p>
                    <a:p>
                      <a:pPr marL="342900" indent="-342900">
                        <a:buFont typeface="Arial" panose="020B0604020202020204" pitchFamily="34" charset="0"/>
                        <a:buChar char="•"/>
                      </a:pPr>
                      <a:r>
                        <a:rPr lang="en-US" sz="1400" dirty="0">
                          <a:latin typeface="Cambria"/>
                          <a:cs typeface="Cambria"/>
                        </a:rPr>
                        <a:t>Understand that variation is the starting point for natural selection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899116">
                <a:tc>
                  <a:txBody>
                    <a:bodyPr/>
                    <a:lstStyle/>
                    <a:p>
                      <a:r>
                        <a:rPr lang="en-US" sz="1400" b="1" dirty="0">
                          <a:solidFill>
                            <a:srgbClr val="008000"/>
                          </a:solidFill>
                          <a:latin typeface="Cambria"/>
                          <a:cs typeface="Cambria"/>
                        </a:rPr>
                        <a:t>Information for</a:t>
                      </a:r>
                      <a:r>
                        <a:rPr lang="en-US" sz="1400" b="1" baseline="0" dirty="0">
                          <a:solidFill>
                            <a:srgbClr val="008000"/>
                          </a:solidFill>
                          <a:latin typeface="Cambria"/>
                          <a:cs typeface="Cambria"/>
                        </a:rPr>
                        <a:t> teachers</a:t>
                      </a:r>
                      <a:endParaRPr lang="en-US" sz="1400" b="1" dirty="0">
                        <a:solidFill>
                          <a:srgbClr val="008000"/>
                        </a:solidFill>
                        <a:latin typeface="Cambria"/>
                        <a:cs typeface="Cambri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gridSpan="3">
                  <a:txBody>
                    <a:bodyPr/>
                    <a:lstStyle/>
                    <a:p>
                      <a:pPr marL="0" indent="-342900" algn="l" defTabSz="457200" rtl="0" eaLnBrk="1" latinLnBrk="0" hangingPunct="1">
                        <a:buFont typeface="+mj-lt"/>
                        <a:buNone/>
                      </a:pPr>
                      <a:r>
                        <a:rPr lang="en-US" sz="1400" b="0" kern="1200" dirty="0">
                          <a:solidFill>
                            <a:schemeClr val="tx1"/>
                          </a:solidFill>
                          <a:latin typeface="Cambria"/>
                          <a:ea typeface="+mn-ea"/>
                          <a:cs typeface="Cambria"/>
                        </a:rPr>
                        <a:t>This activity asks students to think more deeply about evolution by natural selection. We use the evolution of giraffe length as the example, but start off by considering what the possible advantages of long necks </a:t>
                      </a:r>
                      <a:r>
                        <a:rPr lang="en-US" sz="1400" b="0" i="1" kern="1200" dirty="0">
                          <a:solidFill>
                            <a:schemeClr val="tx1"/>
                          </a:solidFill>
                          <a:latin typeface="Cambria"/>
                          <a:ea typeface="+mn-ea"/>
                          <a:cs typeface="Cambria"/>
                        </a:rPr>
                        <a:t>could</a:t>
                      </a:r>
                      <a:r>
                        <a:rPr lang="en-US" sz="1400" b="0" kern="1200" dirty="0">
                          <a:solidFill>
                            <a:schemeClr val="tx1"/>
                          </a:solidFill>
                          <a:latin typeface="Cambria"/>
                          <a:ea typeface="+mn-ea"/>
                          <a:cs typeface="Cambria"/>
                        </a:rPr>
                        <a:t> be. Students first learn how neck length evolved according to the ‘competing browsers’ hypothesis and then apply these ideas to ’necks for sex’ hypothesis. A story board is used so that students gain an appreciation of the distinct stages involved as often natural selection is incorrectly considered to involve just one stage. </a:t>
                      </a:r>
                    </a:p>
                    <a:p>
                      <a:pPr marL="0" indent="-342900" algn="l" defTabSz="457200" rtl="0" eaLnBrk="1" latinLnBrk="0" hangingPunct="1">
                        <a:buFont typeface="+mj-lt"/>
                        <a:buNone/>
                      </a:pPr>
                      <a:endParaRPr lang="en-US" sz="1400" b="0" kern="1200" dirty="0">
                        <a:solidFill>
                          <a:schemeClr val="tx1"/>
                        </a:solidFill>
                        <a:latin typeface="Cambria"/>
                        <a:ea typeface="+mn-ea"/>
                        <a:cs typeface="Cambria"/>
                      </a:endParaRPr>
                    </a:p>
                    <a:p>
                      <a:pPr marL="0" indent="-342900" algn="l" defTabSz="457200" rtl="0" eaLnBrk="1" latinLnBrk="0" hangingPunct="1">
                        <a:buFont typeface="+mj-lt"/>
                        <a:buNone/>
                      </a:pPr>
                      <a:r>
                        <a:rPr lang="en-US" sz="1400" b="0" kern="1200" dirty="0">
                          <a:solidFill>
                            <a:schemeClr val="tx1"/>
                          </a:solidFill>
                          <a:latin typeface="Cambria"/>
                          <a:ea typeface="+mn-ea"/>
                          <a:cs typeface="Cambria"/>
                        </a:rPr>
                        <a:t>Whilst I have used the term giraffes in the story board for the beginning stages, it is important to point out that these work giraffe-like ancestors.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56631">
                <a:tc>
                  <a:txBody>
                    <a:bodyPr/>
                    <a:lstStyle/>
                    <a:p>
                      <a:r>
                        <a:rPr lang="en-US" sz="1400" b="1">
                          <a:solidFill>
                            <a:srgbClr val="008000"/>
                          </a:solidFill>
                          <a:latin typeface="Cambria"/>
                          <a:cs typeface="Cambria"/>
                        </a:rPr>
                        <a:t>Pedagogy focus </a:t>
                      </a:r>
                      <a:endParaRPr lang="en-US" sz="1400" b="1" dirty="0">
                        <a:solidFill>
                          <a:srgbClr val="008000"/>
                        </a:solidFill>
                        <a:latin typeface="Cambria"/>
                        <a:cs typeface="Cambri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gridSpan="3">
                  <a:txBody>
                    <a:bodyPr/>
                    <a:lstStyle/>
                    <a:p>
                      <a:pPr marL="342900" indent="-342900">
                        <a:buFont typeface="+mj-lt"/>
                        <a:buNone/>
                      </a:pPr>
                      <a:r>
                        <a:rPr lang="en-US" sz="1400" dirty="0">
                          <a:latin typeface="Cambria"/>
                          <a:cs typeface="Cambria"/>
                        </a:rPr>
                        <a:t>There is </a:t>
                      </a:r>
                      <a:r>
                        <a:rPr lang="en-US" sz="1400" dirty="0">
                          <a:latin typeface="Cambria"/>
                          <a:cs typeface="Cambria"/>
                          <a:hlinkClick r:id="rId3"/>
                        </a:rPr>
                        <a:t>a great article here from the BBC </a:t>
                      </a:r>
                      <a:r>
                        <a:rPr lang="en-US" sz="1400" dirty="0">
                          <a:latin typeface="Cambria"/>
                          <a:cs typeface="Cambria"/>
                        </a:rPr>
                        <a:t> that provides background information on giraffe</a:t>
                      </a:r>
                    </a:p>
                    <a:p>
                      <a:pPr marL="342900" indent="-342900">
                        <a:buFont typeface="+mj-lt"/>
                        <a:buNone/>
                      </a:pPr>
                      <a:r>
                        <a:rPr lang="en-US" sz="1400" b="0" kern="1200" dirty="0">
                          <a:solidFill>
                            <a:schemeClr val="tx1"/>
                          </a:solidFill>
                          <a:latin typeface="Cambria"/>
                          <a:ea typeface="+mn-ea"/>
                          <a:cs typeface="Cambria"/>
                        </a:rPr>
                        <a:t>evolution.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55515421"/>
                  </a:ext>
                </a:extLst>
              </a:tr>
              <a:tr h="956631">
                <a:tc>
                  <a:txBody>
                    <a:bodyPr/>
                    <a:lstStyle/>
                    <a:p>
                      <a:r>
                        <a:rPr lang="en-US" sz="1400" b="1" dirty="0">
                          <a:solidFill>
                            <a:srgbClr val="008000"/>
                          </a:solidFill>
                          <a:latin typeface="Cambria"/>
                          <a:cs typeface="Cambria"/>
                        </a:rPr>
                        <a:t>Other resources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gridSpan="3">
                  <a:txBody>
                    <a:bodyPr/>
                    <a:lstStyle/>
                    <a:p>
                      <a:pPr marL="342900" indent="-342900">
                        <a:buFont typeface="+mj-lt"/>
                        <a:buNone/>
                      </a:pPr>
                      <a:r>
                        <a:rPr lang="en-US" sz="1400" dirty="0">
                          <a:latin typeface="Cambria"/>
                          <a:cs typeface="Cambria"/>
                        </a:rPr>
                        <a:t>Other resources on evolution are here: </a:t>
                      </a:r>
                    </a:p>
                    <a:p>
                      <a:pPr marL="342900" marR="0" indent="-342900" algn="l" defTabSz="457200" rtl="0" eaLnBrk="1" fontAlgn="auto" latinLnBrk="0" hangingPunct="1">
                        <a:lnSpc>
                          <a:spcPct val="100000"/>
                        </a:lnSpc>
                        <a:spcBef>
                          <a:spcPts val="0"/>
                        </a:spcBef>
                        <a:spcAft>
                          <a:spcPts val="0"/>
                        </a:spcAft>
                        <a:buClrTx/>
                        <a:buSzTx/>
                        <a:buFont typeface="+mj-lt"/>
                        <a:buNone/>
                        <a:tabLst/>
                        <a:defRPr/>
                      </a:pPr>
                      <a:r>
                        <a:rPr lang="en-GB" sz="1400" kern="1200" dirty="0">
                          <a:solidFill>
                            <a:schemeClr val="tx1"/>
                          </a:solidFill>
                          <a:latin typeface="Cambria"/>
                          <a:ea typeface="+mn-ea"/>
                          <a:cs typeface="Cambria"/>
                          <a:hlinkClick r:id="rId4"/>
                        </a:rPr>
                        <a:t>https://thescienceteacher.co.uk/evolution/</a:t>
                      </a:r>
                      <a:endParaRPr lang="en-GB" sz="1400" kern="1200" dirty="0">
                        <a:solidFill>
                          <a:schemeClr val="tx1"/>
                        </a:solidFill>
                        <a:latin typeface="Cambria"/>
                        <a:ea typeface="+mn-ea"/>
                        <a:cs typeface="Cambria"/>
                      </a:endParaRPr>
                    </a:p>
                    <a:p>
                      <a:pPr marL="342900" indent="-342900">
                        <a:buFont typeface="+mj-lt"/>
                        <a:buNone/>
                      </a:pPr>
                      <a:endParaRPr lang="en-US" sz="1400" dirty="0">
                        <a:latin typeface="Cambria"/>
                        <a:cs typeface="Cambri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5661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0332FB-7D41-0E45-955A-D88A623AC44D}"/>
              </a:ext>
            </a:extLst>
          </p:cNvPr>
          <p:cNvSpPr>
            <a:spLocks noGrp="1"/>
          </p:cNvSpPr>
          <p:nvPr>
            <p:ph idx="1"/>
          </p:nvPr>
        </p:nvSpPr>
        <p:spPr>
          <a:xfrm>
            <a:off x="457200" y="467436"/>
            <a:ext cx="8229600" cy="4525963"/>
          </a:xfrm>
        </p:spPr>
        <p:txBody>
          <a:bodyPr/>
          <a:lstStyle/>
          <a:p>
            <a:pPr marL="0" indent="0">
              <a:buNone/>
            </a:pPr>
            <a:r>
              <a:rPr lang="en-GB" dirty="0"/>
              <a:t>A hypothesis is a statement that tries to explain certain factors or observations. </a:t>
            </a:r>
          </a:p>
        </p:txBody>
      </p:sp>
      <p:pic>
        <p:nvPicPr>
          <p:cNvPr id="4" name="Picture 3">
            <a:extLst>
              <a:ext uri="{FF2B5EF4-FFF2-40B4-BE49-F238E27FC236}">
                <a16:creationId xmlns:a16="http://schemas.microsoft.com/office/drawing/2014/main" id="{8503014F-BC14-9E4B-A7B6-EF2A907F0F26}"/>
              </a:ext>
            </a:extLst>
          </p:cNvPr>
          <p:cNvPicPr>
            <a:picLocks noChangeAspect="1"/>
          </p:cNvPicPr>
          <p:nvPr/>
        </p:nvPicPr>
        <p:blipFill>
          <a:blip r:embed="rId2"/>
          <a:stretch>
            <a:fillRect/>
          </a:stretch>
        </p:blipFill>
        <p:spPr>
          <a:xfrm>
            <a:off x="3004464" y="1952219"/>
            <a:ext cx="3135072" cy="4189863"/>
          </a:xfrm>
          <a:prstGeom prst="rect">
            <a:avLst/>
          </a:prstGeom>
        </p:spPr>
      </p:pic>
      <p:sp>
        <p:nvSpPr>
          <p:cNvPr id="5" name="TextBox 4">
            <a:extLst>
              <a:ext uri="{FF2B5EF4-FFF2-40B4-BE49-F238E27FC236}">
                <a16:creationId xmlns:a16="http://schemas.microsoft.com/office/drawing/2014/main" id="{037D87BB-1DA6-8B46-9C1E-032CD58C000D}"/>
              </a:ext>
            </a:extLst>
          </p:cNvPr>
          <p:cNvSpPr txBox="1"/>
          <p:nvPr/>
        </p:nvSpPr>
        <p:spPr>
          <a:xfrm>
            <a:off x="272956" y="2292823"/>
            <a:ext cx="2310756" cy="1754326"/>
          </a:xfrm>
          <a:prstGeom prst="rect">
            <a:avLst/>
          </a:prstGeom>
          <a:noFill/>
        </p:spPr>
        <p:txBody>
          <a:bodyPr wrap="square" rtlCol="0">
            <a:spAutoFit/>
          </a:bodyPr>
          <a:lstStyle/>
          <a:p>
            <a:r>
              <a:rPr lang="en-GB" dirty="0">
                <a:latin typeface="Cambria" panose="02040503050406030204" pitchFamily="18" charset="0"/>
              </a:rPr>
              <a:t>Come up with as many hypotheses as you can that explain why long necks are advantageous to giraffes. </a:t>
            </a:r>
          </a:p>
        </p:txBody>
      </p:sp>
    </p:spTree>
    <p:extLst>
      <p:ext uri="{BB962C8B-B14F-4D97-AF65-F5344CB8AC3E}">
        <p14:creationId xmlns:p14="http://schemas.microsoft.com/office/powerpoint/2010/main" val="2063406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A4026-6818-644F-85E6-CD93CB2108AE}"/>
              </a:ext>
            </a:extLst>
          </p:cNvPr>
          <p:cNvSpPr>
            <a:spLocks noGrp="1"/>
          </p:cNvSpPr>
          <p:nvPr>
            <p:ph type="title"/>
          </p:nvPr>
        </p:nvSpPr>
        <p:spPr>
          <a:xfrm>
            <a:off x="457200" y="-121146"/>
            <a:ext cx="8229600" cy="1143000"/>
          </a:xfrm>
        </p:spPr>
        <p:txBody>
          <a:bodyPr/>
          <a:lstStyle/>
          <a:p>
            <a:r>
              <a:rPr lang="en-US" dirty="0"/>
              <a:t>Possible adaptive hypotheses</a:t>
            </a:r>
          </a:p>
        </p:txBody>
      </p:sp>
      <p:graphicFrame>
        <p:nvGraphicFramePr>
          <p:cNvPr id="4" name="Content Placeholder 3">
            <a:extLst>
              <a:ext uri="{FF2B5EF4-FFF2-40B4-BE49-F238E27FC236}">
                <a16:creationId xmlns:a16="http://schemas.microsoft.com/office/drawing/2014/main" id="{B9B0596F-6B10-0B47-82B4-226A14CDC652}"/>
              </a:ext>
            </a:extLst>
          </p:cNvPr>
          <p:cNvGraphicFramePr>
            <a:graphicFrameLocks noGrp="1"/>
          </p:cNvGraphicFramePr>
          <p:nvPr>
            <p:ph idx="1"/>
            <p:extLst>
              <p:ext uri="{D42A27DB-BD31-4B8C-83A1-F6EECF244321}">
                <p14:modId xmlns:p14="http://schemas.microsoft.com/office/powerpoint/2010/main" val="1050273916"/>
              </p:ext>
            </p:extLst>
          </p:nvPr>
        </p:nvGraphicFramePr>
        <p:xfrm>
          <a:off x="457200" y="72674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a:extLst>
              <a:ext uri="{FF2B5EF4-FFF2-40B4-BE49-F238E27FC236}">
                <a16:creationId xmlns:a16="http://schemas.microsoft.com/office/drawing/2014/main" id="{01F5C2FE-7662-A34F-9038-D568D1481960}"/>
              </a:ext>
            </a:extLst>
          </p:cNvPr>
          <p:cNvSpPr txBox="1">
            <a:spLocks/>
          </p:cNvSpPr>
          <p:nvPr/>
        </p:nvSpPr>
        <p:spPr>
          <a:xfrm>
            <a:off x="457200" y="5174489"/>
            <a:ext cx="8229600" cy="15797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Cambria"/>
                <a:ea typeface="+mn-ea"/>
                <a:cs typeface="Cambria"/>
              </a:defRPr>
            </a:lvl1pPr>
            <a:lvl2pPr marL="742950" indent="-285750" algn="l" defTabSz="457200" rtl="0" eaLnBrk="1" latinLnBrk="0" hangingPunct="1">
              <a:spcBef>
                <a:spcPct val="20000"/>
              </a:spcBef>
              <a:buFont typeface="Arial"/>
              <a:buChar char="–"/>
              <a:defRPr sz="2800" kern="1200">
                <a:solidFill>
                  <a:schemeClr val="tx1"/>
                </a:solidFill>
                <a:latin typeface="Cambria"/>
                <a:ea typeface="+mn-ea"/>
                <a:cs typeface="Cambria"/>
              </a:defRPr>
            </a:lvl2pPr>
            <a:lvl3pPr marL="1143000" indent="-228600" algn="l" defTabSz="457200" rtl="0" eaLnBrk="1" latinLnBrk="0" hangingPunct="1">
              <a:spcBef>
                <a:spcPct val="20000"/>
              </a:spcBef>
              <a:buFont typeface="Arial"/>
              <a:buChar char="•"/>
              <a:defRPr sz="2400" kern="1200">
                <a:solidFill>
                  <a:schemeClr val="tx1"/>
                </a:solidFill>
                <a:latin typeface="Cambria"/>
                <a:ea typeface="+mn-ea"/>
                <a:cs typeface="Cambria"/>
              </a:defRPr>
            </a:lvl3pPr>
            <a:lvl4pPr marL="16002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4pPr>
            <a:lvl5pPr marL="20574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a:t>Discuss each of the hypotheses  in your group. </a:t>
            </a:r>
          </a:p>
          <a:p>
            <a:r>
              <a:rPr lang="en-GB" sz="1800" dirty="0"/>
              <a:t>Decide which one you think is the most likely and why</a:t>
            </a:r>
          </a:p>
          <a:p>
            <a:r>
              <a:rPr lang="en-GB" sz="1800" dirty="0"/>
              <a:t>Complete the story board on the next slide for hypothesis 1 </a:t>
            </a:r>
          </a:p>
        </p:txBody>
      </p:sp>
    </p:spTree>
    <p:extLst>
      <p:ext uri="{BB962C8B-B14F-4D97-AF65-F5344CB8AC3E}">
        <p14:creationId xmlns:p14="http://schemas.microsoft.com/office/powerpoint/2010/main" val="4258175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F9615B0-CE00-0F46-9B96-6B4D839BAA41}"/>
              </a:ext>
            </a:extLst>
          </p:cNvPr>
          <p:cNvGraphicFramePr>
            <a:graphicFrameLocks noGrp="1"/>
          </p:cNvGraphicFramePr>
          <p:nvPr>
            <p:ph idx="1"/>
            <p:extLst>
              <p:ext uri="{D42A27DB-BD31-4B8C-83A1-F6EECF244321}">
                <p14:modId xmlns:p14="http://schemas.microsoft.com/office/powerpoint/2010/main" val="3172745880"/>
              </p:ext>
            </p:extLst>
          </p:nvPr>
        </p:nvGraphicFramePr>
        <p:xfrm>
          <a:off x="143301" y="327503"/>
          <a:ext cx="8857398" cy="6478932"/>
        </p:xfrm>
        <a:graphic>
          <a:graphicData uri="http://schemas.openxmlformats.org/drawingml/2006/table">
            <a:tbl>
              <a:tblPr firstRow="1" firstCol="1" bandRow="1">
                <a:tableStyleId>{5C22544A-7EE6-4342-B048-85BDC9FD1C3A}</a:tableStyleId>
              </a:tblPr>
              <a:tblGrid>
                <a:gridCol w="2952466">
                  <a:extLst>
                    <a:ext uri="{9D8B030D-6E8A-4147-A177-3AD203B41FA5}">
                      <a16:colId xmlns:a16="http://schemas.microsoft.com/office/drawing/2014/main" val="402198999"/>
                    </a:ext>
                  </a:extLst>
                </a:gridCol>
                <a:gridCol w="2952466">
                  <a:extLst>
                    <a:ext uri="{9D8B030D-6E8A-4147-A177-3AD203B41FA5}">
                      <a16:colId xmlns:a16="http://schemas.microsoft.com/office/drawing/2014/main" val="2093974898"/>
                    </a:ext>
                  </a:extLst>
                </a:gridCol>
                <a:gridCol w="2952466">
                  <a:extLst>
                    <a:ext uri="{9D8B030D-6E8A-4147-A177-3AD203B41FA5}">
                      <a16:colId xmlns:a16="http://schemas.microsoft.com/office/drawing/2014/main" val="2710229839"/>
                    </a:ext>
                  </a:extLst>
                </a:gridCol>
              </a:tblGrid>
              <a:tr h="2368568">
                <a:tc>
                  <a:txBody>
                    <a:bodyPr/>
                    <a:lstStyle/>
                    <a:p>
                      <a:pPr>
                        <a:spcAft>
                          <a:spcPts val="0"/>
                        </a:spcAft>
                      </a:pPr>
                      <a:r>
                        <a:rPr lang="en-GB" sz="1200" b="0" i="1" dirty="0">
                          <a:solidFill>
                            <a:sysClr val="windowText" lastClr="000000"/>
                          </a:solidFill>
                          <a:effectLst/>
                        </a:rPr>
                        <a:t> Draw a labelled diagram in each box that represents the process that is described.  </a:t>
                      </a:r>
                    </a:p>
                    <a:p>
                      <a:pPr>
                        <a:spcAft>
                          <a:spcPts val="0"/>
                        </a:spcAft>
                      </a:pPr>
                      <a:r>
                        <a:rPr lang="en-GB" sz="1200" dirty="0">
                          <a:solidFill>
                            <a:sysClr val="windowText" lastClr="000000"/>
                          </a:solidFill>
                          <a:effectLst/>
                        </a:rPr>
                        <a:t> </a:t>
                      </a:r>
                    </a:p>
                    <a:p>
                      <a:pPr>
                        <a:spcAft>
                          <a:spcPts val="0"/>
                        </a:spcAft>
                      </a:pPr>
                      <a:r>
                        <a:rPr lang="en-GB" sz="1200" dirty="0">
                          <a:solidFill>
                            <a:sysClr val="windowText" lastClr="000000"/>
                          </a:solidFill>
                          <a:effectLst/>
                        </a:rPr>
                        <a:t> </a:t>
                      </a:r>
                    </a:p>
                    <a:p>
                      <a:pPr>
                        <a:spcAft>
                          <a:spcPts val="0"/>
                        </a:spcAft>
                      </a:pPr>
                      <a:r>
                        <a:rPr lang="en-GB" sz="1200" dirty="0">
                          <a:solidFill>
                            <a:sysClr val="windowText" lastClr="000000"/>
                          </a:solidFill>
                          <a:effectLst/>
                        </a:rPr>
                        <a:t> </a:t>
                      </a:r>
                    </a:p>
                    <a:p>
                      <a:pPr>
                        <a:spcAft>
                          <a:spcPts val="0"/>
                        </a:spcAft>
                      </a:pPr>
                      <a:r>
                        <a:rPr lang="en-GB" sz="1200" dirty="0">
                          <a:solidFill>
                            <a:sysClr val="windowText" lastClr="000000"/>
                          </a:solidFill>
                          <a:effectLst/>
                        </a:rPr>
                        <a:t> </a:t>
                      </a:r>
                    </a:p>
                    <a:p>
                      <a:pPr>
                        <a:spcAft>
                          <a:spcPts val="0"/>
                        </a:spcAft>
                      </a:pPr>
                      <a:r>
                        <a:rPr lang="en-GB" sz="1200" dirty="0">
                          <a:solidFill>
                            <a:sysClr val="windowText" lastClr="000000"/>
                          </a:solidFill>
                          <a:effectLst/>
                        </a:rPr>
                        <a:t> </a:t>
                      </a:r>
                    </a:p>
                    <a:p>
                      <a:pPr>
                        <a:spcAft>
                          <a:spcPts val="0"/>
                        </a:spcAft>
                      </a:pPr>
                      <a:r>
                        <a:rPr lang="en-GB" sz="1200" dirty="0">
                          <a:solidFill>
                            <a:sysClr val="windowText" lastClr="000000"/>
                          </a:solidFill>
                          <a:effectLst/>
                        </a:rPr>
                        <a:t> </a:t>
                      </a:r>
                    </a:p>
                    <a:p>
                      <a:pPr>
                        <a:spcAft>
                          <a:spcPts val="0"/>
                        </a:spcAft>
                      </a:pPr>
                      <a:r>
                        <a:rPr lang="en-GB" sz="1200" dirty="0">
                          <a:solidFill>
                            <a:sysClr val="windowText" lastClr="000000"/>
                          </a:solidFill>
                          <a:effectLst/>
                        </a:rPr>
                        <a:t> </a:t>
                      </a:r>
                      <a:endParaRPr lang="en-GB"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GB" sz="1200" dirty="0">
                          <a:solidFill>
                            <a:sysClr val="windowText" lastClr="000000"/>
                          </a:solidFill>
                          <a:effectLst/>
                        </a:rPr>
                        <a:t> </a:t>
                      </a:r>
                      <a:endParaRPr lang="en-GB"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GB" sz="1200">
                          <a:solidFill>
                            <a:sysClr val="windowText" lastClr="000000"/>
                          </a:solidFill>
                          <a:effectLst/>
                        </a:rPr>
                        <a:t> </a:t>
                      </a:r>
                      <a:endParaRPr lang="en-GB" sz="12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59455"/>
                  </a:ext>
                </a:extLst>
              </a:tr>
              <a:tr h="526322">
                <a:tc>
                  <a:txBody>
                    <a:bodyPr/>
                    <a:lstStyle/>
                    <a:p>
                      <a:pPr>
                        <a:spcAft>
                          <a:spcPts val="0"/>
                        </a:spcAft>
                      </a:pPr>
                      <a:r>
                        <a:rPr lang="en-GB" sz="1200" b="0" dirty="0">
                          <a:solidFill>
                            <a:schemeClr val="tx1"/>
                          </a:solidFill>
                          <a:effectLst/>
                          <a:latin typeface="Cambria" panose="02040503050406030204" pitchFamily="18" charset="0"/>
                        </a:rPr>
                        <a:t>Step 1: Some giraffes had longer necks than other giraffes. There was </a:t>
                      </a:r>
                      <a:r>
                        <a:rPr lang="en-GB" sz="1200" b="1" dirty="0">
                          <a:solidFill>
                            <a:schemeClr val="tx1"/>
                          </a:solidFill>
                          <a:effectLst/>
                          <a:latin typeface="Cambria" panose="02040503050406030204" pitchFamily="18" charset="0"/>
                        </a:rPr>
                        <a:t>variation</a:t>
                      </a:r>
                      <a:r>
                        <a:rPr lang="en-GB" sz="1200" b="0" dirty="0">
                          <a:solidFill>
                            <a:schemeClr val="tx1"/>
                          </a:solidFill>
                          <a:effectLst/>
                          <a:latin typeface="Cambria" panose="02040503050406030204" pitchFamily="18" charset="0"/>
                        </a:rPr>
                        <a:t> in neck length. </a:t>
                      </a: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GB" sz="1200" b="0" dirty="0">
                          <a:solidFill>
                            <a:schemeClr val="tx1"/>
                          </a:solidFill>
                          <a:effectLst/>
                          <a:latin typeface="Cambria" panose="02040503050406030204" pitchFamily="18" charset="0"/>
                        </a:rPr>
                        <a:t>Step 2: After a dry summer, only tall trees had leaves so there was </a:t>
                      </a:r>
                      <a:r>
                        <a:rPr lang="en-GB" sz="1200" b="1" dirty="0">
                          <a:solidFill>
                            <a:schemeClr val="tx1"/>
                          </a:solidFill>
                          <a:effectLst/>
                          <a:latin typeface="Cambria" panose="02040503050406030204" pitchFamily="18" charset="0"/>
                        </a:rPr>
                        <a:t>competition</a:t>
                      </a:r>
                      <a:r>
                        <a:rPr lang="en-GB" sz="1200" b="0" dirty="0">
                          <a:solidFill>
                            <a:schemeClr val="tx1"/>
                          </a:solidFill>
                          <a:effectLst/>
                          <a:latin typeface="Cambria" panose="02040503050406030204" pitchFamily="18" charset="0"/>
                        </a:rPr>
                        <a:t> for food. </a:t>
                      </a: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GB" sz="1200" b="0" dirty="0">
                          <a:solidFill>
                            <a:schemeClr val="tx1"/>
                          </a:solidFill>
                          <a:effectLst/>
                          <a:latin typeface="Cambria" panose="02040503050406030204" pitchFamily="18" charset="0"/>
                        </a:rPr>
                        <a:t>Step 3: The giraffes with long necks could reach the tall trees whereas the giraffes with shorter necks could not. </a:t>
                      </a: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791525"/>
                  </a:ext>
                </a:extLst>
              </a:tr>
              <a:tr h="2280727">
                <a:tc>
                  <a:txBody>
                    <a:bodyPr/>
                    <a:lstStyle/>
                    <a:p>
                      <a:pPr>
                        <a:spcAft>
                          <a:spcPts val="0"/>
                        </a:spcAft>
                      </a:pPr>
                      <a:r>
                        <a:rPr lang="en-GB" sz="1200" b="0">
                          <a:solidFill>
                            <a:schemeClr val="tx1"/>
                          </a:solidFill>
                          <a:effectLst/>
                          <a:latin typeface="Cambria" panose="02040503050406030204" pitchFamily="18" charset="0"/>
                        </a:rPr>
                        <a:t> </a:t>
                      </a:r>
                    </a:p>
                    <a:p>
                      <a:pPr>
                        <a:spcAft>
                          <a:spcPts val="0"/>
                        </a:spcAft>
                      </a:pPr>
                      <a:r>
                        <a:rPr lang="en-GB" sz="1200" b="0">
                          <a:solidFill>
                            <a:schemeClr val="tx1"/>
                          </a:solidFill>
                          <a:effectLst/>
                          <a:latin typeface="Cambria" panose="02040503050406030204" pitchFamily="18" charset="0"/>
                        </a:rPr>
                        <a:t> </a:t>
                      </a:r>
                    </a:p>
                    <a:p>
                      <a:pPr>
                        <a:spcAft>
                          <a:spcPts val="0"/>
                        </a:spcAft>
                      </a:pPr>
                      <a:r>
                        <a:rPr lang="en-GB" sz="1200" b="0">
                          <a:solidFill>
                            <a:schemeClr val="tx1"/>
                          </a:solidFill>
                          <a:effectLst/>
                          <a:latin typeface="Cambria" panose="02040503050406030204" pitchFamily="18" charset="0"/>
                        </a:rPr>
                        <a:t> </a:t>
                      </a:r>
                    </a:p>
                    <a:p>
                      <a:pPr>
                        <a:spcAft>
                          <a:spcPts val="0"/>
                        </a:spcAft>
                      </a:pPr>
                      <a:r>
                        <a:rPr lang="en-GB" sz="1200" b="0">
                          <a:solidFill>
                            <a:schemeClr val="tx1"/>
                          </a:solidFill>
                          <a:effectLst/>
                          <a:latin typeface="Cambria" panose="02040503050406030204" pitchFamily="18" charset="0"/>
                        </a:rPr>
                        <a:t> </a:t>
                      </a:r>
                    </a:p>
                    <a:p>
                      <a:pPr>
                        <a:spcAft>
                          <a:spcPts val="0"/>
                        </a:spcAft>
                      </a:pPr>
                      <a:r>
                        <a:rPr lang="en-GB" sz="1200" b="0">
                          <a:solidFill>
                            <a:schemeClr val="tx1"/>
                          </a:solidFill>
                          <a:effectLst/>
                          <a:latin typeface="Cambria" panose="02040503050406030204" pitchFamily="18" charset="0"/>
                        </a:rPr>
                        <a:t> </a:t>
                      </a:r>
                    </a:p>
                    <a:p>
                      <a:pPr>
                        <a:spcAft>
                          <a:spcPts val="0"/>
                        </a:spcAft>
                      </a:pPr>
                      <a:r>
                        <a:rPr lang="en-GB" sz="1200" b="0">
                          <a:solidFill>
                            <a:schemeClr val="tx1"/>
                          </a:solidFill>
                          <a:effectLst/>
                          <a:latin typeface="Cambria" panose="02040503050406030204" pitchFamily="18" charset="0"/>
                        </a:rPr>
                        <a:t> </a:t>
                      </a:r>
                    </a:p>
                    <a:p>
                      <a:pPr>
                        <a:spcAft>
                          <a:spcPts val="0"/>
                        </a:spcAft>
                      </a:pPr>
                      <a:r>
                        <a:rPr lang="en-GB" sz="1200" b="0">
                          <a:solidFill>
                            <a:schemeClr val="tx1"/>
                          </a:solidFill>
                          <a:effectLst/>
                          <a:latin typeface="Cambria" panose="02040503050406030204" pitchFamily="18" charset="0"/>
                        </a:rPr>
                        <a:t> </a:t>
                      </a:r>
                    </a:p>
                    <a:p>
                      <a:pPr>
                        <a:spcAft>
                          <a:spcPts val="0"/>
                        </a:spcAft>
                      </a:pPr>
                      <a:r>
                        <a:rPr lang="en-GB" sz="1200" b="0">
                          <a:solidFill>
                            <a:schemeClr val="tx1"/>
                          </a:solidFill>
                          <a:effectLst/>
                          <a:latin typeface="Cambria" panose="02040503050406030204" pitchFamily="18" charset="0"/>
                        </a:rPr>
                        <a:t> </a:t>
                      </a:r>
                      <a:endParaRPr lang="en-GB" sz="1200" b="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GB" sz="1200" b="0" dirty="0">
                          <a:solidFill>
                            <a:schemeClr val="tx1"/>
                          </a:solidFill>
                          <a:effectLst/>
                          <a:latin typeface="Cambria" panose="02040503050406030204" pitchFamily="18" charset="0"/>
                        </a:rPr>
                        <a:t> </a:t>
                      </a: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GB" sz="1200" b="0" dirty="0">
                          <a:solidFill>
                            <a:schemeClr val="tx1"/>
                          </a:solidFill>
                          <a:effectLst/>
                          <a:latin typeface="Cambria" panose="02040503050406030204" pitchFamily="18" charset="0"/>
                        </a:rPr>
                        <a:t> </a:t>
                      </a: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0809925"/>
                  </a:ext>
                </a:extLst>
              </a:tr>
              <a:tr h="1184284">
                <a:tc>
                  <a:txBody>
                    <a:bodyPr/>
                    <a:lstStyle/>
                    <a:p>
                      <a:pPr>
                        <a:spcAft>
                          <a:spcPts val="0"/>
                        </a:spcAft>
                      </a:pPr>
                      <a:r>
                        <a:rPr lang="en-GB" sz="1200" b="0" dirty="0">
                          <a:solidFill>
                            <a:schemeClr val="tx1"/>
                          </a:solidFill>
                          <a:effectLst/>
                          <a:latin typeface="Cambria" panose="02040503050406030204" pitchFamily="18" charset="0"/>
                        </a:rPr>
                        <a:t>Step 4: Because the shorter neck giraffes could not reach the leaves, they starved and died. </a:t>
                      </a: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GB" sz="1200" b="0" dirty="0">
                          <a:solidFill>
                            <a:schemeClr val="tx1"/>
                          </a:solidFill>
                          <a:effectLst/>
                          <a:latin typeface="Cambria" panose="02040503050406030204" pitchFamily="18" charset="0"/>
                        </a:rPr>
                        <a:t>Step 5: Giraffes with long necks lived longer and had more offspring. </a:t>
                      </a: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GB" sz="1200" b="0" dirty="0">
                          <a:solidFill>
                            <a:schemeClr val="tx1"/>
                          </a:solidFill>
                          <a:effectLst/>
                          <a:latin typeface="Cambria" panose="02040503050406030204" pitchFamily="18" charset="0"/>
                        </a:rPr>
                        <a:t>Step 6: The </a:t>
                      </a:r>
                      <a:r>
                        <a:rPr lang="en-GB" sz="1200" b="1" dirty="0">
                          <a:solidFill>
                            <a:schemeClr val="tx1"/>
                          </a:solidFill>
                          <a:effectLst/>
                          <a:latin typeface="Cambria" panose="02040503050406030204" pitchFamily="18" charset="0"/>
                        </a:rPr>
                        <a:t>offspring</a:t>
                      </a:r>
                      <a:r>
                        <a:rPr lang="en-GB" sz="1200" b="0" dirty="0">
                          <a:solidFill>
                            <a:schemeClr val="tx1"/>
                          </a:solidFill>
                          <a:effectLst/>
                          <a:latin typeface="Cambria" panose="02040503050406030204" pitchFamily="18" charset="0"/>
                        </a:rPr>
                        <a:t> inherited long neck genes from their parents and so had long necks. Overtime there were more long neck giraffes in the population. This change in the inherited characterises of a population  overtime is called </a:t>
                      </a:r>
                      <a:r>
                        <a:rPr lang="en-GB" sz="1200" b="1" dirty="0">
                          <a:solidFill>
                            <a:schemeClr val="tx1"/>
                          </a:solidFill>
                          <a:effectLst/>
                          <a:latin typeface="Cambria" panose="02040503050406030204" pitchFamily="18" charset="0"/>
                        </a:rPr>
                        <a:t>evolution</a:t>
                      </a:r>
                      <a:r>
                        <a:rPr lang="en-GB" sz="1200" b="0" dirty="0">
                          <a:solidFill>
                            <a:schemeClr val="tx1"/>
                          </a:solidFill>
                          <a:effectLst/>
                          <a:latin typeface="Cambria" panose="02040503050406030204" pitchFamily="18" charset="0"/>
                        </a:rPr>
                        <a:t>. </a:t>
                      </a: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895015"/>
                  </a:ext>
                </a:extLst>
              </a:tr>
            </a:tbl>
          </a:graphicData>
        </a:graphic>
      </p:graphicFrame>
      <p:sp>
        <p:nvSpPr>
          <p:cNvPr id="5" name="Rectangle 4">
            <a:extLst>
              <a:ext uri="{FF2B5EF4-FFF2-40B4-BE49-F238E27FC236}">
                <a16:creationId xmlns:a16="http://schemas.microsoft.com/office/drawing/2014/main" id="{164897D0-C587-3C4B-87BA-43D53B157D6D}"/>
              </a:ext>
            </a:extLst>
          </p:cNvPr>
          <p:cNvSpPr/>
          <p:nvPr/>
        </p:nvSpPr>
        <p:spPr>
          <a:xfrm>
            <a:off x="143301" y="13648"/>
            <a:ext cx="9048464" cy="307777"/>
          </a:xfrm>
          <a:prstGeom prst="rect">
            <a:avLst/>
          </a:prstGeom>
        </p:spPr>
        <p:txBody>
          <a:bodyPr wrap="square">
            <a:spAutoFit/>
          </a:bodyPr>
          <a:lstStyle/>
          <a:p>
            <a:pPr>
              <a:spcAft>
                <a:spcPts val="0"/>
              </a:spcAft>
            </a:pPr>
            <a:r>
              <a:rPr lang="en-GB" sz="1400" b="1" dirty="0">
                <a:latin typeface="Cambria" panose="02040503050406030204" pitchFamily="18" charset="0"/>
                <a:ea typeface="Calibri" panose="020F0502020204030204" pitchFamily="34" charset="0"/>
                <a:cs typeface="Times New Roman" panose="02020603050405020304" pitchFamily="18" charset="0"/>
              </a:rPr>
              <a:t>Hypothesis 1: long necks help giraffes to reach food in the tops of trees</a:t>
            </a:r>
            <a:endParaRPr lang="en-GB" sz="1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6937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5218-5977-6548-B189-7A43B1783E6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75870A8-D183-CA4A-B739-6428D3EA915D}"/>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A0A55E7B-2A46-9D4A-AAE4-A1494BC0798F}"/>
              </a:ext>
            </a:extLst>
          </p:cNvPr>
          <p:cNvPicPr>
            <a:picLocks noChangeAspect="1"/>
          </p:cNvPicPr>
          <p:nvPr/>
        </p:nvPicPr>
        <p:blipFill>
          <a:blip r:embed="rId2"/>
          <a:stretch>
            <a:fillRect/>
          </a:stretch>
        </p:blipFill>
        <p:spPr>
          <a:xfrm>
            <a:off x="457200" y="1513682"/>
            <a:ext cx="3810000" cy="4699000"/>
          </a:xfrm>
          <a:prstGeom prst="rect">
            <a:avLst/>
          </a:prstGeom>
        </p:spPr>
      </p:pic>
      <p:sp>
        <p:nvSpPr>
          <p:cNvPr id="5" name="Rectangle 4">
            <a:extLst>
              <a:ext uri="{FF2B5EF4-FFF2-40B4-BE49-F238E27FC236}">
                <a16:creationId xmlns:a16="http://schemas.microsoft.com/office/drawing/2014/main" id="{E064214E-ED49-6B4F-8998-A04C691C6C29}"/>
              </a:ext>
            </a:extLst>
          </p:cNvPr>
          <p:cNvSpPr/>
          <p:nvPr/>
        </p:nvSpPr>
        <p:spPr>
          <a:xfrm>
            <a:off x="372139" y="6308725"/>
            <a:ext cx="8027581" cy="276999"/>
          </a:xfrm>
          <a:prstGeom prst="rect">
            <a:avLst/>
          </a:prstGeom>
        </p:spPr>
        <p:txBody>
          <a:bodyPr wrap="square">
            <a:spAutoFit/>
          </a:bodyPr>
          <a:lstStyle/>
          <a:p>
            <a:r>
              <a:rPr lang="en-GB" sz="1200" b="1" dirty="0">
                <a:latin typeface="Cambria" panose="02040503050406030204" pitchFamily="18" charset="0"/>
              </a:rPr>
              <a:t>Source: </a:t>
            </a:r>
            <a:r>
              <a:rPr lang="en-GB" sz="1200" dirty="0">
                <a:latin typeface="Cambria" panose="02040503050406030204" pitchFamily="18" charset="0"/>
              </a:rPr>
              <a:t>https://</a:t>
            </a:r>
            <a:r>
              <a:rPr lang="en-GB" sz="1200" dirty="0" err="1">
                <a:latin typeface="Cambria" panose="02040503050406030204" pitchFamily="18" charset="0"/>
              </a:rPr>
              <a:t>www.newscientist.com</a:t>
            </a:r>
            <a:r>
              <a:rPr lang="en-GB" sz="1200" dirty="0">
                <a:latin typeface="Cambria" panose="02040503050406030204" pitchFamily="18" charset="0"/>
              </a:rPr>
              <a:t>/article/dn19135-zoologger-how-did-the-giraffe-get-its-long-neck/</a:t>
            </a:r>
          </a:p>
        </p:txBody>
      </p:sp>
      <p:sp>
        <p:nvSpPr>
          <p:cNvPr id="7" name="Oval 6">
            <a:hlinkClick r:id="rId3"/>
            <a:extLst>
              <a:ext uri="{FF2B5EF4-FFF2-40B4-BE49-F238E27FC236}">
                <a16:creationId xmlns:a16="http://schemas.microsoft.com/office/drawing/2014/main" id="{F8A728ED-F969-324A-B1D9-6AF07F08B038}"/>
              </a:ext>
            </a:extLst>
          </p:cNvPr>
          <p:cNvSpPr/>
          <p:nvPr/>
        </p:nvSpPr>
        <p:spPr>
          <a:xfrm>
            <a:off x="4646428" y="1936253"/>
            <a:ext cx="2009554" cy="1850066"/>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latin typeface="Cambria" panose="02040503050406030204" pitchFamily="18" charset="0"/>
                <a:hlinkClick r:id="rId3"/>
              </a:rPr>
              <a:t>Video link to giraffes ‘necking</a:t>
            </a:r>
            <a:r>
              <a:rPr lang="en-GB" dirty="0">
                <a:solidFill>
                  <a:schemeClr val="tx1"/>
                </a:solidFill>
                <a:latin typeface="Cambria" panose="02040503050406030204" pitchFamily="18" charset="0"/>
              </a:rPr>
              <a:t>’</a:t>
            </a:r>
          </a:p>
        </p:txBody>
      </p:sp>
    </p:spTree>
    <p:extLst>
      <p:ext uri="{BB962C8B-B14F-4D97-AF65-F5344CB8AC3E}">
        <p14:creationId xmlns:p14="http://schemas.microsoft.com/office/powerpoint/2010/main" val="473284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F9615B0-CE00-0F46-9B96-6B4D839BAA41}"/>
              </a:ext>
            </a:extLst>
          </p:cNvPr>
          <p:cNvGraphicFramePr>
            <a:graphicFrameLocks noGrp="1"/>
          </p:cNvGraphicFramePr>
          <p:nvPr>
            <p:ph idx="1"/>
            <p:extLst>
              <p:ext uri="{D42A27DB-BD31-4B8C-83A1-F6EECF244321}">
                <p14:modId xmlns:p14="http://schemas.microsoft.com/office/powerpoint/2010/main" val="3093178515"/>
              </p:ext>
            </p:extLst>
          </p:nvPr>
        </p:nvGraphicFramePr>
        <p:xfrm>
          <a:off x="143301" y="327503"/>
          <a:ext cx="8857398" cy="6574808"/>
        </p:xfrm>
        <a:graphic>
          <a:graphicData uri="http://schemas.openxmlformats.org/drawingml/2006/table">
            <a:tbl>
              <a:tblPr firstRow="1" firstCol="1" bandRow="1">
                <a:tableStyleId>{5C22544A-7EE6-4342-B048-85BDC9FD1C3A}</a:tableStyleId>
              </a:tblPr>
              <a:tblGrid>
                <a:gridCol w="2952466">
                  <a:extLst>
                    <a:ext uri="{9D8B030D-6E8A-4147-A177-3AD203B41FA5}">
                      <a16:colId xmlns:a16="http://schemas.microsoft.com/office/drawing/2014/main" val="402198999"/>
                    </a:ext>
                  </a:extLst>
                </a:gridCol>
                <a:gridCol w="2952466">
                  <a:extLst>
                    <a:ext uri="{9D8B030D-6E8A-4147-A177-3AD203B41FA5}">
                      <a16:colId xmlns:a16="http://schemas.microsoft.com/office/drawing/2014/main" val="2093974898"/>
                    </a:ext>
                  </a:extLst>
                </a:gridCol>
                <a:gridCol w="2952466">
                  <a:extLst>
                    <a:ext uri="{9D8B030D-6E8A-4147-A177-3AD203B41FA5}">
                      <a16:colId xmlns:a16="http://schemas.microsoft.com/office/drawing/2014/main" val="2710229839"/>
                    </a:ext>
                  </a:extLst>
                </a:gridCol>
              </a:tblGrid>
              <a:tr h="2368568">
                <a:tc>
                  <a:txBody>
                    <a:bodyPr/>
                    <a:lstStyle/>
                    <a:p>
                      <a:pPr>
                        <a:spcAft>
                          <a:spcPts val="0"/>
                        </a:spcAft>
                      </a:pPr>
                      <a:r>
                        <a:rPr lang="en-GB" sz="1200" b="0" i="1" dirty="0">
                          <a:solidFill>
                            <a:sysClr val="windowText" lastClr="000000"/>
                          </a:solidFill>
                          <a:effectLst/>
                        </a:rPr>
                        <a:t>Draw a labelled diagram and complete the description for each step. </a:t>
                      </a:r>
                      <a:endParaRPr lang="en-GB" sz="1200" dirty="0">
                        <a:solidFill>
                          <a:sysClr val="windowText" lastClr="000000"/>
                        </a:solidFill>
                        <a:effectLst/>
                      </a:endParaRPr>
                    </a:p>
                    <a:p>
                      <a:pPr>
                        <a:spcAft>
                          <a:spcPts val="0"/>
                        </a:spcAft>
                      </a:pPr>
                      <a:r>
                        <a:rPr lang="en-GB" sz="1200" dirty="0">
                          <a:solidFill>
                            <a:sysClr val="windowText" lastClr="000000"/>
                          </a:solidFill>
                          <a:effectLst/>
                        </a:rPr>
                        <a:t> </a:t>
                      </a:r>
                    </a:p>
                    <a:p>
                      <a:pPr>
                        <a:spcAft>
                          <a:spcPts val="0"/>
                        </a:spcAft>
                      </a:pPr>
                      <a:r>
                        <a:rPr lang="en-GB" sz="1200" dirty="0">
                          <a:solidFill>
                            <a:sysClr val="windowText" lastClr="000000"/>
                          </a:solidFill>
                          <a:effectLst/>
                        </a:rPr>
                        <a:t> </a:t>
                      </a:r>
                    </a:p>
                    <a:p>
                      <a:pPr>
                        <a:spcAft>
                          <a:spcPts val="0"/>
                        </a:spcAft>
                      </a:pPr>
                      <a:r>
                        <a:rPr lang="en-GB" sz="1200" dirty="0">
                          <a:solidFill>
                            <a:sysClr val="windowText" lastClr="000000"/>
                          </a:solidFill>
                          <a:effectLst/>
                        </a:rPr>
                        <a:t> </a:t>
                      </a:r>
                    </a:p>
                    <a:p>
                      <a:pPr>
                        <a:spcAft>
                          <a:spcPts val="0"/>
                        </a:spcAft>
                      </a:pPr>
                      <a:r>
                        <a:rPr lang="en-GB" sz="1200" dirty="0">
                          <a:solidFill>
                            <a:sysClr val="windowText" lastClr="000000"/>
                          </a:solidFill>
                          <a:effectLst/>
                        </a:rPr>
                        <a:t> </a:t>
                      </a:r>
                    </a:p>
                    <a:p>
                      <a:pPr>
                        <a:spcAft>
                          <a:spcPts val="0"/>
                        </a:spcAft>
                      </a:pPr>
                      <a:r>
                        <a:rPr lang="en-GB" sz="1200" dirty="0">
                          <a:solidFill>
                            <a:sysClr val="windowText" lastClr="000000"/>
                          </a:solidFill>
                          <a:effectLst/>
                        </a:rPr>
                        <a:t> </a:t>
                      </a:r>
                    </a:p>
                    <a:p>
                      <a:pPr>
                        <a:spcAft>
                          <a:spcPts val="0"/>
                        </a:spcAft>
                      </a:pPr>
                      <a:r>
                        <a:rPr lang="en-GB" sz="1200" dirty="0">
                          <a:solidFill>
                            <a:sysClr val="windowText" lastClr="000000"/>
                          </a:solidFill>
                          <a:effectLst/>
                        </a:rPr>
                        <a:t> </a:t>
                      </a:r>
                    </a:p>
                    <a:p>
                      <a:pPr>
                        <a:spcAft>
                          <a:spcPts val="0"/>
                        </a:spcAft>
                      </a:pPr>
                      <a:r>
                        <a:rPr lang="en-GB" sz="1200" dirty="0">
                          <a:solidFill>
                            <a:sysClr val="windowText" lastClr="000000"/>
                          </a:solidFill>
                          <a:effectLst/>
                        </a:rPr>
                        <a:t> </a:t>
                      </a:r>
                    </a:p>
                    <a:p>
                      <a:pPr>
                        <a:spcAft>
                          <a:spcPts val="0"/>
                        </a:spcAft>
                      </a:pPr>
                      <a:r>
                        <a:rPr lang="en-GB" sz="1200" dirty="0">
                          <a:solidFill>
                            <a:sysClr val="windowText" lastClr="000000"/>
                          </a:solidFill>
                          <a:effectLst/>
                        </a:rPr>
                        <a:t> </a:t>
                      </a:r>
                      <a:endParaRPr lang="en-GB"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GB" sz="1200" dirty="0">
                          <a:solidFill>
                            <a:sysClr val="windowText" lastClr="000000"/>
                          </a:solidFill>
                          <a:effectLst/>
                        </a:rPr>
                        <a:t> </a:t>
                      </a:r>
                      <a:endParaRPr lang="en-GB"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GB" sz="1200">
                          <a:solidFill>
                            <a:sysClr val="windowText" lastClr="000000"/>
                          </a:solidFill>
                          <a:effectLst/>
                        </a:rPr>
                        <a:t> </a:t>
                      </a:r>
                      <a:endParaRPr lang="en-GB" sz="12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59455"/>
                  </a:ext>
                </a:extLst>
              </a:tr>
              <a:tr h="526322">
                <a:tc>
                  <a:txBody>
                    <a:bodyPr/>
                    <a:lstStyle/>
                    <a:p>
                      <a:pPr>
                        <a:spcAft>
                          <a:spcPts val="0"/>
                        </a:spcAft>
                      </a:pPr>
                      <a:r>
                        <a:rPr lang="en-GB" sz="1200" b="0" dirty="0">
                          <a:solidFill>
                            <a:schemeClr val="tx1"/>
                          </a:solidFill>
                          <a:effectLst/>
                          <a:latin typeface="Cambria" panose="02040503050406030204" pitchFamily="18" charset="0"/>
                        </a:rPr>
                        <a:t>Step 1: Some giraffes had longer necks than other giraffes. There was variation in neck length. </a:t>
                      </a: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GB" sz="1200" b="0" dirty="0">
                          <a:solidFill>
                            <a:schemeClr val="tx1"/>
                          </a:solidFill>
                          <a:effectLst/>
                          <a:latin typeface="Cambria" panose="02040503050406030204" pitchFamily="18" charset="0"/>
                        </a:rPr>
                        <a:t>Step 2:</a:t>
                      </a: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GB" sz="1200" b="0" dirty="0">
                          <a:solidFill>
                            <a:schemeClr val="tx1"/>
                          </a:solidFill>
                          <a:effectLst/>
                          <a:latin typeface="Cambria" panose="02040503050406030204" pitchFamily="18" charset="0"/>
                        </a:rPr>
                        <a:t>Step 3:</a:t>
                      </a: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791525"/>
                  </a:ext>
                </a:extLst>
              </a:tr>
              <a:tr h="2280727">
                <a:tc>
                  <a:txBody>
                    <a:bodyPr/>
                    <a:lstStyle/>
                    <a:p>
                      <a:pPr>
                        <a:spcAft>
                          <a:spcPts val="0"/>
                        </a:spcAft>
                      </a:pPr>
                      <a:r>
                        <a:rPr lang="en-GB" sz="1200" b="0">
                          <a:solidFill>
                            <a:schemeClr val="tx1"/>
                          </a:solidFill>
                          <a:effectLst/>
                          <a:latin typeface="Cambria" panose="02040503050406030204" pitchFamily="18" charset="0"/>
                        </a:rPr>
                        <a:t> </a:t>
                      </a:r>
                    </a:p>
                    <a:p>
                      <a:pPr>
                        <a:spcAft>
                          <a:spcPts val="0"/>
                        </a:spcAft>
                      </a:pPr>
                      <a:r>
                        <a:rPr lang="en-GB" sz="1200" b="0">
                          <a:solidFill>
                            <a:schemeClr val="tx1"/>
                          </a:solidFill>
                          <a:effectLst/>
                          <a:latin typeface="Cambria" panose="02040503050406030204" pitchFamily="18" charset="0"/>
                        </a:rPr>
                        <a:t> </a:t>
                      </a:r>
                    </a:p>
                    <a:p>
                      <a:pPr>
                        <a:spcAft>
                          <a:spcPts val="0"/>
                        </a:spcAft>
                      </a:pPr>
                      <a:r>
                        <a:rPr lang="en-GB" sz="1200" b="0">
                          <a:solidFill>
                            <a:schemeClr val="tx1"/>
                          </a:solidFill>
                          <a:effectLst/>
                          <a:latin typeface="Cambria" panose="02040503050406030204" pitchFamily="18" charset="0"/>
                        </a:rPr>
                        <a:t> </a:t>
                      </a:r>
                    </a:p>
                    <a:p>
                      <a:pPr>
                        <a:spcAft>
                          <a:spcPts val="0"/>
                        </a:spcAft>
                      </a:pPr>
                      <a:r>
                        <a:rPr lang="en-GB" sz="1200" b="0">
                          <a:solidFill>
                            <a:schemeClr val="tx1"/>
                          </a:solidFill>
                          <a:effectLst/>
                          <a:latin typeface="Cambria" panose="02040503050406030204" pitchFamily="18" charset="0"/>
                        </a:rPr>
                        <a:t> </a:t>
                      </a:r>
                    </a:p>
                    <a:p>
                      <a:pPr>
                        <a:spcAft>
                          <a:spcPts val="0"/>
                        </a:spcAft>
                      </a:pPr>
                      <a:r>
                        <a:rPr lang="en-GB" sz="1200" b="0">
                          <a:solidFill>
                            <a:schemeClr val="tx1"/>
                          </a:solidFill>
                          <a:effectLst/>
                          <a:latin typeface="Cambria" panose="02040503050406030204" pitchFamily="18" charset="0"/>
                        </a:rPr>
                        <a:t> </a:t>
                      </a:r>
                    </a:p>
                    <a:p>
                      <a:pPr>
                        <a:spcAft>
                          <a:spcPts val="0"/>
                        </a:spcAft>
                      </a:pPr>
                      <a:r>
                        <a:rPr lang="en-GB" sz="1200" b="0">
                          <a:solidFill>
                            <a:schemeClr val="tx1"/>
                          </a:solidFill>
                          <a:effectLst/>
                          <a:latin typeface="Cambria" panose="02040503050406030204" pitchFamily="18" charset="0"/>
                        </a:rPr>
                        <a:t> </a:t>
                      </a:r>
                    </a:p>
                    <a:p>
                      <a:pPr>
                        <a:spcAft>
                          <a:spcPts val="0"/>
                        </a:spcAft>
                      </a:pPr>
                      <a:r>
                        <a:rPr lang="en-GB" sz="1200" b="0">
                          <a:solidFill>
                            <a:schemeClr val="tx1"/>
                          </a:solidFill>
                          <a:effectLst/>
                          <a:latin typeface="Cambria" panose="02040503050406030204" pitchFamily="18" charset="0"/>
                        </a:rPr>
                        <a:t> </a:t>
                      </a:r>
                    </a:p>
                    <a:p>
                      <a:pPr>
                        <a:spcAft>
                          <a:spcPts val="0"/>
                        </a:spcAft>
                      </a:pPr>
                      <a:r>
                        <a:rPr lang="en-GB" sz="1200" b="0">
                          <a:solidFill>
                            <a:schemeClr val="tx1"/>
                          </a:solidFill>
                          <a:effectLst/>
                          <a:latin typeface="Cambria" panose="02040503050406030204" pitchFamily="18" charset="0"/>
                        </a:rPr>
                        <a:t> </a:t>
                      </a:r>
                      <a:endParaRPr lang="en-GB" sz="1200" b="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GB" sz="1200" b="0" dirty="0">
                          <a:solidFill>
                            <a:schemeClr val="tx1"/>
                          </a:solidFill>
                          <a:effectLst/>
                          <a:latin typeface="Cambria" panose="02040503050406030204" pitchFamily="18" charset="0"/>
                        </a:rPr>
                        <a:t> </a:t>
                      </a: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GB" sz="1200" b="0" dirty="0">
                          <a:solidFill>
                            <a:schemeClr val="tx1"/>
                          </a:solidFill>
                          <a:effectLst/>
                          <a:latin typeface="Cambria" panose="02040503050406030204" pitchFamily="18" charset="0"/>
                        </a:rPr>
                        <a:t> </a:t>
                      </a: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0809925"/>
                  </a:ext>
                </a:extLst>
              </a:tr>
              <a:tr h="896020">
                <a:tc>
                  <a:txBody>
                    <a:bodyPr/>
                    <a:lstStyle/>
                    <a:p>
                      <a:pPr>
                        <a:spcAft>
                          <a:spcPts val="0"/>
                        </a:spcAft>
                      </a:pPr>
                      <a:r>
                        <a:rPr lang="en-GB" sz="1200" b="0" dirty="0">
                          <a:solidFill>
                            <a:schemeClr val="tx1"/>
                          </a:solidFill>
                          <a:effectLst/>
                          <a:latin typeface="Cambria" panose="02040503050406030204" pitchFamily="18" charset="0"/>
                        </a:rPr>
                        <a:t>Step 4:</a:t>
                      </a: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GB" sz="1200" b="0" dirty="0">
                          <a:solidFill>
                            <a:schemeClr val="tx1"/>
                          </a:solidFill>
                          <a:effectLst/>
                          <a:latin typeface="Cambria" panose="02040503050406030204" pitchFamily="18" charset="0"/>
                        </a:rPr>
                        <a:t>Step 5:</a:t>
                      </a: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GB" sz="1200" b="0" dirty="0">
                          <a:solidFill>
                            <a:schemeClr val="tx1"/>
                          </a:solidFill>
                          <a:effectLst/>
                          <a:latin typeface="Cambria" panose="02040503050406030204" pitchFamily="18" charset="0"/>
                        </a:rPr>
                        <a:t>Step 6: The offspring inherited long neck genes from their parents and so had long necks. Overtime there were more long neck giraffes in the population. This change in the inherited characterises of a population  overtime is called </a:t>
                      </a:r>
                      <a:r>
                        <a:rPr lang="en-GB" sz="1200" b="1" dirty="0">
                          <a:solidFill>
                            <a:schemeClr val="tx1"/>
                          </a:solidFill>
                          <a:effectLst/>
                          <a:latin typeface="Cambria" panose="02040503050406030204" pitchFamily="18" charset="0"/>
                        </a:rPr>
                        <a:t>evolution</a:t>
                      </a:r>
                      <a:r>
                        <a:rPr lang="en-GB" sz="1200" b="0" dirty="0">
                          <a:solidFill>
                            <a:schemeClr val="tx1"/>
                          </a:solidFill>
                          <a:effectLst/>
                          <a:latin typeface="Cambria" panose="02040503050406030204" pitchFamily="18" charset="0"/>
                        </a:rPr>
                        <a:t>. </a:t>
                      </a:r>
                      <a:endParaRPr lang="en-GB" sz="1200" b="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3713" marR="63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895015"/>
                  </a:ext>
                </a:extLst>
              </a:tr>
            </a:tbl>
          </a:graphicData>
        </a:graphic>
      </p:graphicFrame>
      <p:sp>
        <p:nvSpPr>
          <p:cNvPr id="2" name="Rectangle 1">
            <a:extLst>
              <a:ext uri="{FF2B5EF4-FFF2-40B4-BE49-F238E27FC236}">
                <a16:creationId xmlns:a16="http://schemas.microsoft.com/office/drawing/2014/main" id="{F2075C33-DDAF-E341-B8BC-2471DE1EB720}"/>
              </a:ext>
            </a:extLst>
          </p:cNvPr>
          <p:cNvSpPr/>
          <p:nvPr/>
        </p:nvSpPr>
        <p:spPr>
          <a:xfrm>
            <a:off x="143301" y="-5632"/>
            <a:ext cx="8857398" cy="307777"/>
          </a:xfrm>
          <a:prstGeom prst="rect">
            <a:avLst/>
          </a:prstGeom>
        </p:spPr>
        <p:txBody>
          <a:bodyPr wrap="square">
            <a:spAutoFit/>
          </a:bodyPr>
          <a:lstStyle/>
          <a:p>
            <a:pPr>
              <a:spcAft>
                <a:spcPts val="0"/>
              </a:spcAft>
            </a:pPr>
            <a:r>
              <a:rPr lang="en-GB" sz="1400" b="1" dirty="0">
                <a:latin typeface="Cambria" panose="02040503050406030204" pitchFamily="18" charset="0"/>
                <a:ea typeface="Calibri" panose="020F0502020204030204" pitchFamily="34" charset="0"/>
                <a:cs typeface="Times New Roman" panose="02020603050405020304" pitchFamily="18" charset="0"/>
              </a:rPr>
              <a:t>Hypothesis 2: long necks allow males to fight for females</a:t>
            </a:r>
            <a:endParaRPr lang="en-GB" sz="1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5537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741A-CDB1-694F-867F-A1043B7043F8}"/>
              </a:ext>
            </a:extLst>
          </p:cNvPr>
          <p:cNvSpPr>
            <a:spLocks noGrp="1"/>
          </p:cNvSpPr>
          <p:nvPr>
            <p:ph type="title"/>
          </p:nvPr>
        </p:nvSpPr>
        <p:spPr/>
        <p:txBody>
          <a:bodyPr/>
          <a:lstStyle/>
          <a:p>
            <a:r>
              <a:rPr lang="en-GB" dirty="0"/>
              <a:t>Thinking deeply</a:t>
            </a:r>
          </a:p>
        </p:txBody>
      </p:sp>
      <p:sp>
        <p:nvSpPr>
          <p:cNvPr id="3" name="Content Placeholder 2">
            <a:extLst>
              <a:ext uri="{FF2B5EF4-FFF2-40B4-BE49-F238E27FC236}">
                <a16:creationId xmlns:a16="http://schemas.microsoft.com/office/drawing/2014/main" id="{E9F317B6-3946-D440-AB7B-4DC0A9EDB054}"/>
              </a:ext>
            </a:extLst>
          </p:cNvPr>
          <p:cNvSpPr>
            <a:spLocks noGrp="1"/>
          </p:cNvSpPr>
          <p:nvPr>
            <p:ph idx="1"/>
          </p:nvPr>
        </p:nvSpPr>
        <p:spPr/>
        <p:txBody>
          <a:bodyPr>
            <a:normAutofit fontScale="92500" lnSpcReduction="10000"/>
          </a:bodyPr>
          <a:lstStyle/>
          <a:p>
            <a:pPr marL="514350" indent="-514350">
              <a:buFont typeface="+mj-lt"/>
              <a:buAutoNum type="arabicPeriod"/>
            </a:pPr>
            <a:r>
              <a:rPr lang="en-GB" dirty="0"/>
              <a:t>What causes variation in populations?</a:t>
            </a:r>
          </a:p>
          <a:p>
            <a:pPr marL="514350" indent="-514350">
              <a:buFont typeface="+mj-lt"/>
              <a:buAutoNum type="arabicPeriod"/>
            </a:pPr>
            <a:r>
              <a:rPr lang="en-GB" dirty="0"/>
              <a:t>If all giraffes had plenty of food would hypothesis 1 be possible?  Explain your answer. </a:t>
            </a:r>
          </a:p>
          <a:p>
            <a:pPr marL="514350" indent="-514350">
              <a:buFont typeface="+mj-lt"/>
              <a:buAutoNum type="arabicPeriod"/>
            </a:pPr>
            <a:r>
              <a:rPr lang="en-GB" dirty="0"/>
              <a:t>Some people believe that giraffes evolved their long necks by constantly stretching to reach the tops of trees. Explain how this idea is different to hypothesis 1.  </a:t>
            </a:r>
          </a:p>
          <a:p>
            <a:pPr marL="514350" indent="-514350">
              <a:buFont typeface="+mj-lt"/>
              <a:buAutoNum type="arabicPeriod"/>
            </a:pPr>
            <a:r>
              <a:rPr lang="en-GB" dirty="0"/>
              <a:t>What follow up measurements would you take to provide evidence for hypothesis 2?</a:t>
            </a:r>
          </a:p>
          <a:p>
            <a:pPr marL="0" indent="0">
              <a:buNone/>
            </a:pPr>
            <a:endParaRPr lang="en-GB" dirty="0"/>
          </a:p>
        </p:txBody>
      </p:sp>
    </p:spTree>
    <p:extLst>
      <p:ext uri="{BB962C8B-B14F-4D97-AF65-F5344CB8AC3E}">
        <p14:creationId xmlns:p14="http://schemas.microsoft.com/office/powerpoint/2010/main" val="1593162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741A-CDB1-694F-867F-A1043B7043F8}"/>
              </a:ext>
            </a:extLst>
          </p:cNvPr>
          <p:cNvSpPr>
            <a:spLocks noGrp="1"/>
          </p:cNvSpPr>
          <p:nvPr>
            <p:ph type="title"/>
          </p:nvPr>
        </p:nvSpPr>
        <p:spPr/>
        <p:txBody>
          <a:bodyPr/>
          <a:lstStyle/>
          <a:p>
            <a:r>
              <a:rPr lang="en-GB" dirty="0"/>
              <a:t>Thinking deeply</a:t>
            </a:r>
          </a:p>
        </p:txBody>
      </p:sp>
      <p:sp>
        <p:nvSpPr>
          <p:cNvPr id="3" name="Content Placeholder 2">
            <a:extLst>
              <a:ext uri="{FF2B5EF4-FFF2-40B4-BE49-F238E27FC236}">
                <a16:creationId xmlns:a16="http://schemas.microsoft.com/office/drawing/2014/main" id="{E9F317B6-3946-D440-AB7B-4DC0A9EDB054}"/>
              </a:ext>
            </a:extLst>
          </p:cNvPr>
          <p:cNvSpPr>
            <a:spLocks noGrp="1"/>
          </p:cNvSpPr>
          <p:nvPr>
            <p:ph idx="1"/>
          </p:nvPr>
        </p:nvSpPr>
        <p:spPr/>
        <p:txBody>
          <a:bodyPr>
            <a:normAutofit fontScale="92500"/>
          </a:bodyPr>
          <a:lstStyle/>
          <a:p>
            <a:pPr marL="0" indent="0">
              <a:buNone/>
            </a:pPr>
            <a:r>
              <a:rPr lang="en-GB" sz="1800" dirty="0"/>
              <a:t>1. What causes variation in populations? </a:t>
            </a:r>
          </a:p>
          <a:p>
            <a:pPr marL="0" indent="0">
              <a:buNone/>
            </a:pPr>
            <a:r>
              <a:rPr lang="en-GB" sz="1800" b="1" dirty="0"/>
              <a:t>Meiosis and mutation cause genetic variation </a:t>
            </a:r>
          </a:p>
          <a:p>
            <a:pPr marL="0" indent="0">
              <a:buNone/>
            </a:pPr>
            <a:r>
              <a:rPr lang="en-GB" sz="1800" dirty="0"/>
              <a:t>2. If all giraffes had plenty of food would hypothesis 1 be possible?  Explain your answer. </a:t>
            </a:r>
          </a:p>
          <a:p>
            <a:pPr marL="0" indent="0">
              <a:buNone/>
            </a:pPr>
            <a:r>
              <a:rPr lang="en-GB" sz="1800" b="1" dirty="0"/>
              <a:t>No, natural selection can only happen when there is competition for a limited resource. If there was plenty of food then long-necked giraffes would not have any more offspring than shorter-necked giraffes</a:t>
            </a:r>
          </a:p>
          <a:p>
            <a:pPr marL="0" indent="0">
              <a:buNone/>
            </a:pPr>
            <a:r>
              <a:rPr lang="en-GB" sz="1800" dirty="0"/>
              <a:t>3. Some people believe that giraffes evolved their long necks by constantly stretching =to reach the tops trees. Explain how this idea is different to hypothesis 1.  </a:t>
            </a:r>
          </a:p>
          <a:p>
            <a:pPr marL="0" indent="0">
              <a:buNone/>
            </a:pPr>
            <a:r>
              <a:rPr lang="en-GB" sz="1800" b="1" dirty="0"/>
              <a:t>In hypothesis 1, giraffes do not develop longer necks over the course of their life-time and neck length is an inheritable characteristic. </a:t>
            </a:r>
          </a:p>
          <a:p>
            <a:pPr marL="0" indent="0">
              <a:buNone/>
            </a:pPr>
            <a:r>
              <a:rPr lang="en-GB" sz="1800" dirty="0"/>
              <a:t>4. What follow up measurements would you take to provide evidence for hypothesis 2?</a:t>
            </a:r>
          </a:p>
          <a:p>
            <a:pPr marL="0" indent="0">
              <a:buNone/>
            </a:pPr>
            <a:r>
              <a:rPr lang="en-GB" sz="1800" b="1" dirty="0"/>
              <a:t>Measure the neck length of males and females and see whether there is any difference. Because neck length is advantageous only for males in hypothesis 2, you would expect males to have longer necks than females. </a:t>
            </a:r>
          </a:p>
          <a:p>
            <a:pPr marL="0" indent="0">
              <a:buNone/>
            </a:pPr>
            <a:endParaRPr lang="en-GB" dirty="0"/>
          </a:p>
        </p:txBody>
      </p:sp>
    </p:spTree>
    <p:extLst>
      <p:ext uri="{BB962C8B-B14F-4D97-AF65-F5344CB8AC3E}">
        <p14:creationId xmlns:p14="http://schemas.microsoft.com/office/powerpoint/2010/main" val="4076844847"/>
      </p:ext>
    </p:extLst>
  </p:cSld>
  <p:clrMapOvr>
    <a:masterClrMapping/>
  </p:clrMapOvr>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040"/>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36061</TotalTime>
  <Words>876</Words>
  <Application>Microsoft Macintosh PowerPoint</Application>
  <PresentationFormat>On-screen Show (4:3)</PresentationFormat>
  <Paragraphs>120</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Cambria</vt:lpstr>
      <vt:lpstr>Office Theme</vt:lpstr>
      <vt:lpstr>PowerPoint Presentation</vt:lpstr>
      <vt:lpstr>PowerPoint Presentation</vt:lpstr>
      <vt:lpstr>Possible adaptive hypotheses</vt:lpstr>
      <vt:lpstr>PowerPoint Presentation</vt:lpstr>
      <vt:lpstr>PowerPoint Presentation</vt:lpstr>
      <vt:lpstr>PowerPoint Presentation</vt:lpstr>
      <vt:lpstr>Thinking deeply</vt:lpstr>
      <vt:lpstr>Thinking deeply</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Jasper Green</dc:creator>
  <cp:lastModifiedBy>Green, Jasper</cp:lastModifiedBy>
  <cp:revision>60</cp:revision>
  <dcterms:created xsi:type="dcterms:W3CDTF">2018-09-16T18:38:12Z</dcterms:created>
  <dcterms:modified xsi:type="dcterms:W3CDTF">2019-02-10T21:38:31Z</dcterms:modified>
</cp:coreProperties>
</file>