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0" r:id="rId4"/>
    <p:sldId id="263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55"/>
  </p:normalViewPr>
  <p:slideViewPr>
    <p:cSldViewPr snapToGrid="0" snapToObjects="1" showGuides="1">
      <p:cViewPr varScale="1">
        <p:scale>
          <a:sx n="94" d="100"/>
          <a:sy n="94" d="100"/>
        </p:scale>
        <p:origin x="5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9F06A-6C45-6F47-AB26-B118777CE11D}" type="datetimeFigureOut">
              <a:rPr lang="en-US" smtClean="0"/>
              <a:pPr/>
              <a:t>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380AD-29C9-EB46-8B70-A2886117B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  <a:latin typeface="Cambria"/>
                <a:cs typeface="Cambria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/>
                <a:cs typeface="Cambria"/>
              </a:defRPr>
            </a:lvl1pPr>
            <a:lvl2pPr>
              <a:defRPr>
                <a:latin typeface="Cambria"/>
                <a:cs typeface="Cambria"/>
              </a:defRPr>
            </a:lvl2pPr>
            <a:lvl3pPr>
              <a:defRPr>
                <a:latin typeface="Cambria"/>
                <a:cs typeface="Cambria"/>
              </a:defRPr>
            </a:lvl3pPr>
            <a:lvl4pPr>
              <a:defRPr>
                <a:latin typeface="Cambria"/>
                <a:cs typeface="Cambria"/>
              </a:defRPr>
            </a:lvl4pPr>
            <a:lvl5pPr>
              <a:defRPr>
                <a:latin typeface="Cambria"/>
                <a:cs typeface="Cambria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D2B4A-F2C6-FB4C-AA7C-037D182C307F}" type="datetimeFigureOut">
              <a:rPr lang="en-GB"/>
              <a:pPr/>
              <a:t>11/02/2019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A2807-C79D-CA42-B944-3632558A7AAD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8000"/>
          </a:solidFill>
          <a:latin typeface="Cambria"/>
          <a:ea typeface="+mj-ea"/>
          <a:cs typeface="Cambr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mbria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cienceteacher.co.uk/evolution/" TargetMode="External"/><Relationship Id="rId2" Type="http://schemas.openxmlformats.org/officeDocument/2006/relationships/hyperlink" Target="https://www.thescienceteacher.co.uk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4178" y="6221228"/>
            <a:ext cx="8102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mbria"/>
                <a:ea typeface="Cambria"/>
                <a:cs typeface="Times New Roman"/>
                <a:hlinkClick r:id="rId2"/>
              </a:rPr>
              <a:t>www.thescienceteacher.co.uk</a:t>
            </a:r>
            <a:r>
              <a:rPr lang="en-US" dirty="0">
                <a:solidFill>
                  <a:srgbClr val="008000"/>
                </a:solidFill>
                <a:latin typeface="Cambria"/>
                <a:ea typeface="Cambria"/>
                <a:cs typeface="Times New Roman"/>
              </a:rPr>
              <a:t>  </a:t>
            </a:r>
            <a:r>
              <a:rPr lang="en-GB" dirty="0">
                <a:latin typeface="Cambria"/>
                <a:ea typeface="Cambria"/>
                <a:cs typeface="Times New Roman"/>
              </a:rPr>
              <a:t>| resources for science teachers who like to think 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582913"/>
              </p:ext>
            </p:extLst>
          </p:nvPr>
        </p:nvGraphicFramePr>
        <p:xfrm>
          <a:off x="244178" y="445636"/>
          <a:ext cx="8613174" cy="554682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80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6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0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8000"/>
                          </a:solidFill>
                          <a:latin typeface="Cambria"/>
                          <a:cs typeface="Cambria"/>
                        </a:rPr>
                        <a:t>Topic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ambria"/>
                          <a:cs typeface="Cambria"/>
                        </a:rPr>
                        <a:t>Common ancestors and shared characteristics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8000"/>
                          </a:solidFill>
                          <a:latin typeface="Cambria"/>
                          <a:cs typeface="Cambria"/>
                        </a:rPr>
                        <a:t>Level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ambria"/>
                          <a:cs typeface="Cambria"/>
                        </a:rPr>
                        <a:t>GCSE (or</a:t>
                      </a:r>
                      <a:r>
                        <a:rPr lang="en-US" sz="1400" b="0" baseline="0" dirty="0">
                          <a:latin typeface="Cambria"/>
                          <a:cs typeface="Cambria"/>
                        </a:rPr>
                        <a:t> any course for</a:t>
                      </a:r>
                      <a:r>
                        <a:rPr lang="en-US" sz="1400" b="0" dirty="0">
                          <a:latin typeface="Cambria"/>
                          <a:cs typeface="Cambria"/>
                        </a:rPr>
                        <a:t> students aged 11-16)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385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8000"/>
                          </a:solidFill>
                          <a:latin typeface="Cambria"/>
                          <a:cs typeface="Cambria"/>
                        </a:rPr>
                        <a:t>Outcomes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ambria"/>
                          <a:cs typeface="Cambria"/>
                        </a:rPr>
                        <a:t>Understand that all organisms share common features such as DNA and that this is evidence that life evolved once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ambria"/>
                          <a:cs typeface="Cambria"/>
                        </a:rPr>
                        <a:t>Understand that closely related organisms share many features in common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911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8000"/>
                          </a:solidFill>
                          <a:latin typeface="Cambria"/>
                          <a:cs typeface="Cambria"/>
                        </a:rPr>
                        <a:t>Information for</a:t>
                      </a:r>
                      <a:r>
                        <a:rPr lang="en-US" sz="1400" b="1" baseline="0" dirty="0">
                          <a:solidFill>
                            <a:srgbClr val="008000"/>
                          </a:solidFill>
                          <a:latin typeface="Cambria"/>
                          <a:cs typeface="Cambria"/>
                        </a:rPr>
                        <a:t> teachers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indent="-342900" algn="l" defTabSz="457200" rtl="0" eaLnBrk="1" latinLnBrk="0" hangingPunct="1">
                        <a:buFont typeface="+mj-lt"/>
                        <a:buNone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Cambria"/>
                          <a:ea typeface="+mn-ea"/>
                          <a:cs typeface="Cambria"/>
                        </a:rPr>
                        <a:t>This activity asks students to think about shared characteristics between different organisms. It is a useful introduction to any discussion regarding the evidence for evolution. The key idea is for students to appreciate that closely related organisms share many features because they have a recent common ancestor.  You could challenge students to use the information from the Venn diagram to create an evolutionary tree and justify its design.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631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008000"/>
                          </a:solidFill>
                          <a:latin typeface="Cambria"/>
                          <a:cs typeface="Cambria"/>
                        </a:rPr>
                        <a:t>Pedagogy focus </a:t>
                      </a:r>
                      <a:endParaRPr lang="en-US" sz="1400" b="1" dirty="0">
                        <a:solidFill>
                          <a:srgbClr val="008000"/>
                        </a:solidFill>
                        <a:latin typeface="Cambria"/>
                        <a:cs typeface="Cambri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Cambria"/>
                        <a:ea typeface="+mn-ea"/>
                        <a:cs typeface="Cambri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515421"/>
                  </a:ext>
                </a:extLst>
              </a:tr>
              <a:tr h="956631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8000"/>
                          </a:solidFill>
                          <a:latin typeface="Cambria"/>
                          <a:cs typeface="Cambria"/>
                        </a:rPr>
                        <a:t>Other resources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en-US" sz="1400" dirty="0">
                          <a:latin typeface="Cambria"/>
                          <a:cs typeface="Cambria"/>
                        </a:rPr>
                        <a:t>Other resources on evolution are here: </a:t>
                      </a:r>
                    </a:p>
                    <a:p>
                      <a:pPr marL="342900" marR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latin typeface="Cambria"/>
                          <a:ea typeface="+mn-ea"/>
                          <a:cs typeface="Cambria"/>
                          <a:hlinkClick r:id="rId3"/>
                        </a:rPr>
                        <a:t>https://thescienceteacher.co.uk/evolution/</a:t>
                      </a:r>
                      <a:endParaRPr lang="en-GB" sz="1400" kern="1200" dirty="0">
                        <a:solidFill>
                          <a:schemeClr val="tx1"/>
                        </a:solidFill>
                        <a:latin typeface="Cambria"/>
                        <a:ea typeface="+mn-ea"/>
                        <a:cs typeface="Cambria"/>
                      </a:endParaRPr>
                    </a:p>
                    <a:p>
                      <a:pPr marL="342900" indent="-342900">
                        <a:buFont typeface="+mj-lt"/>
                        <a:buNone/>
                      </a:pPr>
                      <a:endParaRPr lang="en-US" sz="1400" dirty="0">
                        <a:latin typeface="Cambria"/>
                        <a:cs typeface="Cambri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6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D1C949E-A246-F145-BAA4-081B8DD58985}"/>
              </a:ext>
            </a:extLst>
          </p:cNvPr>
          <p:cNvSpPr/>
          <p:nvPr/>
        </p:nvSpPr>
        <p:spPr>
          <a:xfrm>
            <a:off x="1525137" y="764273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AA921C-0544-F947-8092-81D45A41AE4D}"/>
              </a:ext>
            </a:extLst>
          </p:cNvPr>
          <p:cNvSpPr/>
          <p:nvPr/>
        </p:nvSpPr>
        <p:spPr>
          <a:xfrm>
            <a:off x="2437831" y="2407691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5B5613-DC19-164F-B7D4-EDE6D3C1C577}"/>
              </a:ext>
            </a:extLst>
          </p:cNvPr>
          <p:cNvSpPr/>
          <p:nvPr/>
        </p:nvSpPr>
        <p:spPr>
          <a:xfrm>
            <a:off x="3879375" y="1163472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01ADA-15B9-C743-AF2D-382FDC1E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3" y="115532"/>
            <a:ext cx="1360905" cy="1864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66B8A1-13D6-5047-87C2-A8D910E1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713" y="78619"/>
            <a:ext cx="2071374" cy="1665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88F745-C108-E64D-9EC3-F25C34F93184}"/>
              </a:ext>
            </a:extLst>
          </p:cNvPr>
          <p:cNvSpPr txBox="1"/>
          <p:nvPr/>
        </p:nvSpPr>
        <p:spPr>
          <a:xfrm>
            <a:off x="5581365" y="5694527"/>
            <a:ext cx="3438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Use the Venn diagram to show all the similarities and differences between these organisms.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714E4D-630F-6241-9A2F-7DF34328F0C6}"/>
              </a:ext>
            </a:extLst>
          </p:cNvPr>
          <p:cNvSpPr txBox="1"/>
          <p:nvPr/>
        </p:nvSpPr>
        <p:spPr>
          <a:xfrm>
            <a:off x="7547212" y="1717113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Oak trees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E46FD0-B1B7-B842-8FB0-07B1E027548A}"/>
              </a:ext>
            </a:extLst>
          </p:cNvPr>
          <p:cNvSpPr txBox="1"/>
          <p:nvPr/>
        </p:nvSpPr>
        <p:spPr>
          <a:xfrm>
            <a:off x="996287" y="4265643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Horses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4FDE50-0362-4E41-A422-7694A8296830}"/>
              </a:ext>
            </a:extLst>
          </p:cNvPr>
          <p:cNvSpPr txBox="1"/>
          <p:nvPr/>
        </p:nvSpPr>
        <p:spPr>
          <a:xfrm>
            <a:off x="1535998" y="51748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Humans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E4A8B7-E611-0246-BD8B-21A175DF02A9}"/>
              </a:ext>
            </a:extLst>
          </p:cNvPr>
          <p:cNvSpPr txBox="1"/>
          <p:nvPr/>
        </p:nvSpPr>
        <p:spPr>
          <a:xfrm>
            <a:off x="2169994" y="1163472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Walk on two legs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ED143B-64EF-4C47-80AA-477CEB407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1" y="4336007"/>
            <a:ext cx="3143534" cy="24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94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D1C949E-A246-F145-BAA4-081B8DD58985}"/>
              </a:ext>
            </a:extLst>
          </p:cNvPr>
          <p:cNvSpPr/>
          <p:nvPr/>
        </p:nvSpPr>
        <p:spPr>
          <a:xfrm>
            <a:off x="1525137" y="764273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AA921C-0544-F947-8092-81D45A41AE4D}"/>
              </a:ext>
            </a:extLst>
          </p:cNvPr>
          <p:cNvSpPr/>
          <p:nvPr/>
        </p:nvSpPr>
        <p:spPr>
          <a:xfrm>
            <a:off x="2437831" y="2407691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5B5613-DC19-164F-B7D4-EDE6D3C1C577}"/>
              </a:ext>
            </a:extLst>
          </p:cNvPr>
          <p:cNvSpPr/>
          <p:nvPr/>
        </p:nvSpPr>
        <p:spPr>
          <a:xfrm>
            <a:off x="3879375" y="1163472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01ADA-15B9-C743-AF2D-382FDC1E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3" y="115532"/>
            <a:ext cx="1360905" cy="1864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089D2E-D86B-D246-B4EB-13AE14167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1" y="4336007"/>
            <a:ext cx="3143534" cy="2470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66B8A1-13D6-5047-87C2-A8D910E15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713" y="78619"/>
            <a:ext cx="2071374" cy="1665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88F745-C108-E64D-9EC3-F25C34F93184}"/>
              </a:ext>
            </a:extLst>
          </p:cNvPr>
          <p:cNvSpPr txBox="1"/>
          <p:nvPr/>
        </p:nvSpPr>
        <p:spPr>
          <a:xfrm>
            <a:off x="5472752" y="5731005"/>
            <a:ext cx="3671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Which part of this Venn diagram provides evidence that all organisms are related?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714E4D-630F-6241-9A2F-7DF34328F0C6}"/>
              </a:ext>
            </a:extLst>
          </p:cNvPr>
          <p:cNvSpPr txBox="1"/>
          <p:nvPr/>
        </p:nvSpPr>
        <p:spPr>
          <a:xfrm>
            <a:off x="7547212" y="1717113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Oak trees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E46FD0-B1B7-B842-8FB0-07B1E027548A}"/>
              </a:ext>
            </a:extLst>
          </p:cNvPr>
          <p:cNvSpPr txBox="1"/>
          <p:nvPr/>
        </p:nvSpPr>
        <p:spPr>
          <a:xfrm>
            <a:off x="996287" y="4265643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Horses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4FDE50-0362-4E41-A422-7694A8296830}"/>
              </a:ext>
            </a:extLst>
          </p:cNvPr>
          <p:cNvSpPr txBox="1"/>
          <p:nvPr/>
        </p:nvSpPr>
        <p:spPr>
          <a:xfrm>
            <a:off x="1535998" y="51748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Humans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3D9A4D8D-03C8-FF41-B7EF-CE1B8D73425D}"/>
              </a:ext>
            </a:extLst>
          </p:cNvPr>
          <p:cNvSpPr/>
          <p:nvPr/>
        </p:nvSpPr>
        <p:spPr>
          <a:xfrm>
            <a:off x="4097741" y="2593075"/>
            <a:ext cx="736979" cy="83592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086C43-6DCD-5F49-9BE1-6D023DBA90B6}"/>
              </a:ext>
            </a:extLst>
          </p:cNvPr>
          <p:cNvSpPr txBox="1"/>
          <p:nvPr/>
        </p:nvSpPr>
        <p:spPr>
          <a:xfrm>
            <a:off x="2169994" y="1163472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Walk on two legs</a:t>
            </a:r>
          </a:p>
        </p:txBody>
      </p:sp>
    </p:spTree>
    <p:extLst>
      <p:ext uri="{BB962C8B-B14F-4D97-AF65-F5344CB8AC3E}">
        <p14:creationId xmlns:p14="http://schemas.microsoft.com/office/powerpoint/2010/main" val="306896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D1C949E-A246-F145-BAA4-081B8DD58985}"/>
              </a:ext>
            </a:extLst>
          </p:cNvPr>
          <p:cNvSpPr/>
          <p:nvPr/>
        </p:nvSpPr>
        <p:spPr>
          <a:xfrm>
            <a:off x="1525137" y="764273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AA921C-0544-F947-8092-81D45A41AE4D}"/>
              </a:ext>
            </a:extLst>
          </p:cNvPr>
          <p:cNvSpPr/>
          <p:nvPr/>
        </p:nvSpPr>
        <p:spPr>
          <a:xfrm>
            <a:off x="2437831" y="2407691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5B5613-DC19-164F-B7D4-EDE6D3C1C577}"/>
              </a:ext>
            </a:extLst>
          </p:cNvPr>
          <p:cNvSpPr/>
          <p:nvPr/>
        </p:nvSpPr>
        <p:spPr>
          <a:xfrm>
            <a:off x="3879375" y="1163472"/>
            <a:ext cx="3548418" cy="3286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01ADA-15B9-C743-AF2D-382FDC1E2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13" y="115532"/>
            <a:ext cx="1360905" cy="1864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66B8A1-13D6-5047-87C2-A8D910E1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713" y="78619"/>
            <a:ext cx="2071374" cy="1665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88F745-C108-E64D-9EC3-F25C34F93184}"/>
              </a:ext>
            </a:extLst>
          </p:cNvPr>
          <p:cNvSpPr txBox="1"/>
          <p:nvPr/>
        </p:nvSpPr>
        <p:spPr>
          <a:xfrm>
            <a:off x="5472752" y="5579052"/>
            <a:ext cx="3671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Which part of this Venn diagram provides evidence that humans are more closely related to horses than to oak trees?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714E4D-630F-6241-9A2F-7DF34328F0C6}"/>
              </a:ext>
            </a:extLst>
          </p:cNvPr>
          <p:cNvSpPr txBox="1"/>
          <p:nvPr/>
        </p:nvSpPr>
        <p:spPr>
          <a:xfrm>
            <a:off x="7547212" y="1717113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Oak trees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E46FD0-B1B7-B842-8FB0-07B1E027548A}"/>
              </a:ext>
            </a:extLst>
          </p:cNvPr>
          <p:cNvSpPr txBox="1"/>
          <p:nvPr/>
        </p:nvSpPr>
        <p:spPr>
          <a:xfrm>
            <a:off x="996287" y="4265643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Horses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4FDE50-0362-4E41-A422-7694A8296830}"/>
              </a:ext>
            </a:extLst>
          </p:cNvPr>
          <p:cNvSpPr txBox="1"/>
          <p:nvPr/>
        </p:nvSpPr>
        <p:spPr>
          <a:xfrm>
            <a:off x="1535998" y="51748"/>
            <a:ext cx="1596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Humans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3D9A4D8D-03C8-FF41-B7EF-CE1B8D73425D}"/>
              </a:ext>
            </a:extLst>
          </p:cNvPr>
          <p:cNvSpPr/>
          <p:nvPr/>
        </p:nvSpPr>
        <p:spPr>
          <a:xfrm>
            <a:off x="3022977" y="2904489"/>
            <a:ext cx="736979" cy="83592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086C43-6DCD-5F49-9BE1-6D023DBA90B6}"/>
              </a:ext>
            </a:extLst>
          </p:cNvPr>
          <p:cNvSpPr txBox="1"/>
          <p:nvPr/>
        </p:nvSpPr>
        <p:spPr>
          <a:xfrm>
            <a:off x="2169994" y="1163472"/>
            <a:ext cx="201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Walk on two legs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1BA70F-7DD3-A94B-8ABF-A4A4FC6C2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1" y="4336007"/>
            <a:ext cx="3143534" cy="24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FDB661-B5D0-3C4B-B3BA-306F724420C6}"/>
              </a:ext>
            </a:extLst>
          </p:cNvPr>
          <p:cNvCxnSpPr>
            <a:cxnSpLocks/>
          </p:cNvCxnSpPr>
          <p:nvPr/>
        </p:nvCxnSpPr>
        <p:spPr>
          <a:xfrm flipH="1">
            <a:off x="4358183" y="4612933"/>
            <a:ext cx="25022" cy="12845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63919E-3357-F449-88DD-C7E252E2DCF5}"/>
              </a:ext>
            </a:extLst>
          </p:cNvPr>
          <p:cNvCxnSpPr>
            <a:cxnSpLocks/>
          </p:cNvCxnSpPr>
          <p:nvPr/>
        </p:nvCxnSpPr>
        <p:spPr>
          <a:xfrm>
            <a:off x="2797445" y="3459617"/>
            <a:ext cx="1597134" cy="11652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7FBA89-A9C9-C740-A6BC-0702C6136F45}"/>
              </a:ext>
            </a:extLst>
          </p:cNvPr>
          <p:cNvCxnSpPr>
            <a:cxnSpLocks/>
          </p:cNvCxnSpPr>
          <p:nvPr/>
        </p:nvCxnSpPr>
        <p:spPr>
          <a:xfrm>
            <a:off x="4005050" y="3117282"/>
            <a:ext cx="1119116" cy="9249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E6218F-24A3-1B4F-8AB2-4967A152542C}"/>
              </a:ext>
            </a:extLst>
          </p:cNvPr>
          <p:cNvCxnSpPr>
            <a:cxnSpLocks/>
          </p:cNvCxnSpPr>
          <p:nvPr/>
        </p:nvCxnSpPr>
        <p:spPr>
          <a:xfrm>
            <a:off x="5295331" y="2513261"/>
            <a:ext cx="887105" cy="6972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8022D74-7730-5D45-9628-8C701E6A6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702" y="1045303"/>
            <a:ext cx="1023248" cy="1401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E31D2D-B4E9-C446-8E02-0F399CE4EF21}"/>
              </a:ext>
            </a:extLst>
          </p:cNvPr>
          <p:cNvCxnSpPr>
            <a:cxnSpLocks/>
          </p:cNvCxnSpPr>
          <p:nvPr/>
        </p:nvCxnSpPr>
        <p:spPr>
          <a:xfrm flipV="1">
            <a:off x="4369557" y="2612878"/>
            <a:ext cx="2618096" cy="20349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1640E16-08EA-5949-A250-034B906A2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11" y="828092"/>
            <a:ext cx="2151798" cy="1690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614E43-28F7-1E42-A846-0C123640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029" y="1522234"/>
            <a:ext cx="1654569" cy="13299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7FD3E-17DA-7345-B5CC-9D0BC48E6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67" y="2446940"/>
            <a:ext cx="1563462" cy="11311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5D8167-2338-5D47-A6A7-4BBE9DDF7E3D}"/>
              </a:ext>
            </a:extLst>
          </p:cNvPr>
          <p:cNvSpPr txBox="1"/>
          <p:nvPr/>
        </p:nvSpPr>
        <p:spPr>
          <a:xfrm>
            <a:off x="110318" y="95274"/>
            <a:ext cx="556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Use the evolutionary tree to explain why a horse is more closely related to a human than to an oak tree. </a:t>
            </a:r>
          </a:p>
        </p:txBody>
      </p:sp>
    </p:spTree>
    <p:extLst>
      <p:ext uri="{BB962C8B-B14F-4D97-AF65-F5344CB8AC3E}">
        <p14:creationId xmlns:p14="http://schemas.microsoft.com/office/powerpoint/2010/main" val="148607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FDB661-B5D0-3C4B-B3BA-306F724420C6}"/>
              </a:ext>
            </a:extLst>
          </p:cNvPr>
          <p:cNvCxnSpPr>
            <a:cxnSpLocks/>
          </p:cNvCxnSpPr>
          <p:nvPr/>
        </p:nvCxnSpPr>
        <p:spPr>
          <a:xfrm flipH="1">
            <a:off x="4358183" y="4612933"/>
            <a:ext cx="25022" cy="12845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63919E-3357-F449-88DD-C7E252E2DCF5}"/>
              </a:ext>
            </a:extLst>
          </p:cNvPr>
          <p:cNvCxnSpPr>
            <a:cxnSpLocks/>
          </p:cNvCxnSpPr>
          <p:nvPr/>
        </p:nvCxnSpPr>
        <p:spPr>
          <a:xfrm>
            <a:off x="2797445" y="3459617"/>
            <a:ext cx="1597134" cy="11652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7FBA89-A9C9-C740-A6BC-0702C6136F45}"/>
              </a:ext>
            </a:extLst>
          </p:cNvPr>
          <p:cNvCxnSpPr>
            <a:cxnSpLocks/>
          </p:cNvCxnSpPr>
          <p:nvPr/>
        </p:nvCxnSpPr>
        <p:spPr>
          <a:xfrm>
            <a:off x="4005050" y="3117282"/>
            <a:ext cx="1119116" cy="9249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E6218F-24A3-1B4F-8AB2-4967A152542C}"/>
              </a:ext>
            </a:extLst>
          </p:cNvPr>
          <p:cNvCxnSpPr>
            <a:cxnSpLocks/>
          </p:cNvCxnSpPr>
          <p:nvPr/>
        </p:nvCxnSpPr>
        <p:spPr>
          <a:xfrm>
            <a:off x="5295331" y="2513261"/>
            <a:ext cx="887105" cy="6972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8022D74-7730-5D45-9628-8C701E6A6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702" y="1045303"/>
            <a:ext cx="1023248" cy="1401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E31D2D-B4E9-C446-8E02-0F399CE4EF21}"/>
              </a:ext>
            </a:extLst>
          </p:cNvPr>
          <p:cNvCxnSpPr>
            <a:cxnSpLocks/>
          </p:cNvCxnSpPr>
          <p:nvPr/>
        </p:nvCxnSpPr>
        <p:spPr>
          <a:xfrm flipV="1">
            <a:off x="4369557" y="2612878"/>
            <a:ext cx="2618096" cy="20349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1640E16-08EA-5949-A250-034B906A2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11" y="828092"/>
            <a:ext cx="2151798" cy="1690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614E43-28F7-1E42-A846-0C123640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029" y="1522234"/>
            <a:ext cx="1654569" cy="13299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7FD3E-17DA-7345-B5CC-9D0BC48E6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67" y="2446940"/>
            <a:ext cx="1563462" cy="11311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5D8167-2338-5D47-A6A7-4BBE9DDF7E3D}"/>
              </a:ext>
            </a:extLst>
          </p:cNvPr>
          <p:cNvSpPr txBox="1"/>
          <p:nvPr/>
        </p:nvSpPr>
        <p:spPr>
          <a:xfrm>
            <a:off x="110318" y="95274"/>
            <a:ext cx="5568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</a:rPr>
              <a:t>A horse shares a common ancestor with a human more recently than it shares a </a:t>
            </a:r>
            <a:r>
              <a:rPr lang="en-GB" dirty="0">
                <a:ln>
                  <a:solidFill>
                    <a:srgbClr val="FF0000"/>
                  </a:solidFill>
                </a:ln>
                <a:latin typeface="Cambria" panose="02040503050406030204" pitchFamily="18" charset="0"/>
              </a:rPr>
              <a:t>common ancestor </a:t>
            </a:r>
            <a:r>
              <a:rPr lang="en-GB" dirty="0">
                <a:latin typeface="Cambria" panose="02040503050406030204" pitchFamily="18" charset="0"/>
              </a:rPr>
              <a:t>with an oak tree.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8A86AC0-DC1B-A94A-8B34-75823A4908AC}"/>
              </a:ext>
            </a:extLst>
          </p:cNvPr>
          <p:cNvSpPr/>
          <p:nvPr/>
        </p:nvSpPr>
        <p:spPr>
          <a:xfrm>
            <a:off x="6045959" y="3034101"/>
            <a:ext cx="368489" cy="34233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76CA90-8A87-7944-AAD5-7A9F87ED2637}"/>
              </a:ext>
            </a:extLst>
          </p:cNvPr>
          <p:cNvSpPr/>
          <p:nvPr/>
        </p:nvSpPr>
        <p:spPr>
          <a:xfrm>
            <a:off x="4893750" y="3814095"/>
            <a:ext cx="368489" cy="34233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807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8040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37999</TotalTime>
  <Words>277</Words>
  <Application>Microsoft Macintosh PowerPoint</Application>
  <PresentationFormat>On-screen Show (4:3)</PresentationFormat>
  <Paragraphs>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Jasper Green</dc:creator>
  <cp:lastModifiedBy>Green, Jasper</cp:lastModifiedBy>
  <cp:revision>76</cp:revision>
  <cp:lastPrinted>2019-02-12T22:49:16Z</cp:lastPrinted>
  <dcterms:created xsi:type="dcterms:W3CDTF">2018-09-16T18:38:12Z</dcterms:created>
  <dcterms:modified xsi:type="dcterms:W3CDTF">2019-02-12T22:59:11Z</dcterms:modified>
</cp:coreProperties>
</file>