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8" r:id="rId3"/>
    <p:sldId id="257" r:id="rId4"/>
    <p:sldId id="259" r:id="rId5"/>
    <p:sldId id="260" r:id="rId6"/>
    <p:sldId id="263"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1"/>
    <p:restoredTop sz="94643"/>
  </p:normalViewPr>
  <p:slideViewPr>
    <p:cSldViewPr snapToGrid="0" snapToObjects="1" showGuides="1">
      <p:cViewPr varScale="1">
        <p:scale>
          <a:sx n="120" d="100"/>
          <a:sy n="120" d="100"/>
        </p:scale>
        <p:origin x="1256" y="176"/>
      </p:cViewPr>
      <p:guideLst>
        <p:guide orient="horz" pos="165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42C9F04-B111-E34B-BE95-0EEE64633765}" type="datetimeFigureOut">
              <a:rPr lang="en-GB"/>
              <a:pPr/>
              <a:t>24/09/2018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42C9F04-B111-E34B-BE95-0EEE64633765}" type="datetimeFigureOut">
              <a:rPr lang="en-GB"/>
              <a:pPr/>
              <a:t>24/09/2018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42C9F04-B111-E34B-BE95-0EEE64633765}" type="datetimeFigureOut">
              <a:rPr lang="en-GB"/>
              <a:pPr/>
              <a:t>24/09/2018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42C9F04-B111-E34B-BE95-0EEE64633765}" type="datetimeFigureOut">
              <a:rPr lang="en-GB"/>
              <a:pPr/>
              <a:t>24/09/2018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2C9F04-B111-E34B-BE95-0EEE64633765}" type="datetimeFigureOut">
              <a:rPr lang="en-GB"/>
              <a:pPr/>
              <a:t>24/09/2018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42C9F04-B111-E34B-BE95-0EEE64633765}" type="datetimeFigureOut">
              <a:rPr lang="en-GB"/>
              <a:pPr/>
              <a:t>24/09/2018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42C9F04-B111-E34B-BE95-0EEE64633765}" type="datetimeFigureOut">
              <a:rPr lang="en-GB"/>
              <a:pPr/>
              <a:t>24/09/2018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42C9F04-B111-E34B-BE95-0EEE64633765}" type="datetimeFigureOut">
              <a:rPr lang="en-GB"/>
              <a:pPr/>
              <a:t>24/09/2018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C9F04-B111-E34B-BE95-0EEE64633765}" type="datetimeFigureOut">
              <a:rPr lang="en-GB"/>
              <a:pPr/>
              <a:t>24/09/2018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42C9F04-B111-E34B-BE95-0EEE64633765}" type="datetimeFigureOut">
              <a:rPr lang="en-GB"/>
              <a:pPr/>
              <a:t>24/09/2018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42C9F04-B111-E34B-BE95-0EEE64633765}" type="datetimeFigureOut">
              <a:rPr lang="en-GB"/>
              <a:pPr/>
              <a:t>24/09/2018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F702AA-7EF8-9045-9464-FF367AA1D27F}" type="slidenum">
              <a: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C9F04-B111-E34B-BE95-0EEE64633765}" type="datetimeFigureOut">
              <a:rPr lang="en-GB"/>
              <a:pPr/>
              <a:t>24/09/2018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702AA-7EF8-9045-9464-FF367AA1D27F}" type="slidenum">
              <a: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scienceteacher.co.uk/particle-pictures/" TargetMode="External"/><Relationship Id="rId2" Type="http://schemas.openxmlformats.org/officeDocument/2006/relationships/hyperlink" Target="http://www.thescienceteacher.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4810" y="6019210"/>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013128327"/>
              </p:ext>
            </p:extLst>
          </p:nvPr>
        </p:nvGraphicFramePr>
        <p:xfrm>
          <a:off x="254810" y="424371"/>
          <a:ext cx="8613174" cy="5154581"/>
        </p:xfrm>
        <a:graphic>
          <a:graphicData uri="http://schemas.openxmlformats.org/drawingml/2006/table">
            <a:tbl>
              <a:tblPr firstRow="1" bandRow="1">
                <a:tableStyleId>{9D7B26C5-4107-4FEC-AEDC-1716B250A1EF}</a:tableStyleId>
              </a:tblPr>
              <a:tblGrid>
                <a:gridCol w="1480414">
                  <a:extLst>
                    <a:ext uri="{9D8B030D-6E8A-4147-A177-3AD203B41FA5}">
                      <a16:colId xmlns:a16="http://schemas.microsoft.com/office/drawing/2014/main" val="20000"/>
                    </a:ext>
                  </a:extLst>
                </a:gridCol>
                <a:gridCol w="2626797">
                  <a:extLst>
                    <a:ext uri="{9D8B030D-6E8A-4147-A177-3AD203B41FA5}">
                      <a16:colId xmlns:a16="http://schemas.microsoft.com/office/drawing/2014/main" val="20001"/>
                    </a:ext>
                  </a:extLst>
                </a:gridCol>
                <a:gridCol w="1105916">
                  <a:extLst>
                    <a:ext uri="{9D8B030D-6E8A-4147-A177-3AD203B41FA5}">
                      <a16:colId xmlns:a16="http://schemas.microsoft.com/office/drawing/2014/main" val="20002"/>
                    </a:ext>
                  </a:extLst>
                </a:gridCol>
                <a:gridCol w="3400047">
                  <a:extLst>
                    <a:ext uri="{9D8B030D-6E8A-4147-A177-3AD203B41FA5}">
                      <a16:colId xmlns:a16="http://schemas.microsoft.com/office/drawing/2014/main" val="20003"/>
                    </a:ext>
                  </a:extLst>
                </a:gridCol>
              </a:tblGrid>
              <a:tr h="593317">
                <a:tc>
                  <a:txBody>
                    <a:bodyPr/>
                    <a:lstStyle/>
                    <a:p>
                      <a:r>
                        <a:rPr lang="en-US" sz="1400"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Drawing particle pictures for solids, liquids and gases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400" b="0" dirty="0">
                          <a:latin typeface="Cambria"/>
                          <a:cs typeface="Cambria"/>
                        </a:rPr>
                        <a:t>Key Stage 3 (or</a:t>
                      </a:r>
                      <a:r>
                        <a:rPr lang="en-US" sz="1400" b="0" baseline="0" dirty="0">
                          <a:latin typeface="Cambria"/>
                          <a:cs typeface="Cambria"/>
                        </a:rPr>
                        <a:t> any course for</a:t>
                      </a:r>
                      <a:r>
                        <a:rPr lang="en-US" sz="1400" b="0" dirty="0">
                          <a:latin typeface="Cambria"/>
                          <a:cs typeface="Cambria"/>
                        </a:rPr>
                        <a:t> students aged 11-14)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896172">
                <a:tc>
                  <a:txBody>
                    <a:bodyPr/>
                    <a:lstStyle/>
                    <a:p>
                      <a:r>
                        <a:rPr lang="en-US" sz="1400"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AutoNum type="arabicPeriod"/>
                      </a:pPr>
                      <a:r>
                        <a:rPr lang="en-US" sz="1400" baseline="0" dirty="0">
                          <a:latin typeface="Cambria"/>
                          <a:cs typeface="Cambria"/>
                        </a:rPr>
                        <a:t>Draw accurate particle pictures for solids, liquids and gases</a:t>
                      </a:r>
                    </a:p>
                    <a:p>
                      <a:pPr marL="342900" indent="-342900">
                        <a:buFont typeface="+mj-lt"/>
                        <a:buAutoNum type="arabicPeriod"/>
                      </a:pPr>
                      <a:r>
                        <a:rPr lang="en-US" sz="1400" baseline="0" dirty="0">
                          <a:latin typeface="Cambria"/>
                          <a:cs typeface="Cambria"/>
                        </a:rPr>
                        <a:t>Draw particle pictures for solids, liquids and gases being poured </a:t>
                      </a:r>
                    </a:p>
                    <a:p>
                      <a:pPr marL="342900" indent="-342900">
                        <a:buFont typeface="+mj-lt"/>
                        <a:buAutoNum type="arabicPeriod"/>
                      </a:pPr>
                      <a:r>
                        <a:rPr lang="en-US" sz="1400" baseline="0" dirty="0">
                          <a:latin typeface="Cambria"/>
                          <a:cs typeface="Cambria"/>
                        </a:rPr>
                        <a:t>Accurately peer assess particle pictures and give </a:t>
                      </a:r>
                      <a:r>
                        <a:rPr lang="en-US" sz="1400" u="sng" baseline="0" dirty="0">
                          <a:latin typeface="Cambria"/>
                          <a:cs typeface="Cambria"/>
                        </a:rPr>
                        <a:t>specific</a:t>
                      </a:r>
                      <a:r>
                        <a:rPr lang="en-US" sz="1400" baseline="0" dirty="0">
                          <a:latin typeface="Cambria"/>
                          <a:cs typeface="Cambria"/>
                        </a:rPr>
                        <a:t> feedback </a:t>
                      </a:r>
                      <a:endParaRPr lang="en-US"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013332">
                <a:tc>
                  <a:txBody>
                    <a:bodyPr/>
                    <a:lstStyle/>
                    <a:p>
                      <a:r>
                        <a:rPr lang="en-US" sz="1400" b="1" dirty="0">
                          <a:solidFill>
                            <a:srgbClr val="008000"/>
                          </a:solidFill>
                          <a:latin typeface="Cambria"/>
                          <a:cs typeface="Cambria"/>
                        </a:rPr>
                        <a:t>Information for</a:t>
                      </a:r>
                      <a:r>
                        <a:rPr lang="en-US" sz="1400" b="1" baseline="0" dirty="0">
                          <a:solidFill>
                            <a:srgbClr val="008000"/>
                          </a:solidFill>
                          <a:latin typeface="Cambria"/>
                          <a:cs typeface="Cambria"/>
                        </a:rPr>
                        <a:t> teachers</a:t>
                      </a:r>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r>
                        <a:rPr lang="en-GB" sz="1400" kern="1200" dirty="0">
                          <a:solidFill>
                            <a:schemeClr val="tx1"/>
                          </a:solidFill>
                          <a:effectLst/>
                          <a:latin typeface="Cambria" panose="02040503050406030204" pitchFamily="18" charset="0"/>
                          <a:ea typeface="+mn-ea"/>
                          <a:cs typeface="+mn-cs"/>
                        </a:rPr>
                        <a:t>This assessment activity provides an opportunity for students to practice drawing particle pictures for solids, liquids and gases and receive some feedback from their peers. They then</a:t>
                      </a:r>
                    </a:p>
                    <a:p>
                      <a:r>
                        <a:rPr lang="en-GB" sz="1400" kern="1200" dirty="0">
                          <a:solidFill>
                            <a:schemeClr val="tx1"/>
                          </a:solidFill>
                          <a:effectLst/>
                          <a:latin typeface="Cambria" panose="02040503050406030204" pitchFamily="18" charset="0"/>
                          <a:ea typeface="+mn-ea"/>
                          <a:cs typeface="+mn-cs"/>
                        </a:rPr>
                        <a:t>have the opportunity to use this feedback when they complete slide seven.  </a:t>
                      </a:r>
                    </a:p>
                    <a:p>
                      <a:endParaRPr lang="en-GB" sz="1400" kern="1200" dirty="0">
                        <a:solidFill>
                          <a:schemeClr val="tx1"/>
                        </a:solidFill>
                        <a:effectLst/>
                        <a:latin typeface="Cambria" panose="02040503050406030204" pitchFamily="18" charset="0"/>
                        <a:ea typeface="+mn-ea"/>
                        <a:cs typeface="+mn-cs"/>
                      </a:endParaRPr>
                    </a:p>
                    <a:p>
                      <a:r>
                        <a:rPr lang="en-GB" sz="1400" kern="1200" dirty="0">
                          <a:solidFill>
                            <a:schemeClr val="tx1"/>
                          </a:solidFill>
                          <a:effectLst/>
                          <a:latin typeface="Cambria" panose="02040503050406030204" pitchFamily="18" charset="0"/>
                          <a:ea typeface="+mn-ea"/>
                          <a:cs typeface="+mn-cs"/>
                        </a:rPr>
                        <a:t>I think it is helpful to ask students to draw these pictures inside a beaker as opposed to just</a:t>
                      </a:r>
                    </a:p>
                    <a:p>
                      <a:r>
                        <a:rPr lang="en-GB" sz="1400" kern="1200" dirty="0">
                          <a:solidFill>
                            <a:schemeClr val="tx1"/>
                          </a:solidFill>
                          <a:effectLst/>
                          <a:latin typeface="Cambria" panose="02040503050406030204" pitchFamily="18" charset="0"/>
                          <a:ea typeface="+mn-ea"/>
                          <a:cs typeface="+mn-cs"/>
                        </a:rPr>
                        <a:t>a box so they can better relate the diagrams to the substance – you can set up three beakers on your desk containing: liquid water, ice cube and air. Remind students that the beaker and surrounding air are also made from particles, just these are not shown here. To check that students really understand how the particle model explains the properties of solids, liquids and gases, ask students to draw each state of matter being poured out of a beaker (slide seven).</a:t>
                      </a:r>
                    </a:p>
                    <a:p>
                      <a:pPr marL="342900" indent="-342900">
                        <a:buFont typeface="+mj-lt"/>
                        <a:buNone/>
                      </a:pPr>
                      <a:endParaRPr lang="en-US"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013332">
                <a:tc>
                  <a:txBody>
                    <a:bodyPr/>
                    <a:lstStyle/>
                    <a:p>
                      <a:r>
                        <a:rPr lang="en-US" sz="1400" b="1" dirty="0">
                          <a:solidFill>
                            <a:srgbClr val="008000"/>
                          </a:solidFill>
                          <a:latin typeface="Cambria"/>
                          <a:cs typeface="Cambria"/>
                        </a:rPr>
                        <a:t>Other resources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None/>
                      </a:pPr>
                      <a:r>
                        <a:rPr lang="en-US" sz="1400" dirty="0">
                          <a:latin typeface="Cambria"/>
                          <a:cs typeface="Cambria"/>
                        </a:rPr>
                        <a:t>Other resources on particles are here: </a:t>
                      </a: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GB" sz="1400" kern="1200" dirty="0">
                          <a:solidFill>
                            <a:schemeClr val="tx1"/>
                          </a:solidFill>
                          <a:latin typeface="Cambria"/>
                          <a:ea typeface="+mn-ea"/>
                          <a:cs typeface="Cambria"/>
                          <a:hlinkClick r:id="rId3"/>
                        </a:rPr>
                        <a:t>http://thescienceteacher.co.uk/particle-pictures/</a:t>
                      </a:r>
                      <a:endParaRPr lang="en-GB" sz="1400" kern="1200" dirty="0">
                        <a:solidFill>
                          <a:schemeClr val="tx1"/>
                        </a:solidFill>
                        <a:latin typeface="Cambria"/>
                        <a:ea typeface="+mn-ea"/>
                        <a:cs typeface="Cambria"/>
                      </a:endParaRPr>
                    </a:p>
                    <a:p>
                      <a:pPr marL="342900" indent="-342900">
                        <a:buFont typeface="+mj-lt"/>
                        <a:buNone/>
                      </a:pPr>
                      <a:endParaRPr lang="en-US" sz="1400" dirty="0">
                        <a:latin typeface="Cambria"/>
                        <a:cs typeface="Cambria"/>
                      </a:endParaRPr>
                    </a:p>
                    <a:p>
                      <a:pPr marL="342900" indent="-342900">
                        <a:buFont typeface="+mj-lt"/>
                        <a:buNone/>
                      </a:pPr>
                      <a:endParaRPr lang="en-US"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5526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l"/>
            <a:r>
              <a:rPr lang="en-US" sz="2800" dirty="0">
                <a:solidFill>
                  <a:srgbClr val="008000"/>
                </a:solidFill>
                <a:latin typeface="Cambria"/>
                <a:ea typeface="+mn-ea"/>
                <a:cs typeface="+mn-cs"/>
              </a:rPr>
              <a:t>Draw a particle picture for a solid, liquid and gas</a:t>
            </a:r>
          </a:p>
        </p:txBody>
      </p:sp>
      <p:sp>
        <p:nvSpPr>
          <p:cNvPr id="8" name="TextBox 7"/>
          <p:cNvSpPr txBox="1"/>
          <p:nvPr/>
        </p:nvSpPr>
        <p:spPr>
          <a:xfrm>
            <a:off x="1231939" y="5644985"/>
            <a:ext cx="1475853" cy="369332"/>
          </a:xfrm>
          <a:prstGeom prst="rect">
            <a:avLst/>
          </a:prstGeom>
          <a:noFill/>
        </p:spPr>
        <p:txBody>
          <a:bodyPr wrap="square" rtlCol="0">
            <a:spAutoFit/>
          </a:bodyPr>
          <a:lstStyle/>
          <a:p>
            <a:r>
              <a:rPr lang="en-US" dirty="0">
                <a:latin typeface="Cambria" panose="02040503050406030204" pitchFamily="18" charset="0"/>
              </a:rPr>
              <a:t>SOLID</a:t>
            </a:r>
          </a:p>
        </p:txBody>
      </p:sp>
      <p:sp>
        <p:nvSpPr>
          <p:cNvPr id="9" name="TextBox 8"/>
          <p:cNvSpPr txBox="1"/>
          <p:nvPr/>
        </p:nvSpPr>
        <p:spPr>
          <a:xfrm>
            <a:off x="4209824" y="5677251"/>
            <a:ext cx="1475853" cy="369332"/>
          </a:xfrm>
          <a:prstGeom prst="rect">
            <a:avLst/>
          </a:prstGeom>
          <a:noFill/>
        </p:spPr>
        <p:txBody>
          <a:bodyPr wrap="square" rtlCol="0">
            <a:spAutoFit/>
          </a:bodyPr>
          <a:lstStyle/>
          <a:p>
            <a:r>
              <a:rPr lang="en-US" dirty="0">
                <a:latin typeface="Cambria" panose="02040503050406030204" pitchFamily="18" charset="0"/>
              </a:rPr>
              <a:t>LIQUID</a:t>
            </a:r>
          </a:p>
        </p:txBody>
      </p:sp>
      <p:sp>
        <p:nvSpPr>
          <p:cNvPr id="10" name="TextBox 9"/>
          <p:cNvSpPr txBox="1"/>
          <p:nvPr/>
        </p:nvSpPr>
        <p:spPr>
          <a:xfrm>
            <a:off x="7325357" y="5667869"/>
            <a:ext cx="1475853" cy="369332"/>
          </a:xfrm>
          <a:prstGeom prst="rect">
            <a:avLst/>
          </a:prstGeom>
          <a:noFill/>
        </p:spPr>
        <p:txBody>
          <a:bodyPr wrap="square" rtlCol="0">
            <a:spAutoFit/>
          </a:bodyPr>
          <a:lstStyle/>
          <a:p>
            <a:r>
              <a:rPr lang="en-US" dirty="0">
                <a:latin typeface="Cambria" panose="02040503050406030204" pitchFamily="18" charset="0"/>
              </a:rPr>
              <a:t>GAS</a:t>
            </a:r>
          </a:p>
        </p:txBody>
      </p:sp>
      <p:pic>
        <p:nvPicPr>
          <p:cNvPr id="13" name="Picture 12"/>
          <p:cNvPicPr>
            <a:picLocks noChangeAspect="1"/>
          </p:cNvPicPr>
          <p:nvPr/>
        </p:nvPicPr>
        <p:blipFill>
          <a:blip r:embed="rId2"/>
          <a:stretch>
            <a:fillRect/>
          </a:stretch>
        </p:blipFill>
        <p:spPr>
          <a:xfrm>
            <a:off x="0" y="1888816"/>
            <a:ext cx="3131916" cy="3788435"/>
          </a:xfrm>
          <a:prstGeom prst="rect">
            <a:avLst/>
          </a:prstGeom>
        </p:spPr>
      </p:pic>
      <p:pic>
        <p:nvPicPr>
          <p:cNvPr id="14" name="Picture 13"/>
          <p:cNvPicPr>
            <a:picLocks noChangeAspect="1"/>
          </p:cNvPicPr>
          <p:nvPr/>
        </p:nvPicPr>
        <p:blipFill>
          <a:blip r:embed="rId2"/>
          <a:stretch>
            <a:fillRect/>
          </a:stretch>
        </p:blipFill>
        <p:spPr>
          <a:xfrm>
            <a:off x="3006042" y="1888816"/>
            <a:ext cx="3131916" cy="3788435"/>
          </a:xfrm>
          <a:prstGeom prst="rect">
            <a:avLst/>
          </a:prstGeom>
        </p:spPr>
      </p:pic>
      <p:pic>
        <p:nvPicPr>
          <p:cNvPr id="15" name="Picture 14"/>
          <p:cNvPicPr>
            <a:picLocks noChangeAspect="1"/>
          </p:cNvPicPr>
          <p:nvPr/>
        </p:nvPicPr>
        <p:blipFill>
          <a:blip r:embed="rId2"/>
          <a:stretch>
            <a:fillRect/>
          </a:stretch>
        </p:blipFill>
        <p:spPr>
          <a:xfrm>
            <a:off x="6012084" y="1911700"/>
            <a:ext cx="3131916" cy="37884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latin typeface="Cambria"/>
                <a:ea typeface="+mn-ea"/>
              </a:rPr>
              <a:t>Peer assessment: Solids</a:t>
            </a:r>
          </a:p>
        </p:txBody>
      </p:sp>
      <p:sp>
        <p:nvSpPr>
          <p:cNvPr id="3" name="Content Placeholder 2"/>
          <p:cNvSpPr>
            <a:spLocks noGrp="1"/>
          </p:cNvSpPr>
          <p:nvPr>
            <p:ph idx="1"/>
          </p:nvPr>
        </p:nvSpPr>
        <p:spPr/>
        <p:txBody>
          <a:bodyPr/>
          <a:lstStyle/>
          <a:p>
            <a:pPr>
              <a:buFont typeface="Wingdings" charset="2"/>
              <a:buChar char="q"/>
            </a:pPr>
            <a:r>
              <a:rPr lang="en-US" dirty="0">
                <a:latin typeface="Cambria" panose="02040503050406030204" pitchFamily="18" charset="0"/>
              </a:rPr>
              <a:t>    All particles are the same size</a:t>
            </a:r>
          </a:p>
          <a:p>
            <a:pPr>
              <a:buFont typeface="Wingdings" charset="2"/>
              <a:buChar char="q"/>
            </a:pPr>
            <a:r>
              <a:rPr lang="en-US" dirty="0">
                <a:latin typeface="Cambria" panose="02040503050406030204" pitchFamily="18" charset="0"/>
              </a:rPr>
              <a:t>    All particles are touching </a:t>
            </a:r>
          </a:p>
          <a:p>
            <a:pPr>
              <a:buFont typeface="Wingdings" charset="2"/>
              <a:buChar char="q"/>
            </a:pPr>
            <a:r>
              <a:rPr lang="en-US" dirty="0">
                <a:latin typeface="Cambria" panose="02040503050406030204" pitchFamily="18" charset="0"/>
              </a:rPr>
              <a:t>    Particles are arranged in ordered layers</a:t>
            </a:r>
          </a:p>
          <a:p>
            <a:pPr>
              <a:buFont typeface="Wingdings" charset="2"/>
              <a:buChar char="q"/>
            </a:pPr>
            <a:r>
              <a:rPr lang="en-US" dirty="0">
                <a:latin typeface="Cambria" panose="02040503050406030204" pitchFamily="18" charset="0"/>
              </a:rPr>
              <a:t>    The substance has a fixed shape</a:t>
            </a:r>
          </a:p>
          <a:p>
            <a:pPr>
              <a:buFont typeface="Wingdings" charset="2"/>
              <a:buChar char="q"/>
            </a:pPr>
            <a:endParaRPr lang="en-US" dirty="0">
              <a:latin typeface="Cambria" panose="02040503050406030204" pitchFamily="18" charset="0"/>
            </a:endParaRPr>
          </a:p>
          <a:p>
            <a:pPr>
              <a:buFont typeface="Wingdings" charset="2"/>
              <a:buChar char="q"/>
            </a:pPr>
            <a:endParaRPr lang="en-US" dirty="0">
              <a:latin typeface="Cambria" panose="02040503050406030204" pitchFamily="18" charset="0"/>
            </a:endParaRPr>
          </a:p>
          <a:p>
            <a:pPr>
              <a:buNone/>
            </a:pPr>
            <a:endParaRPr lang="en-US" dirty="0">
              <a:latin typeface="Cambria" panose="02040503050406030204" pitchFamily="18" charset="0"/>
            </a:endParaRPr>
          </a:p>
          <a:p>
            <a:pPr>
              <a:buNone/>
            </a:pPr>
            <a:endParaRPr lang="en-US" dirty="0">
              <a:latin typeface="Cambria" panose="02040503050406030204" pitchFamily="18" charset="0"/>
            </a:endParaRPr>
          </a:p>
          <a:p>
            <a:pPr>
              <a:buNone/>
            </a:pPr>
            <a:endParaRPr lang="en-US" dirty="0">
              <a:latin typeface="Cambria" panose="02040503050406030204" pitchFamily="18" charset="0"/>
            </a:endParaRPr>
          </a:p>
          <a:p>
            <a:pPr>
              <a:buFont typeface="Wingdings" charset="2"/>
              <a:buChar char="q"/>
            </a:pPr>
            <a:endParaRPr lang="en-US" dirty="0">
              <a:latin typeface="Cambria" panose="02040503050406030204" pitchFamily="18" charset="0"/>
            </a:endParaRPr>
          </a:p>
          <a:p>
            <a:pPr marL="514350" indent="-514350"/>
            <a:endParaRPr lang="en-US"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latin typeface="Cambria"/>
                <a:ea typeface="+mn-ea"/>
              </a:rPr>
              <a:t>Peer assessment: Liquids</a:t>
            </a:r>
          </a:p>
        </p:txBody>
      </p:sp>
      <p:sp>
        <p:nvSpPr>
          <p:cNvPr id="3" name="Content Placeholder 2"/>
          <p:cNvSpPr>
            <a:spLocks noGrp="1"/>
          </p:cNvSpPr>
          <p:nvPr>
            <p:ph idx="1"/>
          </p:nvPr>
        </p:nvSpPr>
        <p:spPr/>
        <p:txBody>
          <a:bodyPr/>
          <a:lstStyle/>
          <a:p>
            <a:pPr>
              <a:buFont typeface="Wingdings" charset="2"/>
              <a:buChar char="q"/>
            </a:pPr>
            <a:r>
              <a:rPr lang="en-US" dirty="0">
                <a:latin typeface="Cambria" panose="02040503050406030204" pitchFamily="18" charset="0"/>
              </a:rPr>
              <a:t>  All particles are the same size</a:t>
            </a:r>
          </a:p>
          <a:p>
            <a:pPr>
              <a:buFont typeface="Wingdings" charset="2"/>
              <a:buChar char="q"/>
            </a:pPr>
            <a:r>
              <a:rPr lang="en-US" dirty="0">
                <a:latin typeface="Cambria" panose="02040503050406030204" pitchFamily="18" charset="0"/>
              </a:rPr>
              <a:t>  All particles are touching at least one other   	 particle</a:t>
            </a:r>
          </a:p>
          <a:p>
            <a:pPr>
              <a:buFont typeface="Wingdings" charset="2"/>
              <a:buChar char="q"/>
            </a:pPr>
            <a:r>
              <a:rPr lang="en-US" dirty="0">
                <a:latin typeface="Cambria" panose="02040503050406030204" pitchFamily="18" charset="0"/>
              </a:rPr>
              <a:t>  Particles are randomly arranged</a:t>
            </a:r>
          </a:p>
          <a:p>
            <a:pPr>
              <a:buFont typeface="Wingdings" charset="2"/>
              <a:buChar char="q"/>
            </a:pPr>
            <a:r>
              <a:rPr lang="en-US" dirty="0">
                <a:latin typeface="Cambria" panose="02040503050406030204" pitchFamily="18" charset="0"/>
              </a:rPr>
              <a:t>  The substance does not have a fixed shape</a:t>
            </a:r>
          </a:p>
          <a:p>
            <a:pPr>
              <a:buFont typeface="Wingdings" charset="2"/>
              <a:buChar char="q"/>
            </a:pPr>
            <a:endParaRPr lang="en-US" dirty="0"/>
          </a:p>
          <a:p>
            <a:pPr>
              <a:buFont typeface="Wingdings" charset="2"/>
              <a:buChar char="q"/>
            </a:pPr>
            <a:endParaRPr lang="en-US" dirty="0"/>
          </a:p>
          <a:p>
            <a:pPr>
              <a:buNone/>
            </a:pPr>
            <a:endParaRPr lang="en-US" dirty="0"/>
          </a:p>
          <a:p>
            <a:pPr>
              <a:buNone/>
            </a:pPr>
            <a:endParaRPr lang="en-US" dirty="0"/>
          </a:p>
          <a:p>
            <a:pPr>
              <a:buNone/>
            </a:pPr>
            <a:endParaRPr lang="en-US" dirty="0"/>
          </a:p>
          <a:p>
            <a:pPr>
              <a:buFont typeface="Wingdings" charset="2"/>
              <a:buChar char="q"/>
            </a:pPr>
            <a:endParaRPr lang="en-US" dirty="0"/>
          </a:p>
          <a:p>
            <a:pPr marL="514350" indent="-514350"/>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latin typeface="Cambria"/>
                <a:ea typeface="+mn-ea"/>
              </a:rPr>
              <a:t>Peer assessment: Gases</a:t>
            </a:r>
          </a:p>
        </p:txBody>
      </p:sp>
      <p:sp>
        <p:nvSpPr>
          <p:cNvPr id="3" name="Content Placeholder 2"/>
          <p:cNvSpPr>
            <a:spLocks noGrp="1"/>
          </p:cNvSpPr>
          <p:nvPr>
            <p:ph idx="1"/>
          </p:nvPr>
        </p:nvSpPr>
        <p:spPr/>
        <p:txBody>
          <a:bodyPr/>
          <a:lstStyle/>
          <a:p>
            <a:pPr>
              <a:buFont typeface="Wingdings" charset="2"/>
              <a:buChar char="q"/>
            </a:pPr>
            <a:r>
              <a:rPr lang="en-US" dirty="0">
                <a:latin typeface="Cambria" panose="02040503050406030204" pitchFamily="18" charset="0"/>
              </a:rPr>
              <a:t>   All particles are the same size</a:t>
            </a:r>
          </a:p>
          <a:p>
            <a:pPr>
              <a:buFont typeface="Wingdings" charset="2"/>
              <a:buChar char="q"/>
            </a:pPr>
            <a:r>
              <a:rPr lang="en-US" dirty="0">
                <a:latin typeface="Cambria" panose="02040503050406030204" pitchFamily="18" charset="0"/>
              </a:rPr>
              <a:t>   No particles are touching each other     			  (distance between them is about 10 </a:t>
            </a:r>
            <a:r>
              <a:rPr lang="en-US" dirty="0" err="1">
                <a:latin typeface="Cambria" panose="02040503050406030204" pitchFamily="18" charset="0"/>
              </a:rPr>
              <a:t>x</a:t>
            </a:r>
            <a:r>
              <a:rPr lang="en-US" dirty="0">
                <a:latin typeface="Cambria" panose="02040503050406030204" pitchFamily="18" charset="0"/>
              </a:rPr>
              <a:t>  		  	   diameter of each particle)</a:t>
            </a:r>
          </a:p>
          <a:p>
            <a:pPr>
              <a:buFont typeface="Wingdings" charset="2"/>
              <a:buChar char="q"/>
            </a:pPr>
            <a:r>
              <a:rPr lang="en-US" dirty="0">
                <a:latin typeface="Cambria" panose="02040503050406030204" pitchFamily="18" charset="0"/>
              </a:rPr>
              <a:t>  Particles have arrows to show movement</a:t>
            </a:r>
          </a:p>
          <a:p>
            <a:pPr>
              <a:buFont typeface="Wingdings" charset="2"/>
              <a:buChar char="q"/>
            </a:pPr>
            <a:r>
              <a:rPr lang="en-US" dirty="0">
                <a:latin typeface="Cambria" panose="02040503050406030204" pitchFamily="18" charset="0"/>
              </a:rPr>
              <a:t>  The substance does not have a fixed shape</a:t>
            </a:r>
          </a:p>
          <a:p>
            <a:pPr>
              <a:buNone/>
            </a:pPr>
            <a:endParaRPr lang="en-US" dirty="0">
              <a:latin typeface="Cambria" panose="02040503050406030204" pitchFamily="18" charset="0"/>
            </a:endParaRPr>
          </a:p>
          <a:p>
            <a:pPr>
              <a:buFont typeface="Wingdings" charset="2"/>
              <a:buChar char="q"/>
            </a:pPr>
            <a:endParaRPr lang="en-US" dirty="0">
              <a:latin typeface="Cambria" panose="02040503050406030204" pitchFamily="18" charset="0"/>
            </a:endParaRPr>
          </a:p>
          <a:p>
            <a:pPr>
              <a:buNone/>
            </a:pPr>
            <a:endParaRPr lang="en-US" dirty="0">
              <a:latin typeface="Cambria" panose="02040503050406030204" pitchFamily="18" charset="0"/>
            </a:endParaRPr>
          </a:p>
          <a:p>
            <a:pPr>
              <a:buNone/>
            </a:pPr>
            <a:endParaRPr lang="en-US" dirty="0">
              <a:latin typeface="Cambria" panose="02040503050406030204" pitchFamily="18" charset="0"/>
            </a:endParaRPr>
          </a:p>
          <a:p>
            <a:pPr>
              <a:buNone/>
            </a:pPr>
            <a:endParaRPr lang="en-US" dirty="0">
              <a:latin typeface="Cambria" panose="02040503050406030204" pitchFamily="18" charset="0"/>
            </a:endParaRPr>
          </a:p>
          <a:p>
            <a:pPr>
              <a:buFont typeface="Wingdings" charset="2"/>
              <a:buChar char="q"/>
            </a:pPr>
            <a:endParaRPr lang="en-US" dirty="0">
              <a:latin typeface="Cambria" panose="02040503050406030204" pitchFamily="18" charset="0"/>
            </a:endParaRPr>
          </a:p>
          <a:p>
            <a:pPr marL="514350" indent="-514350"/>
            <a:endParaRPr lang="en-US"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latin typeface="Cambria"/>
                <a:ea typeface="+mn-ea"/>
              </a:rPr>
              <a:t>Before you hand back the work</a:t>
            </a:r>
          </a:p>
        </p:txBody>
      </p:sp>
      <p:sp>
        <p:nvSpPr>
          <p:cNvPr id="3" name="Content Placeholder 2"/>
          <p:cNvSpPr>
            <a:spLocks noGrp="1"/>
          </p:cNvSpPr>
          <p:nvPr>
            <p:ph idx="1"/>
          </p:nvPr>
        </p:nvSpPr>
        <p:spPr/>
        <p:txBody>
          <a:bodyPr>
            <a:normAutofit fontScale="85000" lnSpcReduction="20000"/>
          </a:bodyPr>
          <a:lstStyle/>
          <a:p>
            <a:pPr marL="514350" indent="-514350">
              <a:buNone/>
            </a:pPr>
            <a:r>
              <a:rPr lang="en-US" dirty="0">
                <a:latin typeface="Cambria" panose="02040503050406030204" pitchFamily="18" charset="0"/>
              </a:rPr>
              <a:t>Write your feedback under each picture and include: </a:t>
            </a:r>
          </a:p>
          <a:p>
            <a:pPr marL="514350" indent="-514350">
              <a:buNone/>
            </a:pPr>
            <a:endParaRPr lang="en-US" dirty="0">
              <a:latin typeface="Cambria" panose="02040503050406030204" pitchFamily="18" charset="0"/>
            </a:endParaRPr>
          </a:p>
          <a:p>
            <a:pPr marL="514350" indent="-514350">
              <a:buFont typeface="+mj-lt"/>
              <a:buAutoNum type="arabicPeriod"/>
            </a:pPr>
            <a:r>
              <a:rPr lang="en-US" dirty="0">
                <a:latin typeface="Cambria" panose="02040503050406030204" pitchFamily="18" charset="0"/>
              </a:rPr>
              <a:t>What was good about each picture?</a:t>
            </a:r>
          </a:p>
          <a:p>
            <a:pPr marL="0" indent="0">
              <a:buNone/>
            </a:pPr>
            <a:r>
              <a:rPr lang="en-US" sz="2800" dirty="0">
                <a:solidFill>
                  <a:srgbClr val="008000"/>
                </a:solidFill>
                <a:latin typeface="Cambria"/>
                <a:cs typeface="+mj-cs"/>
              </a:rPr>
              <a:t>example: </a:t>
            </a:r>
            <a:r>
              <a:rPr lang="en-US" sz="2800" i="1" dirty="0">
                <a:latin typeface="Cambria" panose="02040503050406030204" pitchFamily="18" charset="0"/>
              </a:rPr>
              <a:t>all particles were the same size</a:t>
            </a:r>
          </a:p>
          <a:p>
            <a:pPr marL="0" indent="0">
              <a:buNone/>
            </a:pPr>
            <a:endParaRPr lang="en-US" sz="2800" i="1" dirty="0">
              <a:latin typeface="Cambria" panose="02040503050406030204" pitchFamily="18" charset="0"/>
            </a:endParaRPr>
          </a:p>
          <a:p>
            <a:pPr marL="514350" indent="-514350">
              <a:buFont typeface="+mj-lt"/>
              <a:buAutoNum type="arabicPeriod" startAt="2"/>
            </a:pPr>
            <a:r>
              <a:rPr lang="en-US" dirty="0">
                <a:latin typeface="Cambria" panose="02040503050406030204" pitchFamily="18" charset="0"/>
              </a:rPr>
              <a:t>What could be improved about each picture (be specific)</a:t>
            </a:r>
          </a:p>
          <a:p>
            <a:pPr marL="0" indent="0">
              <a:buNone/>
            </a:pPr>
            <a:r>
              <a:rPr lang="en-US" sz="2800" dirty="0">
                <a:solidFill>
                  <a:srgbClr val="008000"/>
                </a:solidFill>
                <a:latin typeface="Cambria"/>
                <a:cs typeface="+mj-cs"/>
              </a:rPr>
              <a:t>example: </a:t>
            </a:r>
            <a:r>
              <a:rPr lang="en-US" sz="2800" i="1" dirty="0">
                <a:latin typeface="Cambria" panose="02040503050406030204" pitchFamily="18" charset="0"/>
                <a:cs typeface="+mj-cs"/>
              </a:rPr>
              <a:t>all particles should touch in a solid</a:t>
            </a:r>
          </a:p>
          <a:p>
            <a:pPr marL="0" indent="0">
              <a:buNone/>
            </a:pPr>
            <a:endParaRPr lang="en-US" dirty="0">
              <a:latin typeface="Cambria" panose="02040503050406030204" pitchFamily="18" charset="0"/>
            </a:endParaRPr>
          </a:p>
          <a:p>
            <a:pPr marL="0" indent="0">
              <a:buNone/>
            </a:pPr>
            <a:r>
              <a:rPr lang="en-US" dirty="0">
                <a:latin typeface="Cambria" panose="02040503050406030204" pitchFamily="18" charset="0"/>
              </a:rPr>
              <a:t>Now pass your feedback to your partner and correct your particle pictures.</a:t>
            </a:r>
          </a:p>
          <a:p>
            <a:pPr>
              <a:buFont typeface="Wingdings" charset="2"/>
              <a:buChar char="q"/>
            </a:pPr>
            <a:endParaRPr lang="en-US" dirty="0"/>
          </a:p>
          <a:p>
            <a:pPr>
              <a:buNone/>
            </a:pPr>
            <a:endParaRPr lang="en-US" dirty="0"/>
          </a:p>
          <a:p>
            <a:pPr>
              <a:buNone/>
            </a:pPr>
            <a:endParaRPr lang="en-US" dirty="0"/>
          </a:p>
          <a:p>
            <a:pPr>
              <a:buNone/>
            </a:pPr>
            <a:endParaRPr lang="en-US" dirty="0"/>
          </a:p>
          <a:p>
            <a:pPr>
              <a:buFont typeface="Wingdings" charset="2"/>
              <a:buChar char="q"/>
            </a:pPr>
            <a:endParaRPr lang="en-US" dirty="0"/>
          </a:p>
          <a:p>
            <a:pPr marL="514350" indent="-51435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0" y="5039689"/>
            <a:ext cx="9144000" cy="478609"/>
            <a:chOff x="0" y="5039689"/>
            <a:chExt cx="9144000" cy="3581400"/>
          </a:xfrm>
        </p:grpSpPr>
        <p:pic>
          <p:nvPicPr>
            <p:cNvPr id="15" name="Picture 14"/>
            <p:cNvPicPr>
              <a:picLocks noChangeAspect="1"/>
            </p:cNvPicPr>
            <p:nvPr/>
          </p:nvPicPr>
          <p:blipFill>
            <a:blip r:embed="rId2"/>
            <a:stretch>
              <a:fillRect/>
            </a:stretch>
          </p:blipFill>
          <p:spPr>
            <a:xfrm>
              <a:off x="0" y="5039689"/>
              <a:ext cx="5410200" cy="3581400"/>
            </a:xfrm>
            <a:prstGeom prst="rect">
              <a:avLst/>
            </a:prstGeom>
          </p:spPr>
        </p:pic>
        <p:pic>
          <p:nvPicPr>
            <p:cNvPr id="17" name="Picture 16"/>
            <p:cNvPicPr>
              <a:picLocks noChangeAspect="1"/>
            </p:cNvPicPr>
            <p:nvPr/>
          </p:nvPicPr>
          <p:blipFill>
            <a:blip r:embed="rId2"/>
            <a:srcRect r="30986"/>
            <a:stretch>
              <a:fillRect/>
            </a:stretch>
          </p:blipFill>
          <p:spPr>
            <a:xfrm>
              <a:off x="5410200" y="5039689"/>
              <a:ext cx="3733800" cy="3581400"/>
            </a:xfrm>
            <a:prstGeom prst="rect">
              <a:avLst/>
            </a:prstGeom>
          </p:spPr>
        </p:pic>
      </p:grpSp>
      <p:cxnSp>
        <p:nvCxnSpPr>
          <p:cNvPr id="6" name="Straight Connector 5"/>
          <p:cNvCxnSpPr/>
          <p:nvPr/>
        </p:nvCxnSpPr>
        <p:spPr>
          <a:xfrm>
            <a:off x="0" y="5039689"/>
            <a:ext cx="9144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a:blip r:embed="rId3"/>
          <a:stretch>
            <a:fillRect/>
          </a:stretch>
        </p:blipFill>
        <p:spPr>
          <a:xfrm rot="14852245">
            <a:off x="3917838" y="2523964"/>
            <a:ext cx="1963174" cy="2374699"/>
          </a:xfrm>
          <a:prstGeom prst="rect">
            <a:avLst/>
          </a:prstGeom>
        </p:spPr>
      </p:pic>
      <p:sp>
        <p:nvSpPr>
          <p:cNvPr id="11" name="TextBox 10"/>
          <p:cNvSpPr txBox="1"/>
          <p:nvPr/>
        </p:nvSpPr>
        <p:spPr>
          <a:xfrm>
            <a:off x="194492" y="78438"/>
            <a:ext cx="8853386" cy="1384995"/>
          </a:xfrm>
          <a:prstGeom prst="rect">
            <a:avLst/>
          </a:prstGeom>
          <a:noFill/>
        </p:spPr>
        <p:txBody>
          <a:bodyPr wrap="square" rtlCol="0">
            <a:spAutoFit/>
          </a:bodyPr>
          <a:lstStyle/>
          <a:p>
            <a:r>
              <a:rPr lang="en-US" sz="2800" dirty="0">
                <a:solidFill>
                  <a:srgbClr val="008000"/>
                </a:solidFill>
                <a:latin typeface="Cambria"/>
              </a:rPr>
              <a:t>Imagine the substance is now poured out of the beakers onto the table. What would your particle pictures now look like? </a:t>
            </a:r>
          </a:p>
        </p:txBody>
      </p:sp>
      <p:sp>
        <p:nvSpPr>
          <p:cNvPr id="12" name="TextBox 11"/>
          <p:cNvSpPr txBox="1"/>
          <p:nvPr/>
        </p:nvSpPr>
        <p:spPr>
          <a:xfrm>
            <a:off x="1509065" y="1950392"/>
            <a:ext cx="1475853" cy="369332"/>
          </a:xfrm>
          <a:prstGeom prst="rect">
            <a:avLst/>
          </a:prstGeom>
          <a:noFill/>
        </p:spPr>
        <p:txBody>
          <a:bodyPr wrap="square" rtlCol="0">
            <a:spAutoFit/>
          </a:bodyPr>
          <a:lstStyle/>
          <a:p>
            <a:r>
              <a:rPr lang="en-US" dirty="0"/>
              <a:t>SOLID</a:t>
            </a:r>
          </a:p>
        </p:txBody>
      </p:sp>
      <p:sp>
        <p:nvSpPr>
          <p:cNvPr id="13" name="TextBox 12"/>
          <p:cNvSpPr txBox="1"/>
          <p:nvPr/>
        </p:nvSpPr>
        <p:spPr>
          <a:xfrm>
            <a:off x="4650598" y="1950391"/>
            <a:ext cx="1475853" cy="369332"/>
          </a:xfrm>
          <a:prstGeom prst="rect">
            <a:avLst/>
          </a:prstGeom>
          <a:noFill/>
        </p:spPr>
        <p:txBody>
          <a:bodyPr wrap="square" rtlCol="0">
            <a:spAutoFit/>
          </a:bodyPr>
          <a:lstStyle/>
          <a:p>
            <a:r>
              <a:rPr lang="en-US" dirty="0"/>
              <a:t>LIQUID</a:t>
            </a:r>
          </a:p>
        </p:txBody>
      </p:sp>
      <p:sp>
        <p:nvSpPr>
          <p:cNvPr id="14" name="TextBox 13"/>
          <p:cNvSpPr txBox="1"/>
          <p:nvPr/>
        </p:nvSpPr>
        <p:spPr>
          <a:xfrm>
            <a:off x="7572025" y="1972397"/>
            <a:ext cx="1475853" cy="369332"/>
          </a:xfrm>
          <a:prstGeom prst="rect">
            <a:avLst/>
          </a:prstGeom>
          <a:noFill/>
        </p:spPr>
        <p:txBody>
          <a:bodyPr wrap="square" rtlCol="0">
            <a:spAutoFit/>
          </a:bodyPr>
          <a:lstStyle/>
          <a:p>
            <a:r>
              <a:rPr lang="en-US" dirty="0"/>
              <a:t>GAS</a:t>
            </a:r>
          </a:p>
        </p:txBody>
      </p:sp>
      <p:pic>
        <p:nvPicPr>
          <p:cNvPr id="16" name="Picture 15">
            <a:extLst>
              <a:ext uri="{FF2B5EF4-FFF2-40B4-BE49-F238E27FC236}">
                <a16:creationId xmlns:a16="http://schemas.microsoft.com/office/drawing/2014/main" id="{C0AC1538-EE00-9543-9F4F-F375FB06E950}"/>
              </a:ext>
            </a:extLst>
          </p:cNvPr>
          <p:cNvPicPr>
            <a:picLocks noChangeAspect="1"/>
          </p:cNvPicPr>
          <p:nvPr/>
        </p:nvPicPr>
        <p:blipFill>
          <a:blip r:embed="rId3"/>
          <a:stretch>
            <a:fillRect/>
          </a:stretch>
        </p:blipFill>
        <p:spPr>
          <a:xfrm rot="14852245">
            <a:off x="1036956" y="2523965"/>
            <a:ext cx="1963174" cy="2374699"/>
          </a:xfrm>
          <a:prstGeom prst="rect">
            <a:avLst/>
          </a:prstGeom>
        </p:spPr>
      </p:pic>
      <p:pic>
        <p:nvPicPr>
          <p:cNvPr id="19" name="Picture 18">
            <a:extLst>
              <a:ext uri="{FF2B5EF4-FFF2-40B4-BE49-F238E27FC236}">
                <a16:creationId xmlns:a16="http://schemas.microsoft.com/office/drawing/2014/main" id="{CF3169FC-E67B-D141-B5BF-7E60FDF68713}"/>
              </a:ext>
            </a:extLst>
          </p:cNvPr>
          <p:cNvPicPr>
            <a:picLocks noChangeAspect="1"/>
          </p:cNvPicPr>
          <p:nvPr/>
        </p:nvPicPr>
        <p:blipFill>
          <a:blip r:embed="rId3"/>
          <a:stretch>
            <a:fillRect/>
          </a:stretch>
        </p:blipFill>
        <p:spPr>
          <a:xfrm rot="14852245">
            <a:off x="6881795" y="2523965"/>
            <a:ext cx="1963174" cy="2374699"/>
          </a:xfrm>
          <a:prstGeom prst="rect">
            <a:avLst/>
          </a:prstGeom>
        </p:spPr>
      </p:pic>
      <p:grpSp>
        <p:nvGrpSpPr>
          <p:cNvPr id="20" name="Group 19">
            <a:extLst>
              <a:ext uri="{FF2B5EF4-FFF2-40B4-BE49-F238E27FC236}">
                <a16:creationId xmlns:a16="http://schemas.microsoft.com/office/drawing/2014/main" id="{04649729-9B92-F74B-8A1C-22A6B434308E}"/>
              </a:ext>
            </a:extLst>
          </p:cNvPr>
          <p:cNvGrpSpPr/>
          <p:nvPr/>
        </p:nvGrpSpPr>
        <p:grpSpPr>
          <a:xfrm rot="16200000">
            <a:off x="3902149" y="1616148"/>
            <a:ext cx="1339702" cy="9144000"/>
            <a:chOff x="0" y="5039689"/>
            <a:chExt cx="9144000" cy="3581400"/>
          </a:xfrm>
        </p:grpSpPr>
        <p:pic>
          <p:nvPicPr>
            <p:cNvPr id="21" name="Picture 20">
              <a:extLst>
                <a:ext uri="{FF2B5EF4-FFF2-40B4-BE49-F238E27FC236}">
                  <a16:creationId xmlns:a16="http://schemas.microsoft.com/office/drawing/2014/main" id="{EC9B0A78-4A29-D447-BD18-9051C08EC274}"/>
                </a:ext>
              </a:extLst>
            </p:cNvPr>
            <p:cNvPicPr>
              <a:picLocks noChangeAspect="1"/>
            </p:cNvPicPr>
            <p:nvPr/>
          </p:nvPicPr>
          <p:blipFill>
            <a:blip r:embed="rId2"/>
            <a:stretch>
              <a:fillRect/>
            </a:stretch>
          </p:blipFill>
          <p:spPr>
            <a:xfrm>
              <a:off x="0" y="5039689"/>
              <a:ext cx="5410200" cy="3581400"/>
            </a:xfrm>
            <a:prstGeom prst="rect">
              <a:avLst/>
            </a:prstGeom>
          </p:spPr>
        </p:pic>
        <p:pic>
          <p:nvPicPr>
            <p:cNvPr id="22" name="Picture 21">
              <a:extLst>
                <a:ext uri="{FF2B5EF4-FFF2-40B4-BE49-F238E27FC236}">
                  <a16:creationId xmlns:a16="http://schemas.microsoft.com/office/drawing/2014/main" id="{437FA8E0-55E9-9343-B21A-251DEDCFCBF8}"/>
                </a:ext>
              </a:extLst>
            </p:cNvPr>
            <p:cNvPicPr>
              <a:picLocks noChangeAspect="1"/>
            </p:cNvPicPr>
            <p:nvPr/>
          </p:nvPicPr>
          <p:blipFill>
            <a:blip r:embed="rId2"/>
            <a:srcRect r="30986"/>
            <a:stretch>
              <a:fillRect/>
            </a:stretch>
          </p:blipFill>
          <p:spPr>
            <a:xfrm>
              <a:off x="5410200" y="5039689"/>
              <a:ext cx="3733800" cy="3581400"/>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Custom 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TotalTime>
  <Words>415</Words>
  <Application>Microsoft Macintosh PowerPoint</Application>
  <PresentationFormat>On-screen Show (4:3)</PresentationFormat>
  <Paragraphs>70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Times New Roman</vt:lpstr>
      <vt:lpstr>Wingdings</vt:lpstr>
      <vt:lpstr>Office Theme</vt:lpstr>
      <vt:lpstr>PowerPoint Presentation</vt:lpstr>
      <vt:lpstr>Draw a particle picture for a solid, liquid and gas</vt:lpstr>
      <vt:lpstr>Peer assessment: Solids</vt:lpstr>
      <vt:lpstr>Peer assessment: Liquids</vt:lpstr>
      <vt:lpstr>Peer assessment: Gases</vt:lpstr>
      <vt:lpstr>Before you hand back the work</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Green, Jasper</cp:lastModifiedBy>
  <cp:revision>23</cp:revision>
  <dcterms:created xsi:type="dcterms:W3CDTF">2015-01-18T12:13:04Z</dcterms:created>
  <dcterms:modified xsi:type="dcterms:W3CDTF">2018-09-24T10:39:38Z</dcterms:modified>
</cp:coreProperties>
</file>