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
  </p:notesMasterIdLst>
  <p:sldIdLst>
    <p:sldId id="259" r:id="rId2"/>
    <p:sldId id="260"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20" d="100"/>
          <a:sy n="120" d="100"/>
        </p:scale>
        <p:origin x="-26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FE234D-3D73-074D-959F-32792F6F75C8}" type="datetimeFigureOut">
              <a:rPr lang="en-US" smtClean="0"/>
              <a:pPr/>
              <a:t>8/21/18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0D7CFB-4128-A143-863B-9B158DC154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D7CFB-4128-A143-863B-9B158DC1548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CF31086-AB8D-A441-883F-313E88F0E1A7}" type="datetimeFigureOut">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F31086-AB8D-A441-883F-313E88F0E1A7}" type="datetimeFigureOut">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F31086-AB8D-A441-883F-313E88F0E1A7}" type="datetimeFigureOut">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CF31086-AB8D-A441-883F-313E88F0E1A7}" type="datetimeFigureOut">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CF31086-AB8D-A441-883F-313E88F0E1A7}" type="datetimeFigureOut">
              <a:rPr lang="en-US" smtClean="0"/>
              <a:pPr/>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CF31086-AB8D-A441-883F-313E88F0E1A7}" type="datetimeFigureOut">
              <a:rPr lang="en-US" smtClean="0"/>
              <a:pPr/>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CF31086-AB8D-A441-883F-313E88F0E1A7}" type="datetimeFigureOut">
              <a:rPr lang="en-US" smtClean="0"/>
              <a:pPr/>
              <a:t>8/21/18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CF31086-AB8D-A441-883F-313E88F0E1A7}" type="datetimeFigureOut">
              <a:rPr lang="en-US" smtClean="0"/>
              <a:pPr/>
              <a:t>8/21/18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31086-AB8D-A441-883F-313E88F0E1A7}" type="datetimeFigureOut">
              <a:rPr lang="en-US" smtClean="0"/>
              <a:pPr/>
              <a:t>8/21/18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F31086-AB8D-A441-883F-313E88F0E1A7}" type="datetimeFigureOut">
              <a:rPr lang="en-US" smtClean="0"/>
              <a:pPr/>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F31086-AB8D-A441-883F-313E88F0E1A7}" type="datetimeFigureOut">
              <a:rPr lang="en-US" smtClean="0"/>
              <a:pPr/>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46DF7-72B0-6843-8335-B2D0672747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31086-AB8D-A441-883F-313E88F0E1A7}" type="datetimeFigureOut">
              <a:rPr lang="en-US" smtClean="0"/>
              <a:pPr/>
              <a:t>8/21/18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46DF7-72B0-6843-8335-B2D0672747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thescienceteacher.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520553" y="5984123"/>
            <a:ext cx="8102894" cy="369332"/>
          </a:xfrm>
          <a:prstGeom prst="rect">
            <a:avLst/>
          </a:prstGeom>
        </p:spPr>
        <p:txBody>
          <a:bodyPr wrap="square">
            <a:spAutoFit/>
          </a:bodyPr>
          <a:lstStyle/>
          <a:p>
            <a:r>
              <a:rPr lang="en-US" dirty="0">
                <a:solidFill>
                  <a:srgbClr val="008000"/>
                </a:solidFill>
                <a:latin typeface="Cambria"/>
                <a:ea typeface="Cambria"/>
                <a:cs typeface="Times New Roman"/>
                <a:hlinkClick r:id="rId3"/>
              </a:rPr>
              <a:t>www.thescienceteacher.co.uk</a:t>
            </a:r>
            <a:r>
              <a:rPr lang="en-US" dirty="0">
                <a:solidFill>
                  <a:srgbClr val="008000"/>
                </a:solidFill>
                <a:latin typeface="Cambria"/>
                <a:ea typeface="Cambria"/>
                <a:cs typeface="Times New Roman"/>
              </a:rPr>
              <a:t>  </a:t>
            </a:r>
            <a:r>
              <a:rPr lang="en-GB" dirty="0">
                <a:latin typeface="Cambria"/>
                <a:ea typeface="Cambria"/>
                <a:cs typeface="Times New Roman"/>
              </a:rPr>
              <a:t>| resources for science teachers who like to think </a:t>
            </a:r>
            <a:endParaRPr lang="en-US" dirty="0"/>
          </a:p>
        </p:txBody>
      </p:sp>
      <p:graphicFrame>
        <p:nvGraphicFramePr>
          <p:cNvPr id="11" name="Table 10"/>
          <p:cNvGraphicFramePr>
            <a:graphicFrameLocks noGrp="1"/>
          </p:cNvGraphicFramePr>
          <p:nvPr/>
        </p:nvGraphicFramePr>
        <p:xfrm>
          <a:off x="372593" y="339365"/>
          <a:ext cx="8547023" cy="4889225"/>
        </p:xfrm>
        <a:graphic>
          <a:graphicData uri="http://schemas.openxmlformats.org/drawingml/2006/table">
            <a:tbl>
              <a:tblPr firstRow="1" bandRow="1">
                <a:tableStyleId>{9D7B26C5-4107-4FEC-AEDC-1716B250A1EF}</a:tableStyleId>
              </a:tblPr>
              <a:tblGrid>
                <a:gridCol w="1692041"/>
                <a:gridCol w="2383626"/>
                <a:gridCol w="1097422"/>
                <a:gridCol w="3373934"/>
              </a:tblGrid>
              <a:tr h="846023">
                <a:tc>
                  <a:txBody>
                    <a:bodyPr/>
                    <a:lstStyle/>
                    <a:p>
                      <a:r>
                        <a:rPr lang="en-US" sz="1400" b="1" dirty="0">
                          <a:solidFill>
                            <a:srgbClr val="008000"/>
                          </a:solidFill>
                          <a:latin typeface="Cambria"/>
                          <a:cs typeface="Cambria"/>
                        </a:rPr>
                        <a:t>Topic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0" dirty="0" smtClean="0">
                          <a:latin typeface="Cambria"/>
                          <a:cs typeface="Cambria"/>
                        </a:rPr>
                        <a:t>Function</a:t>
                      </a:r>
                      <a:r>
                        <a:rPr lang="en-US" sz="1400" b="0" baseline="0" dirty="0" smtClean="0">
                          <a:latin typeface="Cambria"/>
                          <a:cs typeface="Cambria"/>
                        </a:rPr>
                        <a:t> of the kidney  - journey of a water molecule through the body </a:t>
                      </a:r>
                      <a:endParaRPr lang="en-US" sz="1400" b="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solidFill>
                            <a:srgbClr val="008000"/>
                          </a:solidFill>
                          <a:latin typeface="Cambria"/>
                          <a:cs typeface="Cambria"/>
                        </a:rPr>
                        <a:t>Level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0" dirty="0" smtClean="0">
                          <a:latin typeface="Cambria"/>
                          <a:cs typeface="Cambria"/>
                        </a:rPr>
                        <a:t>GCSE (or</a:t>
                      </a:r>
                      <a:r>
                        <a:rPr lang="en-US" sz="1400" b="0" baseline="0" dirty="0" smtClean="0">
                          <a:latin typeface="Cambria"/>
                          <a:cs typeface="Cambria"/>
                        </a:rPr>
                        <a:t> any course for</a:t>
                      </a:r>
                      <a:r>
                        <a:rPr lang="en-US" sz="1400" b="0" dirty="0" smtClean="0">
                          <a:latin typeface="Cambria"/>
                          <a:cs typeface="Cambria"/>
                        </a:rPr>
                        <a:t> students aged 14-16)</a:t>
                      </a:r>
                      <a:endParaRPr lang="en-US" sz="1400" b="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51362">
                <a:tc>
                  <a:txBody>
                    <a:bodyPr/>
                    <a:lstStyle/>
                    <a:p>
                      <a:r>
                        <a:rPr lang="en-US" sz="1400" b="1">
                          <a:solidFill>
                            <a:srgbClr val="008000"/>
                          </a:solidFill>
                          <a:latin typeface="Cambria"/>
                          <a:cs typeface="Cambria"/>
                        </a:rPr>
                        <a:t>Outcomes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342900" marR="0" indent="-342900" algn="l" defTabSz="457200" rtl="0" eaLnBrk="1" fontAlgn="auto" latinLnBrk="0" hangingPunct="1">
                        <a:lnSpc>
                          <a:spcPct val="100000"/>
                        </a:lnSpc>
                        <a:spcBef>
                          <a:spcPts val="0"/>
                        </a:spcBef>
                        <a:spcAft>
                          <a:spcPts val="0"/>
                        </a:spcAft>
                        <a:buClrTx/>
                        <a:buSzTx/>
                        <a:buFont typeface="+mj-lt"/>
                        <a:buNone/>
                        <a:tabLst/>
                        <a:defRPr/>
                      </a:pPr>
                      <a:r>
                        <a:rPr lang="en-US" sz="1400" dirty="0" smtClean="0">
                          <a:latin typeface="Cambria"/>
                          <a:cs typeface="Cambria"/>
                        </a:rPr>
                        <a:t>To describe</a:t>
                      </a:r>
                      <a:r>
                        <a:rPr lang="en-US" sz="1400" baseline="0" dirty="0" smtClean="0">
                          <a:latin typeface="Cambria"/>
                          <a:cs typeface="Cambria"/>
                        </a:rPr>
                        <a:t> </a:t>
                      </a:r>
                      <a:r>
                        <a:rPr lang="en-GB" sz="1400" baseline="0" dirty="0" smtClean="0">
                          <a:latin typeface="Cambria"/>
                          <a:cs typeface="Cambria"/>
                        </a:rPr>
                        <a:t>the journey of a water molecule as it passes from the  mouth to the </a:t>
                      </a:r>
                      <a:r>
                        <a:rPr lang="en-GB" sz="1400" baseline="0" dirty="0" smtClean="0">
                          <a:latin typeface="Cambria"/>
                          <a:cs typeface="Cambria"/>
                        </a:rPr>
                        <a:t>blood, </a:t>
                      </a:r>
                      <a:r>
                        <a:rPr lang="en-GB" sz="1400" baseline="0" dirty="0" smtClean="0">
                          <a:latin typeface="Cambria"/>
                          <a:cs typeface="Cambria"/>
                        </a:rPr>
                        <a:t>to </a:t>
                      </a:r>
                    </a:p>
                    <a:p>
                      <a:pPr marL="342900" marR="0" indent="-342900" algn="l" defTabSz="457200" rtl="0" eaLnBrk="1" fontAlgn="auto" latinLnBrk="0" hangingPunct="1">
                        <a:lnSpc>
                          <a:spcPct val="100000"/>
                        </a:lnSpc>
                        <a:spcBef>
                          <a:spcPts val="0"/>
                        </a:spcBef>
                        <a:spcAft>
                          <a:spcPts val="0"/>
                        </a:spcAft>
                        <a:buClrTx/>
                        <a:buSzTx/>
                        <a:buFont typeface="+mj-lt"/>
                        <a:buNone/>
                        <a:tabLst/>
                        <a:defRPr/>
                      </a:pPr>
                      <a:r>
                        <a:rPr lang="en-GB" sz="1400" baseline="0" dirty="0" smtClean="0">
                          <a:latin typeface="Cambria"/>
                          <a:cs typeface="Cambria"/>
                        </a:rPr>
                        <a:t>the </a:t>
                      </a:r>
                      <a:r>
                        <a:rPr lang="en-GB" sz="1400" baseline="0" dirty="0" smtClean="0">
                          <a:latin typeface="Cambria"/>
                          <a:cs typeface="Cambria"/>
                        </a:rPr>
                        <a:t>kidney, </a:t>
                      </a:r>
                      <a:r>
                        <a:rPr lang="en-GB" sz="1400" baseline="0" dirty="0" smtClean="0">
                          <a:latin typeface="Cambria"/>
                          <a:cs typeface="Cambria"/>
                        </a:rPr>
                        <a:t>to the </a:t>
                      </a:r>
                      <a:r>
                        <a:rPr lang="en-GB" sz="1400" baseline="0" dirty="0" smtClean="0">
                          <a:latin typeface="Cambria"/>
                          <a:cs typeface="Cambria"/>
                        </a:rPr>
                        <a:t>bladder </a:t>
                      </a:r>
                      <a:r>
                        <a:rPr lang="en-GB" sz="1400" baseline="0" dirty="0" smtClean="0">
                          <a:latin typeface="Cambria"/>
                          <a:cs typeface="Cambria"/>
                        </a:rPr>
                        <a:t>and out through the penis. </a:t>
                      </a:r>
                      <a:endParaRPr lang="en-US" sz="1400" baseline="0" dirty="0" smtClean="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2706761">
                <a:tc>
                  <a:txBody>
                    <a:bodyPr/>
                    <a:lstStyle/>
                    <a:p>
                      <a:r>
                        <a:rPr lang="en-US" sz="1400" b="1" dirty="0" smtClean="0">
                          <a:solidFill>
                            <a:srgbClr val="008000"/>
                          </a:solidFill>
                          <a:latin typeface="Cambria"/>
                          <a:cs typeface="Cambria"/>
                        </a:rPr>
                        <a:t>Information for</a:t>
                      </a:r>
                      <a:r>
                        <a:rPr lang="en-US" sz="1400" b="1" baseline="0" dirty="0" smtClean="0">
                          <a:solidFill>
                            <a:srgbClr val="008000"/>
                          </a:solidFill>
                          <a:latin typeface="Cambria"/>
                          <a:cs typeface="Cambria"/>
                        </a:rPr>
                        <a:t> teachers</a:t>
                      </a:r>
                      <a:endParaRPr lang="en-US" sz="1400" b="1" dirty="0">
                        <a:solidFill>
                          <a:srgbClr val="008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r>
                        <a:rPr lang="en-GB" sz="1400" kern="1200" dirty="0" smtClean="0">
                          <a:solidFill>
                            <a:schemeClr val="tx1"/>
                          </a:solidFill>
                          <a:latin typeface="Cambria"/>
                          <a:ea typeface="+mn-ea"/>
                          <a:cs typeface="Cambria"/>
                        </a:rPr>
                        <a:t>Ask students to describe the journey of a water molecule from the mouth to the urinal. They must sketch, label and annotate</a:t>
                      </a:r>
                      <a:r>
                        <a:rPr lang="en-GB" sz="1400" kern="1200" baseline="0" dirty="0" smtClean="0">
                          <a:solidFill>
                            <a:schemeClr val="tx1"/>
                          </a:solidFill>
                          <a:latin typeface="Cambria"/>
                          <a:ea typeface="+mn-ea"/>
                          <a:cs typeface="Cambria"/>
                        </a:rPr>
                        <a:t> </a:t>
                      </a:r>
                      <a:r>
                        <a:rPr lang="en-GB" sz="1400" kern="1200" dirty="0" smtClean="0">
                          <a:solidFill>
                            <a:schemeClr val="tx1"/>
                          </a:solidFill>
                          <a:latin typeface="Cambria"/>
                          <a:ea typeface="+mn-ea"/>
                          <a:cs typeface="Cambria"/>
                        </a:rPr>
                        <a:t>each major organ involved. Print off</a:t>
                      </a:r>
                      <a:r>
                        <a:rPr lang="en-GB" sz="1400" kern="1200" baseline="0" dirty="0" smtClean="0">
                          <a:solidFill>
                            <a:schemeClr val="tx1"/>
                          </a:solidFill>
                          <a:latin typeface="Cambria"/>
                          <a:ea typeface="+mn-ea"/>
                          <a:cs typeface="Cambria"/>
                        </a:rPr>
                        <a:t> slide 2 in A3 and get students to work in pairs or </a:t>
                      </a:r>
                      <a:r>
                        <a:rPr lang="en-GB" sz="1400" kern="1200" baseline="0" dirty="0" smtClean="0">
                          <a:solidFill>
                            <a:schemeClr val="tx1"/>
                          </a:solidFill>
                          <a:latin typeface="Cambria"/>
                          <a:ea typeface="+mn-ea"/>
                          <a:cs typeface="Cambria"/>
                        </a:rPr>
                        <a:t>individually </a:t>
                      </a:r>
                      <a:r>
                        <a:rPr lang="en-GB" sz="1400" kern="1200" baseline="0" smtClean="0">
                          <a:solidFill>
                            <a:schemeClr val="tx1"/>
                          </a:solidFill>
                          <a:latin typeface="Cambria"/>
                          <a:ea typeface="+mn-ea"/>
                          <a:cs typeface="Cambria"/>
                        </a:rPr>
                        <a:t>(alternatively, </a:t>
                      </a:r>
                      <a:r>
                        <a:rPr lang="en-GB" sz="1400" kern="1200" baseline="0" dirty="0" smtClean="0">
                          <a:solidFill>
                            <a:schemeClr val="tx1"/>
                          </a:solidFill>
                          <a:latin typeface="Cambria"/>
                          <a:ea typeface="+mn-ea"/>
                          <a:cs typeface="Cambria"/>
                        </a:rPr>
                        <a:t>they could </a:t>
                      </a:r>
                      <a:r>
                        <a:rPr lang="en-GB" sz="1400" kern="1200" baseline="0" smtClean="0">
                          <a:solidFill>
                            <a:schemeClr val="tx1"/>
                          </a:solidFill>
                          <a:latin typeface="Cambria"/>
                          <a:ea typeface="+mn-ea"/>
                          <a:cs typeface="Cambria"/>
                        </a:rPr>
                        <a:t>copy this). </a:t>
                      </a:r>
                      <a:r>
                        <a:rPr lang="en-GB" sz="1400" kern="1200" baseline="0" dirty="0" smtClean="0">
                          <a:solidFill>
                            <a:schemeClr val="tx1"/>
                          </a:solidFill>
                          <a:latin typeface="Cambria"/>
                          <a:ea typeface="+mn-ea"/>
                          <a:cs typeface="Cambria"/>
                        </a:rPr>
                        <a:t>This activity should only be done when students have been introduced to the human kidney, circulatory system and digestion. While students are completing the diagram you can walk around the class and provide feedback. </a:t>
                      </a:r>
                    </a:p>
                    <a:p>
                      <a:endParaRPr lang="en-GB" sz="1400" kern="1200" baseline="0" dirty="0" smtClean="0">
                        <a:solidFill>
                          <a:schemeClr val="tx1"/>
                        </a:solidFill>
                        <a:latin typeface="Cambria"/>
                        <a:ea typeface="+mn-ea"/>
                        <a:cs typeface="Cambria"/>
                      </a:endParaRPr>
                    </a:p>
                    <a:p>
                      <a:r>
                        <a:rPr lang="en-GB" sz="1400" kern="1200" baseline="0" dirty="0" smtClean="0">
                          <a:solidFill>
                            <a:schemeClr val="tx1"/>
                          </a:solidFill>
                          <a:latin typeface="Cambria"/>
                          <a:ea typeface="+mn-ea"/>
                          <a:cs typeface="Cambria"/>
                        </a:rPr>
                        <a:t>This is a challenging activity so you may want to model the first few steps. </a:t>
                      </a:r>
                    </a:p>
                    <a:p>
                      <a:endParaRPr lang="en-GB" sz="1400" kern="1200" baseline="0" dirty="0" smtClean="0">
                        <a:solidFill>
                          <a:schemeClr val="tx1"/>
                        </a:solidFill>
                        <a:latin typeface="Cambria"/>
                        <a:ea typeface="+mn-ea"/>
                        <a:cs typeface="Cambria"/>
                      </a:endParaRPr>
                    </a:p>
                    <a:p>
                      <a:r>
                        <a:rPr lang="en-GB" sz="1400" kern="1200" baseline="0" dirty="0" smtClean="0">
                          <a:solidFill>
                            <a:schemeClr val="tx1"/>
                          </a:solidFill>
                          <a:latin typeface="Cambria"/>
                          <a:ea typeface="+mn-ea"/>
                          <a:cs typeface="Cambria"/>
                        </a:rPr>
                        <a:t>Provide students with </a:t>
                      </a:r>
                      <a:r>
                        <a:rPr lang="en-GB" sz="1400" kern="1200" dirty="0" smtClean="0">
                          <a:solidFill>
                            <a:schemeClr val="tx1"/>
                          </a:solidFill>
                          <a:latin typeface="Cambria"/>
                          <a:ea typeface="+mn-ea"/>
                          <a:cs typeface="Cambria"/>
                        </a:rPr>
                        <a:t>key terms that are appropriate to</a:t>
                      </a:r>
                      <a:r>
                        <a:rPr lang="en-GB" sz="1400" kern="1200" baseline="0" dirty="0" smtClean="0">
                          <a:solidFill>
                            <a:schemeClr val="tx1"/>
                          </a:solidFill>
                          <a:latin typeface="Cambria"/>
                          <a:ea typeface="+mn-ea"/>
                          <a:cs typeface="Cambria"/>
                        </a:rPr>
                        <a:t> your course</a:t>
                      </a:r>
                      <a:r>
                        <a:rPr lang="en-GB" sz="1400" kern="1200" dirty="0" smtClean="0">
                          <a:solidFill>
                            <a:schemeClr val="tx1"/>
                          </a:solidFill>
                          <a:latin typeface="Cambria"/>
                          <a:ea typeface="+mn-ea"/>
                          <a:cs typeface="Cambria"/>
                        </a:rPr>
                        <a:t> e.g. large intestine, urethra, artery, oesophagus, filter, kidney tubules, renal artery, bladder and </a:t>
                      </a:r>
                      <a:r>
                        <a:rPr lang="en-GB" sz="1400" kern="1200" dirty="0" err="1" smtClean="0">
                          <a:solidFill>
                            <a:schemeClr val="tx1"/>
                          </a:solidFill>
                          <a:latin typeface="Cambria"/>
                          <a:ea typeface="+mn-ea"/>
                          <a:cs typeface="Cambria"/>
                        </a:rPr>
                        <a:t>ureter</a:t>
                      </a:r>
                      <a:r>
                        <a:rPr lang="en-GB" sz="1400" kern="1200" dirty="0" smtClean="0">
                          <a:solidFill>
                            <a:schemeClr val="tx1"/>
                          </a:solidFill>
                          <a:latin typeface="Cambria"/>
                          <a:ea typeface="+mn-ea"/>
                          <a:cs typeface="Cambria"/>
                        </a:rPr>
                        <a:t>.</a:t>
                      </a:r>
                    </a:p>
                    <a:p>
                      <a:r>
                        <a:rPr lang="en-GB" sz="1400" kern="1200" dirty="0" smtClean="0">
                          <a:solidFill>
                            <a:schemeClr val="tx1"/>
                          </a:solidFill>
                          <a:latin typeface="Cambria"/>
                          <a:ea typeface="+mn-ea"/>
                          <a:cs typeface="Cambria"/>
                        </a:rPr>
                        <a:t> </a:t>
                      </a:r>
                    </a:p>
                    <a:p>
                      <a:r>
                        <a:rPr lang="en-GB" sz="1400" i="1" kern="1200" dirty="0" smtClean="0">
                          <a:solidFill>
                            <a:schemeClr val="tx1"/>
                          </a:solidFill>
                          <a:latin typeface="Cambria"/>
                          <a:ea typeface="+mn-ea"/>
                          <a:cs typeface="Cambria"/>
                        </a:rPr>
                        <a:t>Warning!! Students could get silly when drawing the male anatomy so adapt/warn for your class</a:t>
                      </a:r>
                      <a:r>
                        <a:rPr lang="en-GB" sz="1400" i="1" kern="1200" baseline="0" dirty="0" smtClean="0">
                          <a:solidFill>
                            <a:schemeClr val="tx1"/>
                          </a:solidFill>
                          <a:latin typeface="Cambria"/>
                          <a:ea typeface="+mn-ea"/>
                          <a:cs typeface="Cambria"/>
                        </a:rPr>
                        <a:t> as necessary… Good luck! </a:t>
                      </a:r>
                      <a:endParaRPr lang="en-GB" sz="1400" i="1" kern="1200" dirty="0" smtClean="0">
                        <a:solidFill>
                          <a:schemeClr val="tx1"/>
                        </a:solidFill>
                        <a:latin typeface="Cambria"/>
                        <a:ea typeface="+mn-ea"/>
                        <a:cs typeface="Cambria"/>
                      </a:endParaRPr>
                    </a:p>
                    <a:p>
                      <a:pPr marL="342900" marR="0" lvl="0" indent="-342900" algn="l" defTabSz="457200" rtl="0" eaLnBrk="1" fontAlgn="auto" latinLnBrk="0" hangingPunct="1">
                        <a:lnSpc>
                          <a:spcPct val="100000"/>
                        </a:lnSpc>
                        <a:spcBef>
                          <a:spcPts val="0"/>
                        </a:spcBef>
                        <a:spcAft>
                          <a:spcPts val="0"/>
                        </a:spcAft>
                        <a:buClrTx/>
                        <a:buSzTx/>
                        <a:buFont typeface="Arial"/>
                        <a:buNone/>
                        <a:tabLst/>
                        <a:defRPr/>
                      </a:pPr>
                      <a:endParaRPr lang="en-US" sz="1400" baseline="0" dirty="0" smtClean="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2285816" cy="1520161"/>
          </a:xfrm>
          <a:prstGeom prst="rect">
            <a:avLst/>
          </a:prstGeom>
        </p:spPr>
      </p:pic>
      <p:pic>
        <p:nvPicPr>
          <p:cNvPr id="7" name="Picture 6"/>
          <p:cNvPicPr>
            <a:picLocks noChangeAspect="1"/>
          </p:cNvPicPr>
          <p:nvPr/>
        </p:nvPicPr>
        <p:blipFill>
          <a:blip r:embed="rId3"/>
          <a:stretch>
            <a:fillRect/>
          </a:stretch>
        </p:blipFill>
        <p:spPr>
          <a:xfrm>
            <a:off x="7021745" y="4735745"/>
            <a:ext cx="2122255" cy="2122255"/>
          </a:xfrm>
          <a:prstGeom prst="rect">
            <a:avLst/>
          </a:prstGeom>
        </p:spPr>
      </p:pic>
      <p:pic>
        <p:nvPicPr>
          <p:cNvPr id="8" name="Picture 7"/>
          <p:cNvPicPr>
            <a:picLocks noChangeAspect="1"/>
          </p:cNvPicPr>
          <p:nvPr/>
        </p:nvPicPr>
        <p:blipFill>
          <a:blip r:embed="rId4"/>
          <a:stretch>
            <a:fillRect/>
          </a:stretch>
        </p:blipFill>
        <p:spPr>
          <a:xfrm>
            <a:off x="3809998" y="4268851"/>
            <a:ext cx="1608337" cy="1320399"/>
          </a:xfrm>
          <a:prstGeom prst="rect">
            <a:avLst/>
          </a:prstGeom>
        </p:spPr>
      </p:pic>
      <p:sp>
        <p:nvSpPr>
          <p:cNvPr id="9" name="TextBox 8"/>
          <p:cNvSpPr txBox="1"/>
          <p:nvPr/>
        </p:nvSpPr>
        <p:spPr>
          <a:xfrm>
            <a:off x="2655903" y="5411450"/>
            <a:ext cx="1334013" cy="1169551"/>
          </a:xfrm>
          <a:prstGeom prst="rect">
            <a:avLst/>
          </a:prstGeom>
          <a:noFill/>
        </p:spPr>
        <p:txBody>
          <a:bodyPr wrap="square" rtlCol="0">
            <a:spAutoFit/>
          </a:bodyPr>
          <a:lstStyle/>
          <a:p>
            <a:r>
              <a:rPr lang="en-US" sz="1400" dirty="0" smtClean="0">
                <a:latin typeface="Cambria"/>
                <a:cs typeface="Cambria"/>
              </a:rPr>
              <a:t>Water is present in urine that is stored in the bladder. </a:t>
            </a:r>
            <a:endParaRPr lang="en-US" sz="1400" dirty="0">
              <a:latin typeface="Cambria"/>
              <a:cs typeface="Cambria"/>
            </a:endParaRPr>
          </a:p>
        </p:txBody>
      </p:sp>
      <p:cxnSp>
        <p:nvCxnSpPr>
          <p:cNvPr id="11" name="Straight Connector 10"/>
          <p:cNvCxnSpPr/>
          <p:nvPr/>
        </p:nvCxnSpPr>
        <p:spPr>
          <a:xfrm rot="10800000" flipV="1">
            <a:off x="3619830" y="5058833"/>
            <a:ext cx="952171" cy="7717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75668" y="4519330"/>
            <a:ext cx="762000" cy="430887"/>
          </a:xfrm>
          <a:prstGeom prst="rect">
            <a:avLst/>
          </a:prstGeom>
          <a:noFill/>
        </p:spPr>
        <p:txBody>
          <a:bodyPr wrap="square" rtlCol="0">
            <a:spAutoFit/>
          </a:bodyPr>
          <a:lstStyle/>
          <a:p>
            <a:r>
              <a:rPr lang="en-US" sz="2200" dirty="0" smtClean="0">
                <a:solidFill>
                  <a:srgbClr val="FFFFFF"/>
                </a:solidFill>
              </a:rPr>
              <a:t>H</a:t>
            </a:r>
            <a:r>
              <a:rPr lang="en-US" sz="2200" baseline="-25000" dirty="0" smtClean="0">
                <a:solidFill>
                  <a:srgbClr val="FFFFFF"/>
                </a:solidFill>
              </a:rPr>
              <a:t>2</a:t>
            </a:r>
            <a:r>
              <a:rPr lang="en-US" sz="2200" dirty="0" smtClean="0">
                <a:solidFill>
                  <a:srgbClr val="FFFFFF"/>
                </a:solidFill>
              </a:rPr>
              <a:t>O</a:t>
            </a:r>
            <a:endParaRPr lang="en-US" sz="2200" dirty="0">
              <a:solidFill>
                <a:srgbClr val="FFFFFF"/>
              </a:solidFill>
            </a:endParaRPr>
          </a:p>
        </p:txBody>
      </p:sp>
      <p:sp>
        <p:nvSpPr>
          <p:cNvPr id="13" name="TextBox 12"/>
          <p:cNvSpPr txBox="1"/>
          <p:nvPr/>
        </p:nvSpPr>
        <p:spPr>
          <a:xfrm>
            <a:off x="1305983" y="638032"/>
            <a:ext cx="762000" cy="430887"/>
          </a:xfrm>
          <a:prstGeom prst="rect">
            <a:avLst/>
          </a:prstGeom>
          <a:noFill/>
        </p:spPr>
        <p:txBody>
          <a:bodyPr wrap="square" rtlCol="0">
            <a:spAutoFit/>
          </a:bodyPr>
          <a:lstStyle/>
          <a:p>
            <a:r>
              <a:rPr lang="en-US" sz="2200" dirty="0" smtClean="0">
                <a:solidFill>
                  <a:srgbClr val="FFFFFF"/>
                </a:solidFill>
              </a:rPr>
              <a:t>H</a:t>
            </a:r>
            <a:r>
              <a:rPr lang="en-US" sz="2200" baseline="-25000" dirty="0" smtClean="0">
                <a:solidFill>
                  <a:srgbClr val="FFFFFF"/>
                </a:solidFill>
              </a:rPr>
              <a:t>2</a:t>
            </a:r>
            <a:r>
              <a:rPr lang="en-US" sz="2200" dirty="0" smtClean="0">
                <a:solidFill>
                  <a:srgbClr val="FFFFFF"/>
                </a:solidFill>
              </a:rPr>
              <a:t>O</a:t>
            </a:r>
            <a:endParaRPr lang="en-US" sz="2200" dirty="0">
              <a:solidFill>
                <a:srgbClr val="FFFFFF"/>
              </a:solidFill>
            </a:endParaRPr>
          </a:p>
        </p:txBody>
      </p:sp>
      <p:sp>
        <p:nvSpPr>
          <p:cNvPr id="14" name="TextBox 13"/>
          <p:cNvSpPr txBox="1"/>
          <p:nvPr/>
        </p:nvSpPr>
        <p:spPr>
          <a:xfrm>
            <a:off x="0" y="6581001"/>
            <a:ext cx="1820333" cy="276999"/>
          </a:xfrm>
          <a:prstGeom prst="rect">
            <a:avLst/>
          </a:prstGeom>
          <a:noFill/>
        </p:spPr>
        <p:txBody>
          <a:bodyPr wrap="square" rtlCol="0">
            <a:spAutoFit/>
          </a:bodyPr>
          <a:lstStyle/>
          <a:p>
            <a:r>
              <a:rPr lang="en-US" sz="1200" b="1" dirty="0" smtClean="0"/>
              <a:t>Not to scale</a:t>
            </a:r>
            <a:endParaRPr lang="en-US" sz="12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TotalTime>
  <Words>256</Words>
  <Application>Microsoft Macintosh PowerPoint</Application>
  <PresentationFormat>On-screen Show (4:3)</PresentationFormat>
  <Paragraphs>21</Paragraphs>
  <Slides>2</Slides>
  <Notes>1</Notes>
  <HiddenSlides>0</HiddenSlides>
  <MMClips>0</MMClips>
  <ScaleCrop>false</ScaleCrop>
  <HeadingPairs>
    <vt:vector size="4" baseType="variant">
      <vt:variant>
        <vt:lpstr>Design Template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Company>University of York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Jasper Green</dc:creator>
  <cp:lastModifiedBy>Jasper Green</cp:lastModifiedBy>
  <cp:revision>9</cp:revision>
  <dcterms:created xsi:type="dcterms:W3CDTF">2018-08-21T14:19:00Z</dcterms:created>
  <dcterms:modified xsi:type="dcterms:W3CDTF">2018-08-21T14:20:58Z</dcterms:modified>
</cp:coreProperties>
</file>