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F06A-6C45-6F47-AB26-B118777CE11D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80AD-29C9-EB46-8B70-A2886117B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OK, so it is no longer a cube but you get the idea!</a:t>
            </a:r>
            <a:r>
              <a:rPr lang="en-GB" baseline="0" dirty="0" smtClean="0"/>
              <a:t> You could melt it too!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27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http://sumpri.com/blog/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82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http://sumpri.com/blog/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0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/>
                <a:cs typeface="Cambria"/>
              </a:defRPr>
            </a:lvl1pPr>
            <a:lvl2pPr>
              <a:defRPr>
                <a:latin typeface="Cambria"/>
                <a:cs typeface="Cambria"/>
              </a:defRPr>
            </a:lvl2pPr>
            <a:lvl3pPr>
              <a:defRPr>
                <a:latin typeface="Cambria"/>
                <a:cs typeface="Cambria"/>
              </a:defRPr>
            </a:lvl3pPr>
            <a:lvl4pPr>
              <a:defRPr>
                <a:latin typeface="Cambria"/>
                <a:cs typeface="Cambria"/>
              </a:defRPr>
            </a:lvl4pPr>
            <a:lvl5pPr>
              <a:defRPr>
                <a:latin typeface="Cambria"/>
                <a:cs typeface="Cambri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B4A-F2C6-FB4C-AA7C-037D182C307F}" type="datetimeFigureOut">
              <a:rPr lang="en-GB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rdpress.mrreid.org/2011/10/20/spherical-ice-cubes-and-surface-area-to-volume-rat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4488092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496626"/>
              </p:ext>
            </p:extLst>
          </p:nvPr>
        </p:nvGraphicFramePr>
        <p:xfrm>
          <a:off x="703049" y="466896"/>
          <a:ext cx="8102896" cy="25527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50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Surface area</a:t>
                      </a:r>
                      <a:r>
                        <a:rPr lang="en-US" sz="1400" b="0" baseline="0" dirty="0" smtClean="0">
                          <a:latin typeface="Cambria"/>
                          <a:cs typeface="Cambria"/>
                        </a:rPr>
                        <a:t> to volume ratio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GCSE (or</a:t>
                      </a:r>
                      <a:r>
                        <a:rPr lang="en-US" sz="1400" b="0" baseline="0" dirty="0" smtClean="0">
                          <a:latin typeface="Cambria"/>
                          <a:cs typeface="Cambria"/>
                        </a:rPr>
                        <a:t> any course for</a:t>
                      </a:r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 students aged 11-16)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To calculate the surface area to volume ratio for a variety of cubes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To understand why unicellular organisms can exchange materials without complex gas exchange systems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 for</a:t>
                      </a:r>
                      <a:r>
                        <a:rPr lang="en-US" sz="1400" b="1" baseline="0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teachers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dirty="0" smtClean="0">
                          <a:latin typeface="Cambria"/>
                          <a:cs typeface="Cambria"/>
                        </a:rPr>
                        <a:t>Use this thinking task to introduce the concept of surface area to volume ratio. Make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dirty="0" smtClean="0">
                          <a:latin typeface="Cambria"/>
                          <a:cs typeface="Cambria"/>
                        </a:rPr>
                        <a:t>sure students are comfortable</a:t>
                      </a: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 with expressing quantities as ratios first e.g. ¼ = 1:3 .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Then move on to calculate the surface area to volume ratios for various cubes of 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different sizes. Model the first example and allow students to then complete the rest.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Peer assess answers whilst wandering around the classroom to check understanding.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86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could you increase the surface area of this cube? </a:t>
            </a: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3137482" y="1728133"/>
            <a:ext cx="2701256" cy="2466363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0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could cut it in half.</a:t>
            </a: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3289882" y="1880533"/>
            <a:ext cx="1307285" cy="2280407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be 4"/>
          <p:cNvSpPr/>
          <p:nvPr/>
        </p:nvSpPr>
        <p:spPr>
          <a:xfrm>
            <a:off x="4415405" y="1880534"/>
            <a:ext cx="1307285" cy="2280406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0066">
            <a:off x="6012460" y="1869793"/>
            <a:ext cx="1905000" cy="175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90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96148"/>
              </p:ext>
            </p:extLst>
          </p:nvPr>
        </p:nvGraphicFramePr>
        <p:xfrm>
          <a:off x="757106" y="517945"/>
          <a:ext cx="7629788" cy="314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447">
                  <a:extLst>
                    <a:ext uri="{9D8B030D-6E8A-4147-A177-3AD203B41FA5}">
                      <a16:colId xmlns:a16="http://schemas.microsoft.com/office/drawing/2014/main" val="3225212080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2575630032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1490777799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2103519365"/>
                    </a:ext>
                  </a:extLst>
                </a:gridCol>
              </a:tblGrid>
              <a:tr h="96679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Cube side length</a:t>
                      </a:r>
                    </a:p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(cm)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Total surface area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of cube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ambria" panose="02040503050406030204" pitchFamily="18" charset="0"/>
                        </a:rPr>
                        <a:t>(cm</a:t>
                      </a:r>
                      <a:r>
                        <a:rPr lang="en-GB" baseline="30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dirty="0" smtClean="0">
                          <a:latin typeface="Cambria" panose="02040503050406030204" pitchFamily="18" charset="0"/>
                        </a:rPr>
                        <a:t>)</a:t>
                      </a:r>
                    </a:p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Total volume of cube </a:t>
                      </a:r>
                    </a:p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(cm</a:t>
                      </a:r>
                      <a:r>
                        <a:rPr lang="en-GB" baseline="30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Surface area: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volume ratio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100862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6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6:1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096030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2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928775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3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41141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4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006896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5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98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629" y="3979071"/>
            <a:ext cx="8922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Georgia" panose="02040502050405020303" pitchFamily="18" charset="0"/>
              </a:rPr>
              <a:t>Describe how surface area to volume ratio changes as cubes increase in size?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Georgia" panose="02040502050405020303" pitchFamily="18" charset="0"/>
              </a:rPr>
              <a:t>Use information in this table to explain why bacteria don’t have lungs.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Georgia" panose="02040502050405020303" pitchFamily="18" charset="0"/>
              </a:rPr>
              <a:t>Give one disadvantage to a cell of having a large surface area to volume ratio? 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6" name="Cube 5"/>
          <p:cNvSpPr/>
          <p:nvPr/>
        </p:nvSpPr>
        <p:spPr>
          <a:xfrm>
            <a:off x="103813" y="1656298"/>
            <a:ext cx="503340" cy="436227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841" y="1287183"/>
            <a:ext cx="60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79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49095"/>
              </p:ext>
            </p:extLst>
          </p:nvPr>
        </p:nvGraphicFramePr>
        <p:xfrm>
          <a:off x="757106" y="81718"/>
          <a:ext cx="7629788" cy="314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447">
                  <a:extLst>
                    <a:ext uri="{9D8B030D-6E8A-4147-A177-3AD203B41FA5}">
                      <a16:colId xmlns:a16="http://schemas.microsoft.com/office/drawing/2014/main" val="3225212080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2575630032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1490777799"/>
                    </a:ext>
                  </a:extLst>
                </a:gridCol>
                <a:gridCol w="1907447">
                  <a:extLst>
                    <a:ext uri="{9D8B030D-6E8A-4147-A177-3AD203B41FA5}">
                      <a16:colId xmlns:a16="http://schemas.microsoft.com/office/drawing/2014/main" val="2103519365"/>
                    </a:ext>
                  </a:extLst>
                </a:gridCol>
              </a:tblGrid>
              <a:tr h="96679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Cube side length</a:t>
                      </a:r>
                    </a:p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(cm)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Total surface area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of cube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ambria" panose="02040503050406030204" pitchFamily="18" charset="0"/>
                        </a:rPr>
                        <a:t>(cm</a:t>
                      </a:r>
                      <a:r>
                        <a:rPr lang="en-GB" baseline="30000" dirty="0" smtClean="0"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GB" dirty="0" smtClean="0">
                          <a:latin typeface="Cambria" panose="02040503050406030204" pitchFamily="18" charset="0"/>
                        </a:rPr>
                        <a:t>)</a:t>
                      </a:r>
                    </a:p>
                    <a:p>
                      <a:pPr algn="ctr"/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Total volume of cube </a:t>
                      </a:r>
                    </a:p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(cm</a:t>
                      </a:r>
                      <a:r>
                        <a:rPr lang="en-GB" baseline="30000" dirty="0" smtClean="0"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GB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Surface area: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volume ratio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100862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6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1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6:1 (6)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096030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2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24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8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3:1 (3)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928775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3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54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27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2:1 (2)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41141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4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96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64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1.5:1 (1.5)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006896"/>
                  </a:ext>
                </a:extLst>
              </a:tr>
              <a:tr h="392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5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150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125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1.2:1 (1.2)</a:t>
                      </a:r>
                      <a:endParaRPr lang="en-GB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98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343851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Georgia" panose="02040502050405020303" pitchFamily="18" charset="0"/>
              </a:rPr>
              <a:t>Describe how surface area to volume ratio changes as cubes increase in </a:t>
            </a:r>
            <a:r>
              <a:rPr lang="en-GB" sz="1600" dirty="0" smtClean="0">
                <a:latin typeface="Georgia" panose="02040502050405020303" pitchFamily="18" charset="0"/>
              </a:rPr>
              <a:t>size? </a:t>
            </a:r>
            <a:r>
              <a:rPr lang="en-GB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As the size of the </a:t>
            </a:r>
            <a:r>
              <a:rPr lang="en-GB" sz="1600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r>
              <a:rPr lang="en-GB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ube increases the surface area to volume ratio decreases.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Georgia" panose="02040502050405020303" pitchFamily="18" charset="0"/>
              </a:rPr>
              <a:t>Use information in this table to explain why bacteria don’t have lungs. </a:t>
            </a:r>
            <a:r>
              <a:rPr lang="en-GB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Bacteria are very small, and so have a large surface area to volume ratio. This allows nutrients and gases to exchange rapidly into the cell and therefore they don’t require lungs.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latin typeface="Georgia" panose="02040502050405020303" pitchFamily="18" charset="0"/>
              </a:rPr>
              <a:t>Give one disadvantage to a cell of having a large surface area to volume ratio? </a:t>
            </a:r>
            <a:r>
              <a:rPr lang="en-GB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Rapid water loss. </a:t>
            </a:r>
          </a:p>
        </p:txBody>
      </p:sp>
      <p:sp>
        <p:nvSpPr>
          <p:cNvPr id="6" name="Cube 5"/>
          <p:cNvSpPr/>
          <p:nvPr/>
        </p:nvSpPr>
        <p:spPr>
          <a:xfrm>
            <a:off x="103813" y="1656298"/>
            <a:ext cx="503340" cy="436227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841" y="1287183"/>
            <a:ext cx="60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59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deeper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014" y="1393627"/>
            <a:ext cx="2931952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Use your knowledge of surface area to volume ratio to suggest which ice cube is better. </a:t>
            </a:r>
          </a:p>
          <a:p>
            <a:pPr marL="0" indent="0">
              <a:buNone/>
            </a:pPr>
            <a:r>
              <a:rPr lang="en-GB" sz="2200" dirty="0" smtClean="0"/>
              <a:t>Consider both the cooling effect and drink dilution. 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67" y="1200150"/>
            <a:ext cx="49053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3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deeper</a:t>
            </a:r>
            <a:endParaRPr lang="en-GB" dirty="0"/>
          </a:p>
        </p:txBody>
      </p:sp>
      <p:pic>
        <p:nvPicPr>
          <p:cNvPr id="1026" name="Picture 2" descr="https://pbs.twimg.com/media/Di91ADaWsAAjMT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5" y="1164760"/>
            <a:ext cx="4349691" cy="346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16616" y="1342764"/>
            <a:ext cx="3670183" cy="3394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 err="1" smtClean="0"/>
              <a:t>Sumpri</a:t>
            </a:r>
            <a:r>
              <a:rPr lang="en-GB" dirty="0" smtClean="0"/>
              <a:t> ice cube is best because it has a smaller surface area to volume ratio.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volume of the ice provides the cooling effect but the surface area controls how fast the ice melts – the lower the surface area to volume ratio the longer the ice will take to melt for the same cooling effect. Essentially, a lower surface area to volume ratio keeps your drink cold, but stops it from becoming too diluted</a:t>
            </a:r>
            <a:r>
              <a:rPr lang="en-GB" dirty="0" smtClean="0"/>
              <a:t>. (</a:t>
            </a:r>
            <a:r>
              <a:rPr lang="en-GB" dirty="0" smtClean="0">
                <a:hlinkClick r:id="rId4"/>
              </a:rPr>
              <a:t>source</a:t>
            </a:r>
            <a:r>
              <a:rPr lang="en-GB" dirty="0" smtClean="0"/>
              <a:t>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35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34467</TotalTime>
  <Words>538</Words>
  <Application>Microsoft Office PowerPoint</Application>
  <PresentationFormat>On-screen Show (16:9)</PresentationFormat>
  <Paragraphs>81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Georgia</vt:lpstr>
      <vt:lpstr>Times New Roman</vt:lpstr>
      <vt:lpstr>Office Theme</vt:lpstr>
      <vt:lpstr>PowerPoint Presentation</vt:lpstr>
      <vt:lpstr>How could you increase the surface area of this cube? </vt:lpstr>
      <vt:lpstr>We could cut it in half.</vt:lpstr>
      <vt:lpstr>PowerPoint Presentation</vt:lpstr>
      <vt:lpstr>PowerPoint Presentation</vt:lpstr>
      <vt:lpstr>Going deeper</vt:lpstr>
      <vt:lpstr>Going deeper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32</cp:revision>
  <dcterms:created xsi:type="dcterms:W3CDTF">2018-07-21T20:28:24Z</dcterms:created>
  <dcterms:modified xsi:type="dcterms:W3CDTF">2018-07-25T17:38:35Z</dcterms:modified>
</cp:coreProperties>
</file>