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2109" autoAdjust="0"/>
  </p:normalViewPr>
  <p:slideViewPr>
    <p:cSldViewPr snapToGrid="0" snapToObjects="1" showGuides="1">
      <p:cViewPr varScale="1">
        <p:scale>
          <a:sx n="120" d="100"/>
          <a:sy n="120" d="100"/>
        </p:scale>
        <p:origin x="-2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9F06A-6C45-6F47-AB26-B118777CE11D}" type="datetimeFigureOut">
              <a:rPr lang="en-US" smtClean="0"/>
              <a:pPr/>
              <a:t>2/10/18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380AD-29C9-EB46-8B70-A2886117BE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4380AD-29C9-EB46-8B70-A2886117BEB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a:cs typeface="Cambria"/>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8D2B4A-F2C6-FB4C-AA7C-037D182C307F}" type="datetimeFigureOut">
              <a:rPr lang="en-GB"/>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8D2B4A-F2C6-FB4C-AA7C-037D182C307F}" type="datetimeFigureOut">
              <a:rPr lang="en-GB"/>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8D2B4A-F2C6-FB4C-AA7C-037D182C307F}" type="datetimeFigureOut">
              <a:rPr lang="en-GB"/>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latin typeface="Cambria"/>
                <a:cs typeface="Cambria"/>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Cambria"/>
                <a:cs typeface="Cambria"/>
              </a:defRPr>
            </a:lvl1pPr>
            <a:lvl2pPr>
              <a:defRPr>
                <a:latin typeface="Cambria"/>
                <a:cs typeface="Cambria"/>
              </a:defRPr>
            </a:lvl2pPr>
            <a:lvl3pPr>
              <a:defRPr>
                <a:latin typeface="Cambria"/>
                <a:cs typeface="Cambria"/>
              </a:defRPr>
            </a:lvl3pPr>
            <a:lvl4pPr>
              <a:defRPr>
                <a:latin typeface="Cambria"/>
                <a:cs typeface="Cambria"/>
              </a:defRPr>
            </a:lvl4pPr>
            <a:lvl5pPr>
              <a:defRPr>
                <a:latin typeface="Cambria"/>
                <a:cs typeface="Cambri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308D2B4A-F2C6-FB4C-AA7C-037D182C307F}" type="datetimeFigureOut">
              <a:rPr lang="en-GB"/>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8D2B4A-F2C6-FB4C-AA7C-037D182C307F}" type="datetimeFigureOut">
              <a:rPr lang="en-GB"/>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08D2B4A-F2C6-FB4C-AA7C-037D182C307F}" type="datetimeFigureOut">
              <a:rPr lang="en-GB"/>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08D2B4A-F2C6-FB4C-AA7C-037D182C307F}" type="datetimeFigureOut">
              <a:rPr lang="en-GB"/>
              <a:pPr/>
              <a:t>2/10/18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08D2B4A-F2C6-FB4C-AA7C-037D182C307F}" type="datetimeFigureOut">
              <a:rPr lang="en-GB"/>
              <a:pPr/>
              <a:t>2/10/18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D2B4A-F2C6-FB4C-AA7C-037D182C307F}" type="datetimeFigureOut">
              <a:rPr lang="en-GB"/>
              <a:pPr/>
              <a:t>2/10/18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8D2B4A-F2C6-FB4C-AA7C-037D182C307F}" type="datetimeFigureOut">
              <a:rPr lang="en-GB"/>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8D2B4A-F2C6-FB4C-AA7C-037D182C307F}" type="datetimeFigureOut">
              <a:rPr lang="en-GB"/>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D2B4A-F2C6-FB4C-AA7C-037D182C307F}" type="datetimeFigureOut">
              <a:rPr lang="en-GB"/>
              <a:pPr/>
              <a:t>2/10/18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2807-C79D-CA42-B944-3632558A7AAD}"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8000"/>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hescienceteacher.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520553" y="5984123"/>
            <a:ext cx="8102894" cy="369332"/>
          </a:xfrm>
          <a:prstGeom prst="rect">
            <a:avLst/>
          </a:prstGeom>
        </p:spPr>
        <p:txBody>
          <a:bodyPr wrap="square">
            <a:spAutoFit/>
          </a:bodyPr>
          <a:lstStyle/>
          <a:p>
            <a:r>
              <a:rPr lang="en-US" dirty="0">
                <a:solidFill>
                  <a:srgbClr val="008000"/>
                </a:solidFill>
                <a:latin typeface="Cambria"/>
                <a:ea typeface="Cambria"/>
                <a:cs typeface="Times New Roman"/>
                <a:hlinkClick r:id="rId2"/>
              </a:rPr>
              <a:t>www.thescienceteacher.co.uk</a:t>
            </a:r>
            <a:r>
              <a:rPr lang="en-US" dirty="0">
                <a:solidFill>
                  <a:srgbClr val="008000"/>
                </a:solidFill>
                <a:latin typeface="Cambria"/>
                <a:ea typeface="Cambria"/>
                <a:cs typeface="Times New Roman"/>
              </a:rPr>
              <a:t>  </a:t>
            </a:r>
            <a:r>
              <a:rPr lang="en-GB" dirty="0">
                <a:latin typeface="Cambria"/>
                <a:ea typeface="Cambria"/>
                <a:cs typeface="Times New Roman"/>
              </a:rPr>
              <a:t>| resources for science teachers who like to think </a:t>
            </a:r>
            <a:endParaRPr lang="en-US" dirty="0"/>
          </a:p>
        </p:txBody>
      </p:sp>
      <p:graphicFrame>
        <p:nvGraphicFramePr>
          <p:cNvPr id="11" name="Table 10"/>
          <p:cNvGraphicFramePr>
            <a:graphicFrameLocks noGrp="1"/>
          </p:cNvGraphicFramePr>
          <p:nvPr/>
        </p:nvGraphicFramePr>
        <p:xfrm>
          <a:off x="703049" y="947648"/>
          <a:ext cx="8102896" cy="4663440"/>
        </p:xfrm>
        <a:graphic>
          <a:graphicData uri="http://schemas.openxmlformats.org/drawingml/2006/table">
            <a:tbl>
              <a:tblPr firstRow="1" bandRow="1">
                <a:tableStyleId>{9D7B26C5-4107-4FEC-AEDC-1716B250A1EF}</a:tableStyleId>
              </a:tblPr>
              <a:tblGrid>
                <a:gridCol w="1604118"/>
                <a:gridCol w="2259766"/>
                <a:gridCol w="1040397"/>
                <a:gridCol w="3198615"/>
              </a:tblGrid>
              <a:tr h="493685">
                <a:tc>
                  <a:txBody>
                    <a:bodyPr/>
                    <a:lstStyle/>
                    <a:p>
                      <a:r>
                        <a:rPr lang="en-US" b="1">
                          <a:solidFill>
                            <a:srgbClr val="008000"/>
                          </a:solidFill>
                          <a:latin typeface="Cambria"/>
                          <a:cs typeface="Cambria"/>
                        </a:rPr>
                        <a:t>Topic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0" dirty="0" smtClean="0">
                          <a:latin typeface="Cambria"/>
                          <a:cs typeface="Cambria"/>
                        </a:rPr>
                        <a:t>Distillation</a:t>
                      </a:r>
                      <a:endParaRPr lang="en-US" b="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solidFill>
                            <a:srgbClr val="008000"/>
                          </a:solidFill>
                          <a:latin typeface="Cambria"/>
                          <a:cs typeface="Cambria"/>
                        </a:rPr>
                        <a:t>Level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0" dirty="0" smtClean="0">
                          <a:latin typeface="Cambria"/>
                          <a:cs typeface="Cambria"/>
                        </a:rPr>
                        <a:t>Key Stage 3 </a:t>
                      </a:r>
                      <a:r>
                        <a:rPr lang="en-US" b="0" dirty="0" smtClean="0">
                          <a:latin typeface="Cambria"/>
                          <a:cs typeface="Cambria"/>
                        </a:rPr>
                        <a:t>(or</a:t>
                      </a:r>
                      <a:r>
                        <a:rPr lang="en-US" b="0" baseline="0" dirty="0" smtClean="0">
                          <a:latin typeface="Cambria"/>
                          <a:cs typeface="Cambria"/>
                        </a:rPr>
                        <a:t> any course for</a:t>
                      </a:r>
                      <a:r>
                        <a:rPr lang="en-US" b="0" dirty="0" smtClean="0">
                          <a:latin typeface="Cambria"/>
                          <a:cs typeface="Cambria"/>
                        </a:rPr>
                        <a:t> students aged 11-16)</a:t>
                      </a:r>
                      <a:endParaRPr lang="en-US" b="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45256">
                <a:tc>
                  <a:txBody>
                    <a:bodyPr/>
                    <a:lstStyle/>
                    <a:p>
                      <a:r>
                        <a:rPr lang="en-US" b="1">
                          <a:solidFill>
                            <a:srgbClr val="008000"/>
                          </a:solidFill>
                          <a:latin typeface="Cambria"/>
                          <a:cs typeface="Cambria"/>
                        </a:rPr>
                        <a:t>Outcomes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Font typeface="+mj-lt"/>
                        <a:buAutoNum type="arabicPeriod"/>
                      </a:pPr>
                      <a:r>
                        <a:rPr lang="en-US" baseline="0" dirty="0" smtClean="0">
                          <a:latin typeface="Cambria"/>
                          <a:cs typeface="Cambria"/>
                        </a:rPr>
                        <a:t>To</a:t>
                      </a:r>
                      <a:r>
                        <a:rPr lang="en-US" baseline="0" dirty="0" smtClean="0">
                          <a:latin typeface="Cambria"/>
                          <a:cs typeface="Cambria"/>
                        </a:rPr>
                        <a:t> explain how distillation can be used to separate a mixture involving liquids with different boiling points</a:t>
                      </a:r>
                    </a:p>
                    <a:p>
                      <a:pPr marL="342900" indent="-342900">
                        <a:buFont typeface="+mj-lt"/>
                        <a:buAutoNum type="arabicPeriod"/>
                      </a:pPr>
                      <a:r>
                        <a:rPr lang="en-US" baseline="0" dirty="0" smtClean="0">
                          <a:latin typeface="Cambria"/>
                          <a:cs typeface="Cambria"/>
                        </a:rPr>
                        <a:t>To describe how filtration can be used to separate a solid from a solution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145256">
                <a:tc>
                  <a:txBody>
                    <a:bodyPr/>
                    <a:lstStyle/>
                    <a:p>
                      <a:r>
                        <a:rPr lang="en-US" b="1" dirty="0" smtClean="0">
                          <a:solidFill>
                            <a:srgbClr val="008000"/>
                          </a:solidFill>
                          <a:latin typeface="Cambria"/>
                          <a:cs typeface="Cambria"/>
                        </a:rPr>
                        <a:t>Information for</a:t>
                      </a:r>
                      <a:r>
                        <a:rPr lang="en-US" b="1" baseline="0" dirty="0" smtClean="0">
                          <a:solidFill>
                            <a:srgbClr val="008000"/>
                          </a:solidFill>
                          <a:latin typeface="Cambria"/>
                          <a:cs typeface="Cambria"/>
                        </a:rPr>
                        <a:t> teachers</a:t>
                      </a:r>
                      <a:endParaRPr lang="en-US" b="1" dirty="0">
                        <a:solidFill>
                          <a:srgbClr val="008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Font typeface="+mj-lt"/>
                        <a:buNone/>
                      </a:pPr>
                      <a:r>
                        <a:rPr lang="en-US" dirty="0" smtClean="0">
                          <a:latin typeface="Cambria"/>
                          <a:cs typeface="Cambria"/>
                        </a:rPr>
                        <a:t>      Making</a:t>
                      </a:r>
                      <a:r>
                        <a:rPr lang="en-US" baseline="0" dirty="0" smtClean="0">
                          <a:latin typeface="Cambria"/>
                          <a:cs typeface="Cambria"/>
                        </a:rPr>
                        <a:t> </a:t>
                      </a:r>
                      <a:r>
                        <a:rPr lang="en-US" baseline="0" dirty="0" err="1" smtClean="0">
                          <a:latin typeface="Cambria"/>
                          <a:cs typeface="Cambria"/>
                        </a:rPr>
                        <a:t>Ribena</a:t>
                      </a:r>
                      <a:r>
                        <a:rPr lang="en-US" baseline="0" dirty="0" smtClean="0">
                          <a:latin typeface="Cambria"/>
                          <a:cs typeface="Cambria"/>
                        </a:rPr>
                        <a:t> is a great context to teach distillation. It’s sufficiently simple to be useful, and students will want to know how this delicious drink is made. I’ve simplified the process somewhat to focus the context on the key concepts we want students to learn.  You could adapt this resource if looking at fractional distillation, as this would also work, and perhaps be a better way of separating out the two liquids. However, for this activity, we will assume that the water and the smell particles have a large enough difference in boiling point to be separated by simple distillation. </a:t>
                      </a:r>
                      <a:endParaRPr lang="en-US"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
            </a:r>
            <a:r>
              <a:rPr lang="en-US" dirty="0" err="1" smtClean="0"/>
              <a:t>Ribena</a:t>
            </a:r>
            <a:r>
              <a:rPr lang="en-US" dirty="0" smtClean="0"/>
              <a:t> </a:t>
            </a:r>
            <a:endParaRPr lang="en-US" dirty="0"/>
          </a:p>
        </p:txBody>
      </p:sp>
      <p:sp>
        <p:nvSpPr>
          <p:cNvPr id="3" name="Content Placeholder 2"/>
          <p:cNvSpPr>
            <a:spLocks noGrp="1"/>
          </p:cNvSpPr>
          <p:nvPr>
            <p:ph idx="1"/>
          </p:nvPr>
        </p:nvSpPr>
        <p:spPr>
          <a:xfrm>
            <a:off x="243417" y="1600200"/>
            <a:ext cx="8900583" cy="4525963"/>
          </a:xfrm>
        </p:spPr>
        <p:txBody>
          <a:bodyPr>
            <a:normAutofit fontScale="62500" lnSpcReduction="20000"/>
          </a:bodyPr>
          <a:lstStyle/>
          <a:p>
            <a:pPr marL="514350" indent="-514350">
              <a:buClr>
                <a:schemeClr val="tx1">
                  <a:lumMod val="65000"/>
                  <a:lumOff val="35000"/>
                </a:schemeClr>
              </a:buClr>
              <a:buFont typeface="+mj-lt"/>
              <a:buAutoNum type="arabicPeriod"/>
            </a:pPr>
            <a:r>
              <a:rPr lang="en-US" sz="3000" dirty="0" smtClean="0">
                <a:latin typeface="Bookman Old Style"/>
                <a:cs typeface="Bookman Old Style"/>
              </a:rPr>
              <a:t>      </a:t>
            </a:r>
            <a:r>
              <a:rPr lang="en-US" sz="7143" dirty="0" err="1" smtClean="0">
                <a:latin typeface="Bookman Old Style"/>
                <a:cs typeface="Bookman Old Style"/>
              </a:rPr>
              <a:t>R</a:t>
            </a:r>
            <a:r>
              <a:rPr lang="en-US" sz="3000" dirty="0" err="1" smtClean="0">
                <a:latin typeface="Bookman Old Style"/>
                <a:cs typeface="Bookman Old Style"/>
              </a:rPr>
              <a:t>ibena</a:t>
            </a:r>
            <a:r>
              <a:rPr lang="en-US" sz="3000" dirty="0" smtClean="0">
                <a:latin typeface="Bookman Old Style"/>
                <a:cs typeface="Bookman Old Style"/>
              </a:rPr>
              <a:t> is a drink made from blackcurrants. The </a:t>
            </a:r>
          </a:p>
          <a:p>
            <a:pPr>
              <a:buClr>
                <a:schemeClr val="tx1">
                  <a:lumMod val="65000"/>
                  <a:lumOff val="35000"/>
                </a:schemeClr>
              </a:buClr>
              <a:buFont typeface="+mj-lt"/>
              <a:buAutoNum type="arabicPeriod"/>
            </a:pPr>
            <a:r>
              <a:rPr lang="en-US" sz="3000" dirty="0" smtClean="0">
                <a:latin typeface="Bookman Old Style"/>
                <a:cs typeface="Bookman Old Style"/>
              </a:rPr>
              <a:t>   	 blackcurrants are harvested from farms across the UK</a:t>
            </a:r>
          </a:p>
          <a:p>
            <a:pPr>
              <a:buClr>
                <a:schemeClr val="tx1">
                  <a:lumMod val="65000"/>
                  <a:lumOff val="35000"/>
                </a:schemeClr>
              </a:buClr>
              <a:buFont typeface="+mj-lt"/>
              <a:buAutoNum type="arabicPeriod"/>
            </a:pPr>
            <a:r>
              <a:rPr lang="en-US" sz="3000" dirty="0" smtClean="0">
                <a:latin typeface="Bookman Old Style"/>
                <a:cs typeface="Bookman Old Style"/>
              </a:rPr>
              <a:t>   	 and taken to factories. The blackcurrants are squashed</a:t>
            </a:r>
          </a:p>
          <a:p>
            <a:pPr>
              <a:buClr>
                <a:schemeClr val="tx1">
                  <a:lumMod val="65000"/>
                  <a:lumOff val="35000"/>
                </a:schemeClr>
              </a:buClr>
              <a:buFont typeface="+mj-lt"/>
              <a:buAutoNum type="arabicPeriod"/>
            </a:pPr>
            <a:r>
              <a:rPr lang="en-US" sz="3000" dirty="0" smtClean="0">
                <a:latin typeface="Bookman Old Style"/>
                <a:cs typeface="Bookman Old Style"/>
              </a:rPr>
              <a:t>   	 between giant plates and the juice from the ‘squash’ is</a:t>
            </a:r>
          </a:p>
          <a:p>
            <a:pPr>
              <a:buClr>
                <a:schemeClr val="tx1">
                  <a:lumMod val="65000"/>
                  <a:lumOff val="35000"/>
                </a:schemeClr>
              </a:buClr>
              <a:buFont typeface="+mj-lt"/>
              <a:buAutoNum type="arabicPeriod"/>
            </a:pPr>
            <a:r>
              <a:rPr lang="en-US" sz="3000" dirty="0" smtClean="0">
                <a:latin typeface="Bookman Old Style"/>
                <a:cs typeface="Bookman Old Style"/>
              </a:rPr>
              <a:t>   	 separated from the berry skins. Before the</a:t>
            </a:r>
          </a:p>
          <a:p>
            <a:pPr>
              <a:buClr>
                <a:schemeClr val="tx1">
                  <a:lumMod val="65000"/>
                  <a:lumOff val="35000"/>
                </a:schemeClr>
              </a:buClr>
              <a:buFont typeface="+mj-lt"/>
              <a:buAutoNum type="arabicPeriod"/>
            </a:pPr>
            <a:r>
              <a:rPr lang="en-US" sz="3000" dirty="0" smtClean="0">
                <a:latin typeface="Bookman Old Style"/>
                <a:cs typeface="Bookman Old Style"/>
              </a:rPr>
              <a:t>   	 blackcurrant juice is stored, some of </a:t>
            </a:r>
          </a:p>
          <a:p>
            <a:pPr>
              <a:buClr>
                <a:schemeClr val="tx1">
                  <a:lumMod val="65000"/>
                  <a:lumOff val="35000"/>
                </a:schemeClr>
              </a:buClr>
              <a:buFont typeface="+mj-lt"/>
              <a:buAutoNum type="arabicPeriod"/>
            </a:pPr>
            <a:r>
              <a:rPr lang="en-US" sz="3000" dirty="0" smtClean="0">
                <a:latin typeface="Bookman Old Style"/>
                <a:cs typeface="Bookman Old Style"/>
              </a:rPr>
              <a:t>        the water is removed.</a:t>
            </a:r>
          </a:p>
          <a:p>
            <a:pPr>
              <a:buClr>
                <a:schemeClr val="tx1">
                  <a:lumMod val="65000"/>
                  <a:lumOff val="35000"/>
                </a:schemeClr>
              </a:buClr>
              <a:buFont typeface="+mj-lt"/>
              <a:buAutoNum type="arabicPeriod"/>
            </a:pPr>
            <a:r>
              <a:rPr lang="en-US" sz="3000" dirty="0" smtClean="0">
                <a:latin typeface="Bookman Old Style"/>
                <a:cs typeface="Bookman Old Style"/>
              </a:rPr>
              <a:t>  	 Unfortunately, during this process, some of the</a:t>
            </a:r>
          </a:p>
          <a:p>
            <a:pPr>
              <a:buClr>
                <a:schemeClr val="tx1">
                  <a:lumMod val="65000"/>
                  <a:lumOff val="35000"/>
                </a:schemeClr>
              </a:buClr>
              <a:buFont typeface="+mj-lt"/>
              <a:buAutoNum type="arabicPeriod"/>
            </a:pPr>
            <a:r>
              <a:rPr lang="en-US" sz="3000" dirty="0" smtClean="0">
                <a:latin typeface="Bookman Old Style"/>
                <a:cs typeface="Bookman Old Style"/>
              </a:rPr>
              <a:t>   	 particles that give the juice a blackcurrant smell also</a:t>
            </a:r>
          </a:p>
          <a:p>
            <a:pPr>
              <a:buClr>
                <a:schemeClr val="tx1">
                  <a:lumMod val="65000"/>
                  <a:lumOff val="35000"/>
                </a:schemeClr>
              </a:buClr>
              <a:buFont typeface="+mj-lt"/>
              <a:buAutoNum type="arabicPeriod"/>
            </a:pPr>
            <a:r>
              <a:rPr lang="en-US" sz="3000" dirty="0" smtClean="0">
                <a:latin typeface="Bookman Old Style"/>
                <a:cs typeface="Bookman Old Style"/>
              </a:rPr>
              <a:t>  	 evaporate. Distillation is used to collect these ‘smell particles’  </a:t>
            </a:r>
          </a:p>
          <a:p>
            <a:pPr>
              <a:buClr>
                <a:schemeClr val="tx1">
                  <a:lumMod val="65000"/>
                  <a:lumOff val="35000"/>
                </a:schemeClr>
              </a:buClr>
              <a:buFont typeface="+mj-lt"/>
              <a:buAutoNum type="arabicPeriod"/>
            </a:pPr>
            <a:r>
              <a:rPr lang="en-US" sz="3000" dirty="0" smtClean="0">
                <a:latin typeface="Bookman Old Style"/>
                <a:cs typeface="Bookman Old Style"/>
              </a:rPr>
              <a:t>        which are then stored in big tanks. The blackcurrant concentrate</a:t>
            </a:r>
          </a:p>
          <a:p>
            <a:pPr>
              <a:buClr>
                <a:schemeClr val="tx1">
                  <a:lumMod val="65000"/>
                  <a:lumOff val="35000"/>
                </a:schemeClr>
              </a:buClr>
              <a:buFont typeface="+mj-lt"/>
              <a:buAutoNum type="arabicPeriod"/>
            </a:pPr>
            <a:r>
              <a:rPr lang="en-US" sz="3000" dirty="0" smtClean="0">
                <a:latin typeface="Bookman Old Style"/>
                <a:cs typeface="Bookman Old Style"/>
              </a:rPr>
              <a:t> 		 and the smell particles are mixed together when the </a:t>
            </a:r>
            <a:r>
              <a:rPr lang="en-US" sz="3000" dirty="0" err="1" smtClean="0">
                <a:latin typeface="Bookman Old Style"/>
                <a:cs typeface="Bookman Old Style"/>
              </a:rPr>
              <a:t>Ribena</a:t>
            </a:r>
            <a:r>
              <a:rPr lang="en-US" sz="3000" dirty="0" smtClean="0">
                <a:latin typeface="Bookman Old Style"/>
                <a:cs typeface="Bookman Old Style"/>
              </a:rPr>
              <a:t> is   </a:t>
            </a:r>
          </a:p>
          <a:p>
            <a:pPr>
              <a:buClr>
                <a:schemeClr val="tx1">
                  <a:lumMod val="65000"/>
                  <a:lumOff val="35000"/>
                </a:schemeClr>
              </a:buClr>
              <a:buFont typeface="+mj-lt"/>
              <a:buAutoNum type="arabicPeriod"/>
            </a:pPr>
            <a:r>
              <a:rPr lang="en-US" sz="3000" dirty="0" smtClean="0">
                <a:latin typeface="Bookman Old Style"/>
                <a:cs typeface="Bookman Old Style"/>
              </a:rPr>
              <a:t>   	 put into bottles. </a:t>
            </a:r>
            <a:endParaRPr lang="en-US" sz="3000" dirty="0">
              <a:latin typeface="Bookman Old Style"/>
              <a:cs typeface="Bookman Old Sty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5"/>
          <p:cNvSpPr txBox="1"/>
          <p:nvPr/>
        </p:nvSpPr>
        <p:spPr>
          <a:xfrm>
            <a:off x="3534834" y="536760"/>
            <a:ext cx="5450416" cy="369332"/>
          </a:xfrm>
          <a:prstGeom prst="rect">
            <a:avLst/>
          </a:prstGeom>
          <a:noFill/>
        </p:spPr>
        <p:txBody>
          <a:bodyPr wrap="square" rtlCol="0">
            <a:spAutoFit/>
          </a:bodyPr>
          <a:lstStyle/>
          <a:p>
            <a:r>
              <a:rPr lang="en-US" dirty="0" smtClean="0"/>
              <a:t> </a:t>
            </a:r>
            <a:endParaRPr lang="en-US" dirty="0"/>
          </a:p>
        </p:txBody>
      </p:sp>
      <p:sp>
        <p:nvSpPr>
          <p:cNvPr id="17" name="TextBox 16"/>
          <p:cNvSpPr txBox="1"/>
          <p:nvPr/>
        </p:nvSpPr>
        <p:spPr>
          <a:xfrm>
            <a:off x="2000251" y="82764"/>
            <a:ext cx="6985000" cy="6604260"/>
          </a:xfrm>
          <a:prstGeom prst="rect">
            <a:avLst/>
          </a:prstGeom>
          <a:noFill/>
          <a:ln>
            <a:solidFill>
              <a:schemeClr val="tx1"/>
            </a:solidFill>
          </a:ln>
        </p:spPr>
        <p:txBody>
          <a:bodyPr wrap="square" rtlCol="0">
            <a:spAutoFit/>
          </a:bodyPr>
          <a:lstStyle/>
          <a:p>
            <a:pPr marL="342900" indent="-342900"/>
            <a:r>
              <a:rPr lang="en-US" dirty="0" smtClean="0">
                <a:latin typeface="Cambria"/>
                <a:cs typeface="Cambria"/>
              </a:rPr>
              <a:t>	</a:t>
            </a:r>
            <a:r>
              <a:rPr lang="en-US" b="1" dirty="0" smtClean="0">
                <a:latin typeface="Cambria"/>
                <a:cs typeface="Cambria"/>
              </a:rPr>
              <a:t>Answer the following questions after you have read about making </a:t>
            </a:r>
            <a:r>
              <a:rPr lang="en-US" b="1" dirty="0" err="1" smtClean="0">
                <a:latin typeface="Cambria"/>
                <a:cs typeface="Cambria"/>
              </a:rPr>
              <a:t>Ribena</a:t>
            </a:r>
            <a:r>
              <a:rPr lang="en-US" dirty="0" smtClean="0">
                <a:latin typeface="Cambria"/>
                <a:cs typeface="Cambria"/>
              </a:rPr>
              <a:t>. </a:t>
            </a:r>
          </a:p>
          <a:p>
            <a:pPr marL="342900" indent="-342900"/>
            <a:endParaRPr lang="en-US" dirty="0" smtClean="0">
              <a:latin typeface="Cambria"/>
              <a:cs typeface="Cambria"/>
            </a:endParaRPr>
          </a:p>
          <a:p>
            <a:pPr marL="342900" indent="-342900">
              <a:buFont typeface="+mj-lt"/>
              <a:buAutoNum type="arabicPeriod"/>
            </a:pPr>
            <a:r>
              <a:rPr lang="en-US" dirty="0" smtClean="0">
                <a:latin typeface="Cambria"/>
                <a:cs typeface="Cambria"/>
              </a:rPr>
              <a:t>What separation process do you think was used to separate the blackcurrant juice from the blackcurrant skins?  (line 5)</a:t>
            </a:r>
          </a:p>
          <a:p>
            <a:pPr marL="342900" indent="-342900">
              <a:buFont typeface="+mj-lt"/>
              <a:buAutoNum type="arabicPeriod"/>
            </a:pPr>
            <a:r>
              <a:rPr lang="en-US" dirty="0" smtClean="0">
                <a:latin typeface="Cambria"/>
                <a:cs typeface="Cambria"/>
              </a:rPr>
              <a:t>Suggest why water is removed from the juice.  (line 7) </a:t>
            </a:r>
          </a:p>
          <a:p>
            <a:pPr marL="342900" indent="-342900">
              <a:buFont typeface="+mj-lt"/>
              <a:buAutoNum type="arabicPeriod"/>
            </a:pPr>
            <a:r>
              <a:rPr lang="en-US" dirty="0" smtClean="0">
                <a:latin typeface="Cambria"/>
                <a:cs typeface="Cambria"/>
              </a:rPr>
              <a:t>Why can’t the water just be removed by evaporation?</a:t>
            </a:r>
          </a:p>
          <a:p>
            <a:pPr marL="342900" indent="-342900">
              <a:buFont typeface="+mj-lt"/>
              <a:buAutoNum type="arabicPeriod"/>
            </a:pPr>
            <a:r>
              <a:rPr lang="en-US" dirty="0" smtClean="0">
                <a:latin typeface="Cambria"/>
                <a:cs typeface="Cambria"/>
              </a:rPr>
              <a:t>Would simple distillation collect the smell particles if their boiling point was 100 </a:t>
            </a:r>
            <a:r>
              <a:rPr lang="en-US" baseline="30000" dirty="0" err="1" smtClean="0">
                <a:latin typeface="Cambria"/>
                <a:cs typeface="Cambria"/>
              </a:rPr>
              <a:t>o</a:t>
            </a:r>
            <a:r>
              <a:rPr lang="en-US" dirty="0" err="1" smtClean="0">
                <a:latin typeface="Cambria"/>
                <a:cs typeface="Cambria"/>
              </a:rPr>
              <a:t>C</a:t>
            </a:r>
            <a:r>
              <a:rPr lang="en-US" dirty="0" smtClean="0">
                <a:latin typeface="Cambria"/>
                <a:cs typeface="Cambria"/>
              </a:rPr>
              <a:t>? Explain your answer. </a:t>
            </a:r>
          </a:p>
          <a:p>
            <a:pPr marL="342900" indent="-342900">
              <a:buFont typeface="+mj-lt"/>
              <a:buAutoNum type="arabicPeriod"/>
            </a:pPr>
            <a:r>
              <a:rPr lang="en-US" dirty="0" smtClean="0">
                <a:latin typeface="Cambria"/>
                <a:cs typeface="Cambria"/>
              </a:rPr>
              <a:t>Write a method to explain how you would make </a:t>
            </a:r>
            <a:r>
              <a:rPr lang="en-US" dirty="0" err="1" smtClean="0">
                <a:latin typeface="Cambria"/>
                <a:cs typeface="Cambria"/>
              </a:rPr>
              <a:t>Ribena</a:t>
            </a:r>
            <a:r>
              <a:rPr lang="en-US" dirty="0" smtClean="0">
                <a:latin typeface="Cambria"/>
                <a:cs typeface="Cambria"/>
              </a:rPr>
              <a:t> concentrate in the lab. You should include how you would:</a:t>
            </a:r>
          </a:p>
          <a:p>
            <a:pPr marL="800100" lvl="1" indent="-342900"/>
            <a:endParaRPr lang="en-US" dirty="0" smtClean="0">
              <a:latin typeface="Cambria"/>
              <a:cs typeface="Cambria"/>
            </a:endParaRPr>
          </a:p>
          <a:p>
            <a:pPr marL="800100" lvl="1" indent="-342900"/>
            <a:r>
              <a:rPr lang="en-US" dirty="0" err="1" smtClean="0">
                <a:latin typeface="Cambria"/>
                <a:cs typeface="Cambria"/>
              </a:rPr>
              <a:t>i</a:t>
            </a:r>
            <a:r>
              <a:rPr lang="en-US" dirty="0" smtClean="0">
                <a:latin typeface="Cambria"/>
                <a:cs typeface="Cambria"/>
              </a:rPr>
              <a:t>)  release the juice from the blackcurrant berries </a:t>
            </a:r>
          </a:p>
          <a:p>
            <a:pPr marL="800100" lvl="1" indent="-342900"/>
            <a:r>
              <a:rPr lang="en-US" dirty="0" smtClean="0">
                <a:latin typeface="Cambria"/>
                <a:cs typeface="Cambria"/>
              </a:rPr>
              <a:t>ii) separate the blackcurrant juice from the blackcurrant skin</a:t>
            </a:r>
          </a:p>
          <a:p>
            <a:pPr marL="800100" lvl="1" indent="-342900"/>
            <a:r>
              <a:rPr lang="en-US" dirty="0" smtClean="0">
                <a:latin typeface="Cambria"/>
                <a:cs typeface="Cambria"/>
              </a:rPr>
              <a:t>iii) remove the water particles </a:t>
            </a:r>
          </a:p>
          <a:p>
            <a:pPr marL="800100" lvl="1" indent="-342900"/>
            <a:r>
              <a:rPr lang="en-US" dirty="0" smtClean="0">
                <a:latin typeface="Cambria"/>
                <a:cs typeface="Cambria"/>
              </a:rPr>
              <a:t>iv) </a:t>
            </a:r>
            <a:r>
              <a:rPr lang="en-US" dirty="0" smtClean="0">
                <a:latin typeface="Cambria"/>
                <a:cs typeface="Cambria"/>
              </a:rPr>
              <a:t>b</a:t>
            </a:r>
            <a:r>
              <a:rPr lang="en-US" dirty="0" smtClean="0">
                <a:latin typeface="Cambria"/>
                <a:cs typeface="Cambria"/>
              </a:rPr>
              <a:t>ut still collect the smell particles</a:t>
            </a:r>
          </a:p>
          <a:p>
            <a:pPr marL="800100" lvl="1" indent="-342900"/>
            <a:r>
              <a:rPr lang="en-US" dirty="0" err="1" smtClean="0">
                <a:latin typeface="Cambria"/>
                <a:cs typeface="Cambria"/>
              </a:rPr>
              <a:t>v</a:t>
            </a:r>
            <a:r>
              <a:rPr lang="en-US" dirty="0" smtClean="0">
                <a:latin typeface="Cambria"/>
                <a:cs typeface="Cambria"/>
              </a:rPr>
              <a:t>)  create your final </a:t>
            </a:r>
            <a:r>
              <a:rPr lang="en-US" dirty="0" err="1" smtClean="0">
                <a:latin typeface="Cambria"/>
                <a:cs typeface="Cambria"/>
              </a:rPr>
              <a:t>R</a:t>
            </a:r>
            <a:r>
              <a:rPr lang="en-US" dirty="0" err="1" smtClean="0">
                <a:latin typeface="Cambria"/>
                <a:cs typeface="Cambria"/>
              </a:rPr>
              <a:t>ibena</a:t>
            </a:r>
            <a:r>
              <a:rPr lang="en-US" dirty="0" smtClean="0">
                <a:latin typeface="Cambria"/>
                <a:cs typeface="Cambria"/>
              </a:rPr>
              <a:t> drink.  </a:t>
            </a:r>
          </a:p>
          <a:p>
            <a:pPr marL="800100" lvl="1" indent="-342900"/>
            <a:endParaRPr lang="en-US" dirty="0" smtClean="0">
              <a:latin typeface="Cambria"/>
              <a:cs typeface="Cambria"/>
            </a:endParaRPr>
          </a:p>
          <a:p>
            <a:pPr marL="342900" indent="-342900">
              <a:buFont typeface="+mj-lt"/>
              <a:buAutoNum type="arabicPeriod"/>
            </a:pPr>
            <a:endParaRPr lang="en-US" dirty="0" smtClean="0">
              <a:latin typeface="Cambria"/>
              <a:cs typeface="Cambria"/>
            </a:endParaRPr>
          </a:p>
          <a:p>
            <a:pPr marL="342900" indent="-342900">
              <a:buFont typeface="+mj-lt"/>
              <a:buAutoNum type="arabicPeriod"/>
            </a:pPr>
            <a:endParaRPr lang="en-US" dirty="0" smtClean="0">
              <a:latin typeface="Cambria"/>
              <a:cs typeface="Cambria"/>
            </a:endParaRPr>
          </a:p>
          <a:p>
            <a:pPr marL="342900" indent="-342900">
              <a:buFont typeface="+mj-lt"/>
              <a:buAutoNum type="arabicPeriod"/>
            </a:pPr>
            <a:endParaRPr lang="en-US" dirty="0" smtClean="0">
              <a:latin typeface="Cambria"/>
              <a:cs typeface="Cambria"/>
            </a:endParaRPr>
          </a:p>
          <a:p>
            <a:endParaRPr lang="en-US" dirty="0" smtClean="0">
              <a:latin typeface="Cambria"/>
              <a:cs typeface="Cambria"/>
            </a:endParaRPr>
          </a:p>
          <a:p>
            <a:r>
              <a:rPr lang="en-US" dirty="0" smtClean="0">
                <a:latin typeface="Cambria"/>
                <a:cs typeface="Cambria"/>
              </a:rPr>
              <a:t> </a:t>
            </a:r>
            <a:endParaRPr lang="en-US" dirty="0">
              <a:latin typeface="Cambria"/>
              <a:cs typeface="Cambria"/>
            </a:endParaRPr>
          </a:p>
        </p:txBody>
      </p:sp>
      <p:pic>
        <p:nvPicPr>
          <p:cNvPr id="22" name="Picture 21"/>
          <p:cNvPicPr>
            <a:picLocks noChangeAspect="1"/>
          </p:cNvPicPr>
          <p:nvPr/>
        </p:nvPicPr>
        <p:blipFill>
          <a:blip r:embed="rId3"/>
          <a:stretch>
            <a:fillRect/>
          </a:stretch>
        </p:blipFill>
        <p:spPr>
          <a:xfrm>
            <a:off x="6995583" y="5078581"/>
            <a:ext cx="1753565" cy="1315174"/>
          </a:xfrm>
          <a:prstGeom prst="rect">
            <a:avLst/>
          </a:prstGeom>
        </p:spPr>
      </p:pic>
      <p:cxnSp>
        <p:nvCxnSpPr>
          <p:cNvPr id="45" name="Straight Connector 44"/>
          <p:cNvCxnSpPr/>
          <p:nvPr/>
        </p:nvCxnSpPr>
        <p:spPr>
          <a:xfrm rot="5400000">
            <a:off x="-2760779" y="3654868"/>
            <a:ext cx="6032834" cy="314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39899" y="2763434"/>
            <a:ext cx="47889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969876" y="2578768"/>
            <a:ext cx="1030375" cy="646331"/>
          </a:xfrm>
          <a:prstGeom prst="rect">
            <a:avLst/>
          </a:prstGeom>
          <a:noFill/>
        </p:spPr>
        <p:txBody>
          <a:bodyPr wrap="square" rtlCol="0">
            <a:spAutoFit/>
          </a:bodyPr>
          <a:lstStyle/>
          <a:p>
            <a:r>
              <a:rPr lang="en-US" dirty="0" smtClean="0">
                <a:solidFill>
                  <a:srgbClr val="FF0000"/>
                </a:solidFill>
              </a:rPr>
              <a:t>100</a:t>
            </a:r>
            <a:r>
              <a:rPr lang="en-US" baseline="30000" dirty="0" smtClean="0">
                <a:solidFill>
                  <a:srgbClr val="FF0000"/>
                </a:solidFill>
              </a:rPr>
              <a:t>o</a:t>
            </a:r>
            <a:r>
              <a:rPr lang="en-US" dirty="0" smtClean="0">
                <a:solidFill>
                  <a:srgbClr val="FF0000"/>
                </a:solidFill>
              </a:rPr>
              <a:t>C</a:t>
            </a:r>
          </a:p>
          <a:p>
            <a:r>
              <a:rPr lang="en-US" dirty="0" smtClean="0">
                <a:solidFill>
                  <a:srgbClr val="FF0000"/>
                </a:solidFill>
              </a:rPr>
              <a:t>(Water)</a:t>
            </a:r>
            <a:endParaRPr lang="en-US" dirty="0">
              <a:solidFill>
                <a:srgbClr val="FF0000"/>
              </a:solidFill>
            </a:endParaRPr>
          </a:p>
        </p:txBody>
      </p:sp>
      <p:cxnSp>
        <p:nvCxnSpPr>
          <p:cNvPr id="48" name="Straight Connector 47"/>
          <p:cNvCxnSpPr/>
          <p:nvPr/>
        </p:nvCxnSpPr>
        <p:spPr>
          <a:xfrm>
            <a:off x="229044" y="5020357"/>
            <a:ext cx="4471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69876" y="5020357"/>
            <a:ext cx="846667" cy="369332"/>
          </a:xfrm>
          <a:prstGeom prst="rect">
            <a:avLst/>
          </a:prstGeom>
          <a:noFill/>
        </p:spPr>
        <p:txBody>
          <a:bodyPr wrap="square" rtlCol="0">
            <a:spAutoFit/>
          </a:bodyPr>
          <a:lstStyle/>
          <a:p>
            <a:r>
              <a:rPr lang="en-US" dirty="0" smtClean="0"/>
              <a:t>0</a:t>
            </a:r>
            <a:r>
              <a:rPr lang="en-US" baseline="30000" dirty="0" smtClean="0"/>
              <a:t>o</a:t>
            </a:r>
            <a:r>
              <a:rPr lang="en-US" dirty="0" smtClean="0"/>
              <a:t>C</a:t>
            </a:r>
            <a:endParaRPr lang="en-US" dirty="0"/>
          </a:p>
        </p:txBody>
      </p:sp>
      <p:cxnSp>
        <p:nvCxnSpPr>
          <p:cNvPr id="50" name="Straight Connector 49"/>
          <p:cNvCxnSpPr/>
          <p:nvPr/>
        </p:nvCxnSpPr>
        <p:spPr>
          <a:xfrm>
            <a:off x="229043" y="3903275"/>
            <a:ext cx="48947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969876" y="3718609"/>
            <a:ext cx="846667" cy="646331"/>
          </a:xfrm>
          <a:prstGeom prst="rect">
            <a:avLst/>
          </a:prstGeom>
          <a:noFill/>
        </p:spPr>
        <p:txBody>
          <a:bodyPr wrap="square" rtlCol="0">
            <a:spAutoFit/>
          </a:bodyPr>
          <a:lstStyle/>
          <a:p>
            <a:r>
              <a:rPr lang="en-US" dirty="0" smtClean="0">
                <a:solidFill>
                  <a:srgbClr val="0000FF"/>
                </a:solidFill>
              </a:rPr>
              <a:t>50</a:t>
            </a:r>
            <a:r>
              <a:rPr lang="en-US" baseline="30000" dirty="0" smtClean="0">
                <a:solidFill>
                  <a:srgbClr val="0000FF"/>
                </a:solidFill>
              </a:rPr>
              <a:t>o</a:t>
            </a:r>
            <a:r>
              <a:rPr lang="en-US" dirty="0" smtClean="0">
                <a:solidFill>
                  <a:srgbClr val="0000FF"/>
                </a:solidFill>
              </a:rPr>
              <a:t>C</a:t>
            </a:r>
          </a:p>
          <a:p>
            <a:r>
              <a:rPr lang="en-US" dirty="0" smtClean="0">
                <a:solidFill>
                  <a:srgbClr val="0000FF"/>
                </a:solidFill>
              </a:rPr>
              <a:t>(Smell) </a:t>
            </a:r>
            <a:endParaRPr lang="en-US" dirty="0">
              <a:solidFill>
                <a:srgbClr val="0000FF"/>
              </a:solidFill>
            </a:endParaRPr>
          </a:p>
        </p:txBody>
      </p:sp>
      <p:cxnSp>
        <p:nvCxnSpPr>
          <p:cNvPr id="52" name="Straight Connector 51"/>
          <p:cNvCxnSpPr/>
          <p:nvPr/>
        </p:nvCxnSpPr>
        <p:spPr>
          <a:xfrm>
            <a:off x="239899" y="1628912"/>
            <a:ext cx="47889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69876" y="1444246"/>
            <a:ext cx="846667" cy="369332"/>
          </a:xfrm>
          <a:prstGeom prst="rect">
            <a:avLst/>
          </a:prstGeom>
          <a:noFill/>
        </p:spPr>
        <p:txBody>
          <a:bodyPr wrap="square" rtlCol="0">
            <a:spAutoFit/>
          </a:bodyPr>
          <a:lstStyle/>
          <a:p>
            <a:r>
              <a:rPr lang="en-US" dirty="0" smtClean="0"/>
              <a:t>150</a:t>
            </a:r>
            <a:r>
              <a:rPr lang="en-US" baseline="30000" dirty="0" smtClean="0"/>
              <a:t>o</a:t>
            </a:r>
            <a:r>
              <a:rPr lang="en-US" dirty="0" smtClean="0"/>
              <a:t>C</a:t>
            </a:r>
            <a:endParaRPr lang="en-US" dirty="0"/>
          </a:p>
        </p:txBody>
      </p:sp>
      <p:sp>
        <p:nvSpPr>
          <p:cNvPr id="54" name="TextBox 53"/>
          <p:cNvSpPr txBox="1"/>
          <p:nvPr/>
        </p:nvSpPr>
        <p:spPr>
          <a:xfrm>
            <a:off x="895795" y="5951690"/>
            <a:ext cx="846667" cy="369332"/>
          </a:xfrm>
          <a:prstGeom prst="rect">
            <a:avLst/>
          </a:prstGeom>
          <a:noFill/>
        </p:spPr>
        <p:txBody>
          <a:bodyPr wrap="square" rtlCol="0">
            <a:spAutoFit/>
          </a:bodyPr>
          <a:lstStyle/>
          <a:p>
            <a:r>
              <a:rPr lang="en-US" dirty="0" smtClean="0"/>
              <a:t>-50</a:t>
            </a:r>
            <a:r>
              <a:rPr lang="en-US" baseline="30000" dirty="0" smtClean="0"/>
              <a:t>o</a:t>
            </a:r>
            <a:r>
              <a:rPr lang="en-US" dirty="0" smtClean="0"/>
              <a:t>C</a:t>
            </a:r>
            <a:endParaRPr lang="en-US" dirty="0"/>
          </a:p>
        </p:txBody>
      </p:sp>
      <p:cxnSp>
        <p:nvCxnSpPr>
          <p:cNvPr id="55" name="Straight Connector 54"/>
          <p:cNvCxnSpPr/>
          <p:nvPr/>
        </p:nvCxnSpPr>
        <p:spPr>
          <a:xfrm>
            <a:off x="229043" y="6145351"/>
            <a:ext cx="4471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0252" y="167428"/>
            <a:ext cx="1471085" cy="369332"/>
          </a:xfrm>
          <a:prstGeom prst="rect">
            <a:avLst/>
          </a:prstGeom>
          <a:noFill/>
        </p:spPr>
        <p:txBody>
          <a:bodyPr wrap="square" rtlCol="0">
            <a:spAutoFit/>
          </a:bodyPr>
          <a:lstStyle/>
          <a:p>
            <a:r>
              <a:rPr lang="en-US" dirty="0" smtClean="0"/>
              <a:t>Boiling point</a:t>
            </a:r>
            <a:endParaRPr lang="en-US" dirty="0"/>
          </a:p>
        </p:txBody>
      </p:sp>
      <p:cxnSp>
        <p:nvCxnSpPr>
          <p:cNvPr id="58" name="Straight Connector 57"/>
          <p:cNvCxnSpPr/>
          <p:nvPr/>
        </p:nvCxnSpPr>
        <p:spPr>
          <a:xfrm rot="10800000">
            <a:off x="5662084" y="5736168"/>
            <a:ext cx="2053167" cy="10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173909" y="5508078"/>
            <a:ext cx="1841500" cy="369332"/>
          </a:xfrm>
          <a:prstGeom prst="rect">
            <a:avLst/>
          </a:prstGeom>
          <a:noFill/>
        </p:spPr>
        <p:txBody>
          <a:bodyPr wrap="square" rtlCol="0">
            <a:spAutoFit/>
          </a:bodyPr>
          <a:lstStyle/>
          <a:p>
            <a:r>
              <a:rPr lang="en-US" dirty="0" smtClean="0">
                <a:latin typeface="Cambria"/>
                <a:cs typeface="Cambria"/>
              </a:rPr>
              <a:t>Blackcurrant</a:t>
            </a:r>
            <a:endParaRPr lang="en-US" dirty="0">
              <a:latin typeface="Cambria"/>
              <a:cs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5400000">
            <a:off x="-2760779" y="3654868"/>
            <a:ext cx="6032834" cy="314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9899" y="2763434"/>
            <a:ext cx="47889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69876" y="2578768"/>
            <a:ext cx="1030375" cy="646331"/>
          </a:xfrm>
          <a:prstGeom prst="rect">
            <a:avLst/>
          </a:prstGeom>
          <a:noFill/>
        </p:spPr>
        <p:txBody>
          <a:bodyPr wrap="square" rtlCol="0">
            <a:spAutoFit/>
          </a:bodyPr>
          <a:lstStyle/>
          <a:p>
            <a:r>
              <a:rPr lang="en-US" dirty="0" smtClean="0">
                <a:solidFill>
                  <a:srgbClr val="FF0000"/>
                </a:solidFill>
              </a:rPr>
              <a:t>100</a:t>
            </a:r>
            <a:r>
              <a:rPr lang="en-US" baseline="30000" dirty="0" smtClean="0">
                <a:solidFill>
                  <a:srgbClr val="FF0000"/>
                </a:solidFill>
              </a:rPr>
              <a:t>o</a:t>
            </a:r>
            <a:r>
              <a:rPr lang="en-US" dirty="0" smtClean="0">
                <a:solidFill>
                  <a:srgbClr val="FF0000"/>
                </a:solidFill>
              </a:rPr>
              <a:t>C</a:t>
            </a:r>
          </a:p>
          <a:p>
            <a:r>
              <a:rPr lang="en-US" dirty="0" smtClean="0">
                <a:solidFill>
                  <a:srgbClr val="FF0000"/>
                </a:solidFill>
              </a:rPr>
              <a:t>(Water)</a:t>
            </a:r>
            <a:endParaRPr lang="en-US" dirty="0">
              <a:solidFill>
                <a:srgbClr val="FF0000"/>
              </a:solidFill>
            </a:endParaRPr>
          </a:p>
        </p:txBody>
      </p:sp>
      <p:cxnSp>
        <p:nvCxnSpPr>
          <p:cNvPr id="10" name="Straight Connector 9"/>
          <p:cNvCxnSpPr/>
          <p:nvPr/>
        </p:nvCxnSpPr>
        <p:spPr>
          <a:xfrm>
            <a:off x="229044" y="5020357"/>
            <a:ext cx="4471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69876" y="5020357"/>
            <a:ext cx="846667" cy="369332"/>
          </a:xfrm>
          <a:prstGeom prst="rect">
            <a:avLst/>
          </a:prstGeom>
          <a:noFill/>
        </p:spPr>
        <p:txBody>
          <a:bodyPr wrap="square" rtlCol="0">
            <a:spAutoFit/>
          </a:bodyPr>
          <a:lstStyle/>
          <a:p>
            <a:r>
              <a:rPr lang="en-US" dirty="0" smtClean="0"/>
              <a:t>0</a:t>
            </a:r>
            <a:r>
              <a:rPr lang="en-US" baseline="30000" dirty="0" smtClean="0"/>
              <a:t>o</a:t>
            </a:r>
            <a:r>
              <a:rPr lang="en-US" dirty="0" smtClean="0"/>
              <a:t>C</a:t>
            </a:r>
            <a:endParaRPr lang="en-US" dirty="0"/>
          </a:p>
        </p:txBody>
      </p:sp>
      <p:cxnSp>
        <p:nvCxnSpPr>
          <p:cNvPr id="12" name="Straight Connector 11"/>
          <p:cNvCxnSpPr/>
          <p:nvPr/>
        </p:nvCxnSpPr>
        <p:spPr>
          <a:xfrm>
            <a:off x="229043" y="3903275"/>
            <a:ext cx="48947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69876" y="3718609"/>
            <a:ext cx="846667" cy="646331"/>
          </a:xfrm>
          <a:prstGeom prst="rect">
            <a:avLst/>
          </a:prstGeom>
          <a:noFill/>
        </p:spPr>
        <p:txBody>
          <a:bodyPr wrap="square" rtlCol="0">
            <a:spAutoFit/>
          </a:bodyPr>
          <a:lstStyle/>
          <a:p>
            <a:r>
              <a:rPr lang="en-US" dirty="0" smtClean="0">
                <a:solidFill>
                  <a:srgbClr val="0000FF"/>
                </a:solidFill>
              </a:rPr>
              <a:t>50</a:t>
            </a:r>
            <a:r>
              <a:rPr lang="en-US" baseline="30000" dirty="0" smtClean="0">
                <a:solidFill>
                  <a:srgbClr val="0000FF"/>
                </a:solidFill>
              </a:rPr>
              <a:t>o</a:t>
            </a:r>
            <a:r>
              <a:rPr lang="en-US" dirty="0" smtClean="0">
                <a:solidFill>
                  <a:srgbClr val="0000FF"/>
                </a:solidFill>
              </a:rPr>
              <a:t>C</a:t>
            </a:r>
          </a:p>
          <a:p>
            <a:r>
              <a:rPr lang="en-US" dirty="0" smtClean="0">
                <a:solidFill>
                  <a:srgbClr val="0000FF"/>
                </a:solidFill>
              </a:rPr>
              <a:t>(Smell</a:t>
            </a:r>
            <a:r>
              <a:rPr lang="en-US" dirty="0" smtClean="0"/>
              <a:t>) </a:t>
            </a:r>
            <a:endParaRPr lang="en-US" dirty="0"/>
          </a:p>
        </p:txBody>
      </p:sp>
      <p:sp>
        <p:nvSpPr>
          <p:cNvPr id="16" name="TextBox 15"/>
          <p:cNvSpPr txBox="1"/>
          <p:nvPr/>
        </p:nvSpPr>
        <p:spPr>
          <a:xfrm>
            <a:off x="3534834" y="536760"/>
            <a:ext cx="5450416" cy="369332"/>
          </a:xfrm>
          <a:prstGeom prst="rect">
            <a:avLst/>
          </a:prstGeom>
          <a:noFill/>
        </p:spPr>
        <p:txBody>
          <a:bodyPr wrap="square" rtlCol="0">
            <a:spAutoFit/>
          </a:bodyPr>
          <a:lstStyle/>
          <a:p>
            <a:r>
              <a:rPr lang="en-US" dirty="0" smtClean="0"/>
              <a:t> </a:t>
            </a:r>
            <a:endParaRPr lang="en-US" dirty="0"/>
          </a:p>
        </p:txBody>
      </p:sp>
      <p:sp>
        <p:nvSpPr>
          <p:cNvPr id="17" name="TextBox 16"/>
          <p:cNvSpPr txBox="1"/>
          <p:nvPr/>
        </p:nvSpPr>
        <p:spPr>
          <a:xfrm>
            <a:off x="2000250" y="154127"/>
            <a:ext cx="6985000" cy="8402299"/>
          </a:xfrm>
          <a:prstGeom prst="rect">
            <a:avLst/>
          </a:prstGeom>
          <a:noFill/>
        </p:spPr>
        <p:txBody>
          <a:bodyPr wrap="square" rtlCol="0">
            <a:spAutoFit/>
          </a:bodyPr>
          <a:lstStyle/>
          <a:p>
            <a:pPr marL="342900" indent="-342900">
              <a:buFont typeface="+mj-lt"/>
              <a:buAutoNum type="arabicPeriod"/>
            </a:pPr>
            <a:r>
              <a:rPr lang="en-US" dirty="0" smtClean="0">
                <a:latin typeface="Cambria"/>
                <a:cs typeface="Cambria"/>
              </a:rPr>
              <a:t>What separation process do you think was used to separate the blackcurrant juice from the blackcurrant skins?  (line 5)</a:t>
            </a:r>
          </a:p>
          <a:p>
            <a:pPr marL="342900" indent="-342900"/>
            <a:r>
              <a:rPr lang="en-US" dirty="0" smtClean="0">
                <a:solidFill>
                  <a:srgbClr val="0000FF"/>
                </a:solidFill>
                <a:latin typeface="Cambria"/>
                <a:cs typeface="Cambria"/>
              </a:rPr>
              <a:t>	Filtration. </a:t>
            </a:r>
          </a:p>
          <a:p>
            <a:pPr marL="342900" indent="-342900"/>
            <a:r>
              <a:rPr lang="en-US" dirty="0" smtClean="0">
                <a:latin typeface="Cambria"/>
                <a:cs typeface="Cambria"/>
              </a:rPr>
              <a:t>2.   Suggest why water is removed from the juice.  (line 7) </a:t>
            </a:r>
          </a:p>
          <a:p>
            <a:pPr marL="342900" indent="-342900"/>
            <a:r>
              <a:rPr lang="en-US" dirty="0" smtClean="0">
                <a:solidFill>
                  <a:srgbClr val="0000FF"/>
                </a:solidFill>
                <a:latin typeface="Cambria"/>
                <a:cs typeface="Cambria"/>
              </a:rPr>
              <a:t>	So it takes up less volume to store/requires fewer storage tanks/ fewer lorries to transport? </a:t>
            </a:r>
          </a:p>
          <a:p>
            <a:pPr marL="342900" indent="-342900">
              <a:buAutoNum type="arabicPeriod" startAt="3"/>
            </a:pPr>
            <a:r>
              <a:rPr lang="en-US" dirty="0" smtClean="0">
                <a:latin typeface="Cambria"/>
                <a:cs typeface="Cambria"/>
              </a:rPr>
              <a:t>Why can’t the water just be removed by evaporation? </a:t>
            </a:r>
          </a:p>
          <a:p>
            <a:pPr marL="342900" indent="-342900"/>
            <a:r>
              <a:rPr lang="en-US" dirty="0" smtClean="0">
                <a:latin typeface="Cambria"/>
                <a:cs typeface="Cambria"/>
              </a:rPr>
              <a:t>	 </a:t>
            </a:r>
            <a:r>
              <a:rPr lang="en-US" dirty="0" smtClean="0">
                <a:solidFill>
                  <a:srgbClr val="0000FF"/>
                </a:solidFill>
                <a:latin typeface="Cambria"/>
                <a:cs typeface="Cambria"/>
              </a:rPr>
              <a:t>Because the smell particles would also evaporate and be lost</a:t>
            </a:r>
          </a:p>
          <a:p>
            <a:pPr marL="342900" indent="-342900"/>
            <a:r>
              <a:rPr lang="en-US" dirty="0" smtClean="0">
                <a:latin typeface="Cambria"/>
                <a:cs typeface="Cambria"/>
              </a:rPr>
              <a:t>4.   Would </a:t>
            </a:r>
            <a:r>
              <a:rPr lang="en-US" dirty="0" smtClean="0">
                <a:latin typeface="Cambria"/>
                <a:cs typeface="Cambria"/>
              </a:rPr>
              <a:t>simple distillation</a:t>
            </a:r>
            <a:r>
              <a:rPr lang="en-US" dirty="0" smtClean="0">
                <a:latin typeface="Cambria"/>
                <a:cs typeface="Cambria"/>
              </a:rPr>
              <a:t> collect </a:t>
            </a:r>
            <a:r>
              <a:rPr lang="en-US" dirty="0" smtClean="0">
                <a:latin typeface="Cambria"/>
                <a:cs typeface="Cambria"/>
              </a:rPr>
              <a:t>the smell particles if their boiling point was 100 </a:t>
            </a:r>
            <a:r>
              <a:rPr lang="en-US" baseline="30000" dirty="0" err="1" smtClean="0">
                <a:latin typeface="Cambria"/>
                <a:cs typeface="Cambria"/>
              </a:rPr>
              <a:t>o</a:t>
            </a:r>
            <a:r>
              <a:rPr lang="en-US" dirty="0" err="1" smtClean="0">
                <a:latin typeface="Cambria"/>
                <a:cs typeface="Cambria"/>
              </a:rPr>
              <a:t>C</a:t>
            </a:r>
            <a:r>
              <a:rPr lang="en-US" dirty="0" smtClean="0">
                <a:latin typeface="Cambria"/>
                <a:cs typeface="Cambria"/>
              </a:rPr>
              <a:t>? Explain your answer. </a:t>
            </a:r>
          </a:p>
          <a:p>
            <a:pPr marL="342900" indent="-342900"/>
            <a:r>
              <a:rPr lang="en-US" dirty="0" smtClean="0">
                <a:latin typeface="Cambria"/>
                <a:cs typeface="Cambria"/>
              </a:rPr>
              <a:t>       </a:t>
            </a:r>
            <a:r>
              <a:rPr lang="en-US" dirty="0" smtClean="0">
                <a:solidFill>
                  <a:srgbClr val="0000FF"/>
                </a:solidFill>
                <a:latin typeface="Cambria"/>
                <a:cs typeface="Cambria"/>
              </a:rPr>
              <a:t>No, because they would evaporate and condense with the water particles. </a:t>
            </a:r>
          </a:p>
          <a:p>
            <a:pPr marL="342900" indent="-342900"/>
            <a:r>
              <a:rPr lang="en-US" dirty="0" smtClean="0">
                <a:latin typeface="Cambria"/>
                <a:cs typeface="Cambria"/>
              </a:rPr>
              <a:t>5.    Write a method to explain how you would make </a:t>
            </a:r>
            <a:r>
              <a:rPr lang="en-US" dirty="0" err="1" smtClean="0">
                <a:latin typeface="Cambria"/>
                <a:cs typeface="Cambria"/>
              </a:rPr>
              <a:t>Ribena</a:t>
            </a:r>
            <a:r>
              <a:rPr lang="en-US" dirty="0" smtClean="0">
                <a:latin typeface="Cambria"/>
                <a:cs typeface="Cambria"/>
              </a:rPr>
              <a:t> concentrate in the lab. You should include how you would:</a:t>
            </a:r>
          </a:p>
          <a:p>
            <a:pPr marL="800100" lvl="1" indent="-342900"/>
            <a:endParaRPr lang="en-US" dirty="0" smtClean="0">
              <a:latin typeface="Cambria"/>
              <a:cs typeface="Cambria"/>
            </a:endParaRPr>
          </a:p>
          <a:p>
            <a:pPr marL="800100" lvl="1" indent="-342900"/>
            <a:r>
              <a:rPr lang="en-US" dirty="0" err="1" smtClean="0">
                <a:latin typeface="Cambria"/>
                <a:cs typeface="Cambria"/>
              </a:rPr>
              <a:t>i</a:t>
            </a:r>
            <a:r>
              <a:rPr lang="en-US" dirty="0" smtClean="0">
                <a:latin typeface="Cambria"/>
                <a:cs typeface="Cambria"/>
              </a:rPr>
              <a:t>)   release the juice from the blackcurrant berries  (</a:t>
            </a:r>
            <a:r>
              <a:rPr lang="en-US" dirty="0" smtClean="0">
                <a:solidFill>
                  <a:srgbClr val="0000FF"/>
                </a:solidFill>
                <a:latin typeface="Cambria"/>
                <a:cs typeface="Cambria"/>
              </a:rPr>
              <a:t>crush using pestle and mortar</a:t>
            </a:r>
            <a:r>
              <a:rPr lang="en-US" dirty="0" smtClean="0">
                <a:latin typeface="Cambria"/>
                <a:cs typeface="Cambria"/>
              </a:rPr>
              <a:t>) </a:t>
            </a:r>
          </a:p>
          <a:p>
            <a:pPr marL="800100" lvl="1" indent="-342900"/>
            <a:r>
              <a:rPr lang="en-US" dirty="0" smtClean="0">
                <a:latin typeface="Cambria"/>
                <a:cs typeface="Cambria"/>
              </a:rPr>
              <a:t>ii)  separate the blackcurrant juice from the blackcurrant skin (</a:t>
            </a:r>
            <a:r>
              <a:rPr lang="en-US" dirty="0" smtClean="0">
                <a:solidFill>
                  <a:srgbClr val="0000FF"/>
                </a:solidFill>
                <a:latin typeface="Cambria"/>
                <a:cs typeface="Cambria"/>
              </a:rPr>
              <a:t>filter</a:t>
            </a:r>
            <a:r>
              <a:rPr lang="en-US" dirty="0" smtClean="0">
                <a:latin typeface="Cambria"/>
                <a:cs typeface="Cambria"/>
              </a:rPr>
              <a:t>)</a:t>
            </a:r>
          </a:p>
          <a:p>
            <a:pPr marL="800100" lvl="1" indent="-342900"/>
            <a:r>
              <a:rPr lang="en-US" dirty="0" smtClean="0">
                <a:latin typeface="Cambria"/>
                <a:cs typeface="Cambria"/>
              </a:rPr>
              <a:t>iii) remove the water particles (</a:t>
            </a:r>
            <a:r>
              <a:rPr lang="en-US" dirty="0" smtClean="0">
                <a:solidFill>
                  <a:srgbClr val="0000FF"/>
                </a:solidFill>
                <a:latin typeface="Cambria"/>
                <a:cs typeface="Cambria"/>
              </a:rPr>
              <a:t>heat</a:t>
            </a:r>
            <a:r>
              <a:rPr lang="en-US" dirty="0" smtClean="0">
                <a:latin typeface="Cambria"/>
                <a:cs typeface="Cambria"/>
              </a:rPr>
              <a:t>)</a:t>
            </a:r>
          </a:p>
          <a:p>
            <a:pPr marL="800100" lvl="1" indent="-342900"/>
            <a:r>
              <a:rPr lang="en-US" dirty="0" smtClean="0">
                <a:latin typeface="Cambria"/>
                <a:cs typeface="Cambria"/>
              </a:rPr>
              <a:t>iv) </a:t>
            </a:r>
            <a:r>
              <a:rPr lang="en-US" dirty="0" smtClean="0">
                <a:latin typeface="Cambria"/>
                <a:cs typeface="Cambria"/>
              </a:rPr>
              <a:t>b</a:t>
            </a:r>
            <a:r>
              <a:rPr lang="en-US" dirty="0" smtClean="0">
                <a:latin typeface="Cambria"/>
                <a:cs typeface="Cambria"/>
              </a:rPr>
              <a:t>ut still collect the smell particles (</a:t>
            </a:r>
            <a:r>
              <a:rPr lang="en-US" dirty="0" smtClean="0">
                <a:solidFill>
                  <a:srgbClr val="0000FF"/>
                </a:solidFill>
                <a:latin typeface="Cambria"/>
                <a:cs typeface="Cambria"/>
              </a:rPr>
              <a:t>must collect first, heating to </a:t>
            </a:r>
            <a:r>
              <a:rPr lang="en-US" dirty="0" err="1" smtClean="0">
                <a:solidFill>
                  <a:srgbClr val="0000FF"/>
                </a:solidFill>
                <a:latin typeface="Cambria"/>
                <a:cs typeface="Cambria"/>
              </a:rPr>
              <a:t>b.pt</a:t>
            </a:r>
            <a:r>
              <a:rPr lang="en-US" dirty="0" smtClean="0">
                <a:solidFill>
                  <a:srgbClr val="0000FF"/>
                </a:solidFill>
                <a:latin typeface="Cambria"/>
                <a:cs typeface="Cambria"/>
              </a:rPr>
              <a:t> and condense, then remove distillate</a:t>
            </a:r>
            <a:r>
              <a:rPr lang="en-US" dirty="0" smtClean="0">
                <a:latin typeface="Cambria"/>
                <a:cs typeface="Cambria"/>
              </a:rPr>
              <a:t>)</a:t>
            </a:r>
          </a:p>
          <a:p>
            <a:pPr marL="800100" lvl="1" indent="-342900"/>
            <a:r>
              <a:rPr lang="en-US" dirty="0" err="1" smtClean="0">
                <a:latin typeface="Cambria"/>
                <a:cs typeface="Cambria"/>
              </a:rPr>
              <a:t>v</a:t>
            </a:r>
            <a:r>
              <a:rPr lang="en-US" dirty="0" smtClean="0">
                <a:latin typeface="Cambria"/>
                <a:cs typeface="Cambria"/>
              </a:rPr>
              <a:t>)  create your final </a:t>
            </a:r>
            <a:r>
              <a:rPr lang="en-US" dirty="0" err="1" smtClean="0">
                <a:latin typeface="Cambria"/>
                <a:cs typeface="Cambria"/>
              </a:rPr>
              <a:t>R</a:t>
            </a:r>
            <a:r>
              <a:rPr lang="en-US" dirty="0" err="1" smtClean="0">
                <a:latin typeface="Cambria"/>
                <a:cs typeface="Cambria"/>
              </a:rPr>
              <a:t>ibena</a:t>
            </a:r>
            <a:r>
              <a:rPr lang="en-US" dirty="0" smtClean="0">
                <a:latin typeface="Cambria"/>
                <a:cs typeface="Cambria"/>
              </a:rPr>
              <a:t> drink (</a:t>
            </a:r>
            <a:r>
              <a:rPr lang="en-US" dirty="0" smtClean="0">
                <a:solidFill>
                  <a:srgbClr val="0000FF"/>
                </a:solidFill>
                <a:latin typeface="Cambria"/>
                <a:cs typeface="Cambria"/>
              </a:rPr>
              <a:t>add back smell particles to concentrate, add water and some sugar!</a:t>
            </a:r>
            <a:r>
              <a:rPr lang="en-US" dirty="0" smtClean="0">
                <a:latin typeface="Cambria"/>
                <a:cs typeface="Cambria"/>
              </a:rPr>
              <a:t>)  </a:t>
            </a:r>
          </a:p>
          <a:p>
            <a:pPr marL="800100" lvl="1" indent="-342900"/>
            <a:endParaRPr lang="en-US" dirty="0" smtClean="0">
              <a:latin typeface="Cambria"/>
              <a:cs typeface="Cambria"/>
            </a:endParaRPr>
          </a:p>
          <a:p>
            <a:pPr marL="342900" indent="-342900">
              <a:buFont typeface="+mj-lt"/>
              <a:buAutoNum type="arabicPeriod"/>
            </a:pPr>
            <a:endParaRPr lang="en-US" dirty="0" smtClean="0">
              <a:latin typeface="Cambria"/>
              <a:cs typeface="Cambria"/>
            </a:endParaRPr>
          </a:p>
          <a:p>
            <a:pPr marL="342900" indent="-342900">
              <a:buFont typeface="+mj-lt"/>
              <a:buAutoNum type="arabicPeriod"/>
            </a:pPr>
            <a:endParaRPr lang="en-US" dirty="0" smtClean="0">
              <a:latin typeface="Cambria"/>
              <a:cs typeface="Cambria"/>
            </a:endParaRPr>
          </a:p>
          <a:p>
            <a:pPr marL="342900" indent="-342900">
              <a:buFont typeface="+mj-lt"/>
              <a:buAutoNum type="arabicPeriod"/>
            </a:pPr>
            <a:endParaRPr lang="en-US" dirty="0" smtClean="0">
              <a:latin typeface="Cambria"/>
              <a:cs typeface="Cambria"/>
            </a:endParaRPr>
          </a:p>
          <a:p>
            <a:endParaRPr lang="en-US" dirty="0" smtClean="0">
              <a:latin typeface="Cambria"/>
              <a:cs typeface="Cambria"/>
            </a:endParaRPr>
          </a:p>
          <a:p>
            <a:r>
              <a:rPr lang="en-US" dirty="0" smtClean="0">
                <a:latin typeface="Cambria"/>
                <a:cs typeface="Cambria"/>
              </a:rPr>
              <a:t> </a:t>
            </a:r>
            <a:endParaRPr lang="en-US" dirty="0">
              <a:latin typeface="Cambria"/>
              <a:cs typeface="Cambria"/>
            </a:endParaRPr>
          </a:p>
        </p:txBody>
      </p:sp>
      <p:cxnSp>
        <p:nvCxnSpPr>
          <p:cNvPr id="18" name="Straight Connector 17"/>
          <p:cNvCxnSpPr/>
          <p:nvPr/>
        </p:nvCxnSpPr>
        <p:spPr>
          <a:xfrm>
            <a:off x="239899" y="1628912"/>
            <a:ext cx="47889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69876" y="1444246"/>
            <a:ext cx="846667" cy="369332"/>
          </a:xfrm>
          <a:prstGeom prst="rect">
            <a:avLst/>
          </a:prstGeom>
          <a:noFill/>
        </p:spPr>
        <p:txBody>
          <a:bodyPr wrap="square" rtlCol="0">
            <a:spAutoFit/>
          </a:bodyPr>
          <a:lstStyle/>
          <a:p>
            <a:r>
              <a:rPr lang="en-US" dirty="0" smtClean="0"/>
              <a:t>150</a:t>
            </a:r>
            <a:r>
              <a:rPr lang="en-US" baseline="30000" dirty="0" smtClean="0"/>
              <a:t>o</a:t>
            </a:r>
            <a:r>
              <a:rPr lang="en-US" dirty="0" smtClean="0"/>
              <a:t>C</a:t>
            </a:r>
            <a:endParaRPr lang="en-US" dirty="0"/>
          </a:p>
        </p:txBody>
      </p:sp>
      <p:sp>
        <p:nvSpPr>
          <p:cNvPr id="31" name="TextBox 30"/>
          <p:cNvSpPr txBox="1"/>
          <p:nvPr/>
        </p:nvSpPr>
        <p:spPr>
          <a:xfrm>
            <a:off x="895795" y="5951690"/>
            <a:ext cx="846667" cy="369332"/>
          </a:xfrm>
          <a:prstGeom prst="rect">
            <a:avLst/>
          </a:prstGeom>
          <a:noFill/>
        </p:spPr>
        <p:txBody>
          <a:bodyPr wrap="square" rtlCol="0">
            <a:spAutoFit/>
          </a:bodyPr>
          <a:lstStyle/>
          <a:p>
            <a:r>
              <a:rPr lang="en-US" dirty="0" smtClean="0"/>
              <a:t>-50</a:t>
            </a:r>
            <a:r>
              <a:rPr lang="en-US" baseline="30000" dirty="0" smtClean="0"/>
              <a:t>o</a:t>
            </a:r>
            <a:r>
              <a:rPr lang="en-US" dirty="0" smtClean="0"/>
              <a:t>C</a:t>
            </a:r>
            <a:endParaRPr lang="en-US" dirty="0"/>
          </a:p>
        </p:txBody>
      </p:sp>
      <p:cxnSp>
        <p:nvCxnSpPr>
          <p:cNvPr id="32" name="Straight Connector 31"/>
          <p:cNvCxnSpPr/>
          <p:nvPr/>
        </p:nvCxnSpPr>
        <p:spPr>
          <a:xfrm>
            <a:off x="229043" y="6145351"/>
            <a:ext cx="4471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0252" y="167428"/>
            <a:ext cx="1471085" cy="369332"/>
          </a:xfrm>
          <a:prstGeom prst="rect">
            <a:avLst/>
          </a:prstGeom>
          <a:noFill/>
        </p:spPr>
        <p:txBody>
          <a:bodyPr wrap="square" rtlCol="0">
            <a:spAutoFit/>
          </a:bodyPr>
          <a:lstStyle/>
          <a:p>
            <a:r>
              <a:rPr lang="en-US" dirty="0" smtClean="0"/>
              <a:t>Boiling point</a:t>
            </a:r>
            <a:endParaRPr lang="en-US" dirty="0"/>
          </a:p>
        </p:txBody>
      </p:sp>
    </p:spTree>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44734</TotalTime>
  <Words>721</Words>
  <Application>Microsoft Macintosh PowerPoint</Application>
  <PresentationFormat>On-screen Show (4:3)</PresentationFormat>
  <Paragraphs>84</Paragraphs>
  <Slides>4</Slides>
  <Notes>1</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Office Theme</vt:lpstr>
      <vt:lpstr>Slide 1</vt:lpstr>
      <vt:lpstr>Making Ribena </vt:lpstr>
      <vt:lpstr>Slide 3</vt:lpstr>
      <vt:lpstr>Slide 4</vt:lpstr>
    </vt:vector>
  </TitlesOfParts>
  <Company>University of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Jasper Green</dc:creator>
  <cp:lastModifiedBy>Jasper Green</cp:lastModifiedBy>
  <cp:revision>20</cp:revision>
  <dcterms:created xsi:type="dcterms:W3CDTF">2018-02-10T08:45:32Z</dcterms:created>
  <dcterms:modified xsi:type="dcterms:W3CDTF">2018-02-17T13:44:00Z</dcterms:modified>
</cp:coreProperties>
</file>