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103" d="100"/>
          <a:sy n="103" d="100"/>
        </p:scale>
        <p:origin x="-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9F06A-6C45-6F47-AB26-B118777CE11D}" type="datetimeFigureOut">
              <a:rPr lang="en-US" smtClean="0"/>
              <a:pPr/>
              <a:t>2/4/17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380AD-29C9-EB46-8B70-A2886117B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mbria"/>
                <a:cs typeface="Cambri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Cambria"/>
                <a:cs typeface="Cambri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/>
                <a:cs typeface="Cambria"/>
              </a:defRPr>
            </a:lvl1pPr>
            <a:lvl2pPr>
              <a:defRPr>
                <a:latin typeface="Cambria"/>
                <a:cs typeface="Cambria"/>
              </a:defRPr>
            </a:lvl2pPr>
            <a:lvl3pPr>
              <a:defRPr>
                <a:latin typeface="Cambria"/>
                <a:cs typeface="Cambria"/>
              </a:defRPr>
            </a:lvl3pPr>
            <a:lvl4pPr>
              <a:defRPr>
                <a:latin typeface="Cambria"/>
                <a:cs typeface="Cambria"/>
              </a:defRPr>
            </a:lvl4pPr>
            <a:lvl5pPr>
              <a:defRPr>
                <a:latin typeface="Cambria"/>
                <a:cs typeface="Cambria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D2B4A-F2C6-FB4C-AA7C-037D182C307F}" type="datetimeFigureOut">
              <a:rPr lang="en-GB"/>
              <a:pPr/>
              <a:t>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8000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thescienceteacher.co.uk" TargetMode="External"/><Relationship Id="rId3" Type="http://schemas.openxmlformats.org/officeDocument/2006/relationships/hyperlink" Target="http://hyperphysics.phy-astr.gsu.edu/hbase/thermo/inteng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20553" y="5984123"/>
            <a:ext cx="8102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ambria"/>
                <a:ea typeface="Cambria"/>
                <a:cs typeface="Times New Roman"/>
                <a:hlinkClick r:id="rId2"/>
              </a:rPr>
              <a:t>www.thescienceteacher.co.uk</a:t>
            </a:r>
            <a:r>
              <a:rPr lang="en-US" dirty="0">
                <a:solidFill>
                  <a:srgbClr val="008000"/>
                </a:solidFill>
                <a:latin typeface="Cambria"/>
                <a:ea typeface="Cambria"/>
                <a:cs typeface="Times New Roman"/>
              </a:rPr>
              <a:t>  </a:t>
            </a:r>
            <a:r>
              <a:rPr lang="en-GB" dirty="0">
                <a:latin typeface="Cambria"/>
                <a:ea typeface="Cambria"/>
                <a:cs typeface="Times New Roman"/>
              </a:rPr>
              <a:t>| resources for science teachers who like to think 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03049" y="947648"/>
          <a:ext cx="8102896" cy="30175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71076"/>
                <a:gridCol w="2492808"/>
                <a:gridCol w="1040397"/>
                <a:gridCol w="3198615"/>
              </a:tblGrid>
              <a:tr h="493685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ambria"/>
                          <a:cs typeface="Cambria"/>
                        </a:rPr>
                        <a:t>Specific heat capacity</a:t>
                      </a:r>
                      <a:endParaRPr lang="en-US" b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Level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ambria"/>
                          <a:cs typeface="Cambria"/>
                        </a:rPr>
                        <a:t>GCSE (or</a:t>
                      </a:r>
                      <a:r>
                        <a:rPr lang="en-US" b="0" baseline="0" dirty="0" smtClean="0">
                          <a:latin typeface="Cambria"/>
                          <a:cs typeface="Cambria"/>
                        </a:rPr>
                        <a:t> any course for</a:t>
                      </a:r>
                      <a:r>
                        <a:rPr lang="en-US" b="0" dirty="0" smtClean="0">
                          <a:latin typeface="Cambria"/>
                          <a:cs typeface="Cambria"/>
                        </a:rPr>
                        <a:t> students aged 11-16)</a:t>
                      </a:r>
                      <a:endParaRPr lang="en-US" b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25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Outcomes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To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 understand the concept of specific heat capacity when a substances warms up and cools down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To understand the difference between thermal energy stores and kinetic energy stores 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4525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When to use</a:t>
                      </a:r>
                      <a:endParaRPr lang="en-US" b="1" dirty="0">
                        <a:solidFill>
                          <a:srgbClr val="00800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indent="-342900" algn="l">
                        <a:buFont typeface="Arial"/>
                        <a:buNone/>
                      </a:pPr>
                      <a:r>
                        <a:rPr lang="en-US" dirty="0" smtClean="0">
                          <a:latin typeface="Cambria"/>
                          <a:cs typeface="Cambria"/>
                        </a:rPr>
                        <a:t>Use this task once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 students have been taught about temperature, kinetic energy and specific heat capacity.  Useful link:</a:t>
                      </a:r>
                    </a:p>
                    <a:p>
                      <a:pPr marL="342900" indent="-342900" algn="l">
                        <a:buFont typeface="Arial"/>
                        <a:buNone/>
                      </a:pPr>
                      <a:r>
                        <a:rPr lang="en-US" baseline="0" dirty="0" err="1" smtClean="0">
                          <a:latin typeface="Cambria"/>
                          <a:cs typeface="Cambria"/>
                          <a:hlinkClick r:id="rId3"/>
                        </a:rPr>
                        <a:t>http://hyperphysics.phy-astr.gsu.edu/hbase/thermo/inteng.html</a:t>
                      </a:r>
                      <a:endParaRPr lang="en-US" baseline="0" dirty="0" smtClean="0">
                        <a:latin typeface="Cambria"/>
                        <a:cs typeface="Cambria"/>
                      </a:endParaRPr>
                    </a:p>
                    <a:p>
                      <a:pPr marL="342900" indent="-342900">
                        <a:buFont typeface="+mj-lt"/>
                        <a:buNone/>
                      </a:pP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3049" y="4426413"/>
            <a:ext cx="7713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8000"/>
                </a:solidFill>
              </a:rPr>
              <a:t>Instructions for teachers:</a:t>
            </a:r>
            <a:r>
              <a:rPr lang="en-US" i="1" dirty="0" smtClean="0">
                <a:solidFill>
                  <a:srgbClr val="008000"/>
                </a:solidFill>
              </a:rPr>
              <a:t> </a:t>
            </a:r>
            <a:r>
              <a:rPr lang="en-US" i="1" dirty="0" smtClean="0"/>
              <a:t>allows students to </a:t>
            </a:r>
            <a:r>
              <a:rPr lang="en-US" i="1" dirty="0" smtClean="0"/>
              <a:t>discuss the explanations in small groups before resolving misconceptions as a class. </a:t>
            </a:r>
            <a:endParaRPr lang="en-US" i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036" y="160277"/>
            <a:ext cx="8686800" cy="1143000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The pizza has been in the oven at 200 </a:t>
            </a:r>
            <a:r>
              <a:rPr lang="en-US" sz="1800" baseline="30000" dirty="0" err="1" smtClean="0">
                <a:solidFill>
                  <a:srgbClr val="000000"/>
                </a:solidFill>
              </a:rPr>
              <a:t>o</a:t>
            </a:r>
            <a:r>
              <a:rPr lang="en-US" sz="1800" dirty="0" err="1" smtClean="0">
                <a:solidFill>
                  <a:srgbClr val="000000"/>
                </a:solidFill>
              </a:rPr>
              <a:t>C</a:t>
            </a:r>
            <a:r>
              <a:rPr lang="en-US" sz="1800" dirty="0" smtClean="0">
                <a:solidFill>
                  <a:srgbClr val="000000"/>
                </a:solidFill>
              </a:rPr>
              <a:t> for 15 minutes.  You take the pizza out of the oven and eat a slice. ‘OUCH!’ you’ve burnt your mouth on the cheese – but not the crust</a:t>
            </a:r>
            <a:r>
              <a:rPr lang="en-US" sz="1800" dirty="0" smtClean="0">
                <a:solidFill>
                  <a:srgbClr val="000000"/>
                </a:solidFill>
              </a:rPr>
              <a:t>. </a:t>
            </a:r>
            <a:r>
              <a:rPr lang="en-US" sz="1600" dirty="0" smtClean="0">
                <a:solidFill>
                  <a:srgbClr val="000000"/>
                </a:solidFill>
              </a:rPr>
              <a:t>S</a:t>
            </a:r>
            <a:r>
              <a:rPr lang="en-US" sz="1600" dirty="0" smtClean="0">
                <a:solidFill>
                  <a:srgbClr val="000000"/>
                </a:solidFill>
              </a:rPr>
              <a:t>pecific heat capacities: cheese 3270 </a:t>
            </a:r>
            <a:r>
              <a:rPr lang="en-US" sz="1600" dirty="0" smtClean="0">
                <a:solidFill>
                  <a:srgbClr val="000000"/>
                </a:solidFill>
              </a:rPr>
              <a:t>J/</a:t>
            </a:r>
            <a:r>
              <a:rPr lang="en-US" sz="1600" dirty="0" err="1" smtClean="0">
                <a:solidFill>
                  <a:srgbClr val="000000"/>
                </a:solidFill>
              </a:rPr>
              <a:t>kg</a:t>
            </a:r>
            <a:r>
              <a:rPr lang="en-US" sz="1600" baseline="30000" dirty="0" err="1" smtClean="0">
                <a:solidFill>
                  <a:srgbClr val="000000"/>
                </a:solidFill>
              </a:rPr>
              <a:t>o</a:t>
            </a:r>
            <a:r>
              <a:rPr lang="en-US" sz="1600" dirty="0" err="1" smtClean="0">
                <a:solidFill>
                  <a:srgbClr val="000000"/>
                </a:solidFill>
              </a:rPr>
              <a:t>C</a:t>
            </a:r>
            <a:r>
              <a:rPr lang="en-US" sz="1600" dirty="0" smtClean="0">
                <a:solidFill>
                  <a:srgbClr val="000000"/>
                </a:solidFill>
              </a:rPr>
              <a:t> and crust 2800 </a:t>
            </a:r>
            <a:r>
              <a:rPr lang="en-US" sz="1600" dirty="0" smtClean="0">
                <a:solidFill>
                  <a:srgbClr val="000000"/>
                </a:solidFill>
              </a:rPr>
              <a:t>J/</a:t>
            </a:r>
            <a:r>
              <a:rPr lang="en-US" sz="1600" dirty="0" err="1" smtClean="0">
                <a:solidFill>
                  <a:srgbClr val="000000"/>
                </a:solidFill>
              </a:rPr>
              <a:t>kg</a:t>
            </a:r>
            <a:r>
              <a:rPr lang="en-US" sz="1600" baseline="30000" dirty="0" err="1" smtClean="0">
                <a:solidFill>
                  <a:srgbClr val="000000"/>
                </a:solidFill>
              </a:rPr>
              <a:t>o</a:t>
            </a:r>
            <a:r>
              <a:rPr lang="en-US" sz="1600" dirty="0" err="1" smtClean="0">
                <a:solidFill>
                  <a:srgbClr val="000000"/>
                </a:solidFill>
              </a:rPr>
              <a:t>C</a:t>
            </a:r>
            <a:r>
              <a:rPr lang="en-US" sz="1600" dirty="0" smtClean="0">
                <a:solidFill>
                  <a:srgbClr val="000000"/>
                </a:solidFill>
              </a:rPr>
              <a:t>. </a:t>
            </a:r>
            <a:r>
              <a:rPr lang="en-US" sz="1800" dirty="0" smtClean="0">
                <a:solidFill>
                  <a:srgbClr val="000000"/>
                </a:solidFill>
              </a:rPr>
              <a:t/>
            </a:r>
            <a:br>
              <a:rPr lang="en-US" sz="1800" dirty="0" smtClean="0">
                <a:solidFill>
                  <a:srgbClr val="000000"/>
                </a:solidFill>
              </a:rPr>
            </a:br>
            <a:r>
              <a:rPr lang="en-US" sz="1800" dirty="0" smtClean="0">
                <a:solidFill>
                  <a:srgbClr val="000000"/>
                </a:solidFill>
              </a:rPr>
              <a:t/>
            </a:r>
            <a:br>
              <a:rPr lang="en-US" sz="1800" dirty="0" smtClean="0">
                <a:solidFill>
                  <a:srgbClr val="000000"/>
                </a:solidFill>
              </a:rPr>
            </a:br>
            <a:r>
              <a:rPr lang="en-US" sz="1800" b="1" dirty="0" smtClean="0">
                <a:solidFill>
                  <a:srgbClr val="000000"/>
                </a:solidFill>
              </a:rPr>
              <a:t>Discuss </a:t>
            </a:r>
            <a:r>
              <a:rPr lang="en-US" sz="1800" b="1" dirty="0" smtClean="0">
                <a:solidFill>
                  <a:srgbClr val="000000"/>
                </a:solidFill>
              </a:rPr>
              <a:t>each of the explanations below. Who is right and who is wrong? </a:t>
            </a:r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862600" y="1747180"/>
            <a:ext cx="3884296" cy="2013192"/>
          </a:xfrm>
          <a:prstGeom prst="cloudCallout">
            <a:avLst>
              <a:gd name="adj1" fmla="val -48649"/>
              <a:gd name="adj2" fmla="val 48633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mbria"/>
                <a:cs typeface="Cambria"/>
              </a:rPr>
              <a:t>The</a:t>
            </a:r>
            <a:r>
              <a:rPr lang="en-US" dirty="0" smtClean="0">
                <a:solidFill>
                  <a:schemeClr val="tx1"/>
                </a:solidFill>
                <a:latin typeface="Cambria"/>
                <a:cs typeface="Cambria"/>
              </a:rPr>
              <a:t> cheese is hotter than the crust when it comes out of the oven as it has a higher specific heat capacity.  </a:t>
            </a:r>
            <a:endParaRPr lang="en-US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5582448" y="3940917"/>
            <a:ext cx="3324388" cy="2569383"/>
          </a:xfrm>
          <a:prstGeom prst="cloudCallout">
            <a:avLst>
              <a:gd name="adj1" fmla="val -58682"/>
              <a:gd name="adj2" fmla="val 45022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mbria"/>
                <a:cs typeface="Cambria"/>
              </a:rPr>
              <a:t>The </a:t>
            </a:r>
            <a:r>
              <a:rPr lang="en-US" dirty="0" smtClean="0">
                <a:solidFill>
                  <a:schemeClr val="tx1"/>
                </a:solidFill>
                <a:latin typeface="Cambria"/>
                <a:cs typeface="Cambria"/>
              </a:rPr>
              <a:t>cheese can transfer more energy </a:t>
            </a:r>
            <a:r>
              <a:rPr lang="en-US" dirty="0" smtClean="0">
                <a:solidFill>
                  <a:schemeClr val="tx1"/>
                </a:solidFill>
                <a:latin typeface="Cambria"/>
                <a:cs typeface="Cambria"/>
              </a:rPr>
              <a:t>to your </a:t>
            </a:r>
            <a:r>
              <a:rPr lang="en-US" dirty="0" smtClean="0">
                <a:solidFill>
                  <a:schemeClr val="tx1"/>
                </a:solidFill>
                <a:latin typeface="Cambria"/>
                <a:cs typeface="Cambria"/>
              </a:rPr>
              <a:t>mouth when it cools down as it has a higher specific heat capacity. </a:t>
            </a:r>
            <a:endParaRPr lang="en-US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207706" y="4208126"/>
            <a:ext cx="3910375" cy="2302174"/>
          </a:xfrm>
          <a:prstGeom prst="cloudCallout">
            <a:avLst>
              <a:gd name="adj1" fmla="val 41996"/>
              <a:gd name="adj2" fmla="val 55459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mbria"/>
                <a:cs typeface="Cambria"/>
              </a:rPr>
              <a:t>The cheese and crust particles are at the same temperature so have the same amount of  energy. </a:t>
            </a:r>
            <a:r>
              <a:rPr lang="en-US" dirty="0" smtClean="0">
                <a:solidFill>
                  <a:schemeClr val="tx1"/>
                </a:solidFill>
                <a:latin typeface="Cambria"/>
                <a:cs typeface="Cambria"/>
              </a:rPr>
              <a:t>They should burn equally! </a:t>
            </a:r>
            <a:r>
              <a:rPr lang="en-US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endParaRPr lang="en-US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036" y="3760372"/>
            <a:ext cx="1692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mbria"/>
                <a:cs typeface="Cambria"/>
              </a:rPr>
              <a:t>Malcolm</a:t>
            </a:r>
            <a:endParaRPr lang="en-US" b="1" dirty="0">
              <a:latin typeface="Cambria"/>
              <a:cs typeface="Cambr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0848" y="6274918"/>
            <a:ext cx="1692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mbria"/>
                <a:cs typeface="Cambria"/>
              </a:rPr>
              <a:t>Jo</a:t>
            </a:r>
            <a:endParaRPr lang="en-US" b="1" dirty="0">
              <a:latin typeface="Cambria"/>
              <a:cs typeface="Cambri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10235" y="6473313"/>
            <a:ext cx="1692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mbria"/>
                <a:cs typeface="Cambria"/>
              </a:rPr>
              <a:t>David</a:t>
            </a:r>
            <a:endParaRPr lang="en-US" b="1" dirty="0">
              <a:latin typeface="Cambria"/>
              <a:cs typeface="Cambria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0235" y="1586844"/>
            <a:ext cx="2865341" cy="21419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229600" cy="5034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988"/>
                <a:gridCol w="7071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"/>
                          <a:cs typeface="Cambria"/>
                        </a:rPr>
                        <a:t>Name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"/>
                          <a:cs typeface="Cambria"/>
                        </a:rPr>
                        <a:t>Response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/>
                          <a:cs typeface="Cambria"/>
                        </a:rPr>
                        <a:t>Malcolm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/>
                          <a:cs typeface="Cambria"/>
                        </a:rPr>
                        <a:t>This is </a:t>
                      </a:r>
                      <a:r>
                        <a:rPr lang="en-US" dirty="0" smtClean="0">
                          <a:latin typeface="Cambria"/>
                          <a:cs typeface="Cambria"/>
                        </a:rPr>
                        <a:t>incorrect.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en-US" dirty="0" smtClean="0">
                          <a:latin typeface="Cambria"/>
                          <a:cs typeface="Cambria"/>
                        </a:rPr>
                        <a:t>Assuming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 the pizza has been in the oven for long enough, both the cheese and the crust will have reached the same 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temperature. The 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cheese 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will just have taken 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longer to reach that temperature as it has a higher specific heat capacity – more energy is needed to raise it’s temperature. 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/>
                          <a:cs typeface="Cambria"/>
                        </a:rPr>
                        <a:t>Jo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/>
                          <a:cs typeface="Cambria"/>
                        </a:rPr>
                        <a:t>The cheese and crust are at the same temperature and therefore have the same kinetic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 energy – they </a:t>
                      </a:r>
                      <a:r>
                        <a:rPr lang="en-US" dirty="0" smtClean="0">
                          <a:latin typeface="Cambria"/>
                          <a:cs typeface="Cambria"/>
                        </a:rPr>
                        <a:t>have the same amount of 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energy in their kinetic energy stores, but they will have different amounts of energy in their thermal energy stores due to their different specific heat capacities. </a:t>
                      </a:r>
                      <a:endParaRPr lang="en-US" baseline="3000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/>
                          <a:cs typeface="Cambria"/>
                        </a:rPr>
                        <a:t>David 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When you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 put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a given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 mass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of cheese or crust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 in your mouth the change in temperature between your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 mouth and the food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causes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 energy transfer by heating. The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amount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of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 energy that can be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 transferred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depends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on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 the specific heat capacity of the substance.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So the cheese, with its high specific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heat capacity, transfers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more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 energy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than the crust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 when it cools down and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hence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 burns your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mouth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Cambria"/>
                          <a:ea typeface="+mn-ea"/>
                          <a:cs typeface="Cambria"/>
                        </a:rPr>
                        <a:t>more. 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latin typeface="Cambria"/>
                        <a:ea typeface="+mn-e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workings out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86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20491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"/>
                          <a:cs typeface="Cambria"/>
                        </a:rPr>
                        <a:t>Food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"/>
                          <a:cs typeface="Cambria"/>
                        </a:rPr>
                        <a:t>Specific heat capacity</a:t>
                      </a:r>
                    </a:p>
                    <a:p>
                      <a:pPr algn="ctr"/>
                      <a:r>
                        <a:rPr lang="en-US" dirty="0" smtClean="0">
                          <a:latin typeface="Cambria"/>
                          <a:cs typeface="Cambria"/>
                        </a:rPr>
                        <a:t> (J/Kg</a:t>
                      </a:r>
                      <a:r>
                        <a:rPr lang="en-US" baseline="30000" dirty="0" smtClean="0">
                          <a:latin typeface="Cambria"/>
                          <a:cs typeface="Cambria"/>
                        </a:rPr>
                        <a:t>o</a:t>
                      </a:r>
                      <a:r>
                        <a:rPr lang="en-US" dirty="0" smtClean="0">
                          <a:latin typeface="Cambria"/>
                          <a:cs typeface="Cambria"/>
                        </a:rPr>
                        <a:t>C)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"/>
                          <a:cs typeface="Cambria"/>
                        </a:rPr>
                        <a:t>Energy transferred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 to the thermal energy store </a:t>
                      </a:r>
                      <a:r>
                        <a:rPr lang="en-US" dirty="0" smtClean="0">
                          <a:latin typeface="Cambria"/>
                          <a:cs typeface="Cambria"/>
                        </a:rPr>
                        <a:t>to increase 1kg of food 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by 175</a:t>
                      </a:r>
                      <a:r>
                        <a:rPr lang="en-US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en-US" baseline="30000" dirty="0" err="1" smtClean="0">
                          <a:latin typeface="Cambria"/>
                          <a:cs typeface="Cambria"/>
                        </a:rPr>
                        <a:t>o</a:t>
                      </a:r>
                      <a:r>
                        <a:rPr lang="en-US" dirty="0" err="1" smtClean="0">
                          <a:latin typeface="Cambria"/>
                          <a:cs typeface="Cambria"/>
                        </a:rPr>
                        <a:t>C</a:t>
                      </a:r>
                      <a:r>
                        <a:rPr lang="en-US" dirty="0" smtClean="0">
                          <a:latin typeface="Cambria"/>
                          <a:cs typeface="Cambria"/>
                        </a:rPr>
                        <a:t> (J)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 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"/>
                          <a:cs typeface="Cambria"/>
                        </a:rPr>
                        <a:t>Energy transferred from the thermal energy store when 1 kg of food is placed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 into the mouth at 37 </a:t>
                      </a:r>
                      <a:r>
                        <a:rPr lang="en-US" baseline="30000" dirty="0" err="1" smtClean="0">
                          <a:latin typeface="Cambria"/>
                          <a:cs typeface="Cambria"/>
                        </a:rPr>
                        <a:t>o</a:t>
                      </a:r>
                      <a:r>
                        <a:rPr lang="en-US" baseline="0" dirty="0" err="1" smtClean="0">
                          <a:latin typeface="Cambria"/>
                          <a:cs typeface="Cambria"/>
                        </a:rPr>
                        <a:t>C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 (J) 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43441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/>
                          <a:cs typeface="Cambria"/>
                        </a:rPr>
                        <a:t>Cheese 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/>
                          <a:cs typeface="Cambria"/>
                        </a:rPr>
                        <a:t>3270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/>
                          <a:cs typeface="Cambria"/>
                        </a:rPr>
                        <a:t>572,250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/>
                          <a:cs typeface="Cambria"/>
                        </a:rPr>
                        <a:t>533,010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441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/>
                          <a:cs typeface="Cambria"/>
                        </a:rPr>
                        <a:t>Mushrooms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/>
                          <a:cs typeface="Cambria"/>
                        </a:rPr>
                        <a:t>1840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/>
                          <a:cs typeface="Cambria"/>
                        </a:rPr>
                        <a:t>322,000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/>
                          <a:cs typeface="Cambria"/>
                        </a:rPr>
                        <a:t>299,920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441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/>
                          <a:cs typeface="Cambria"/>
                        </a:rPr>
                        <a:t>Bacon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/>
                          <a:cs typeface="Cambria"/>
                        </a:rPr>
                        <a:t>1050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/>
                          <a:cs typeface="Cambria"/>
                        </a:rPr>
                        <a:t>183,750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/>
                          <a:cs typeface="Cambria"/>
                        </a:rPr>
                        <a:t>171,150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441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/>
                          <a:cs typeface="Cambria"/>
                        </a:rPr>
                        <a:t>Dough 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/>
                          <a:cs typeface="Cambria"/>
                        </a:rPr>
                        <a:t>2800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/>
                          <a:cs typeface="Cambria"/>
                        </a:rPr>
                        <a:t>490,000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/>
                          <a:cs typeface="Cambria"/>
                        </a:rPr>
                        <a:t>456,400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4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34578</TotalTime>
  <Words>520</Words>
  <Application>Microsoft Macintosh PowerPoint</Application>
  <PresentationFormat>On-screen Show 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The pizza has been in the oven at 200 oC for 15 minutes.  You take the pizza out of the oven and eat a slice. ‘OUCH!’ you’ve burnt your mouth on the cheese – but not the crust. Specific heat capacities: cheese 3270 J/kgoC and crust 2800 J/kgoC.   Discuss each of the explanations below. Who is right and who is wrong? </vt:lpstr>
      <vt:lpstr>Slide 3</vt:lpstr>
      <vt:lpstr>Possible workings out</vt:lpstr>
    </vt:vector>
  </TitlesOfParts>
  <Company>University of York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Jasper Green</dc:creator>
  <cp:lastModifiedBy>Jasper Green</cp:lastModifiedBy>
  <cp:revision>21</cp:revision>
  <dcterms:created xsi:type="dcterms:W3CDTF">2017-02-04T14:07:30Z</dcterms:created>
  <dcterms:modified xsi:type="dcterms:W3CDTF">2017-02-04T15:37:19Z</dcterms:modified>
</cp:coreProperties>
</file>