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2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0E9D0-85AE-DB46-9836-E18359600AAB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7C13-56E1-2D4B-9152-AB030D24F0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0K2dvB-7WY" TargetMode="External"/><Relationship Id="rId3" Type="http://schemas.openxmlformats.org/officeDocument/2006/relationships/hyperlink" Target="https://www.youtube.com/watch?v=-8a61G8Hvi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3049" y="947648"/>
          <a:ext cx="8102896" cy="41992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What is a wave? 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For students aged 11-16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Students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understand the key elements of a wave to include: amplitude, frequency, wavelength, disturbance and energy transfer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Teaching points</a:t>
                      </a:r>
                      <a:endParaRPr lang="en-US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For many students using surf waves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to understand physics waves can be confusing. Waves in the ocean appear to involve the movement of matter. I think ripples make a better context to help students understand that a wave is a disturbance that travels through a medium, transporting energy from one location to another. In order to have a disturbance there must also be a rest (or equilibrium) position. Once disturbed, the particle will return to its rest position and therefore a wave transfers energy and not matter.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Label the equilibrium position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767" y="1600200"/>
            <a:ext cx="5590056" cy="4305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9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Cambria"/>
                <a:cs typeface="Cambria"/>
              </a:rPr>
              <a:t>Understanding waves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90" y="141763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>
                <a:latin typeface="Cambria"/>
                <a:cs typeface="Cambria"/>
              </a:rPr>
              <a:t>A pebble was thrown into a pond to create a ripple.   </a:t>
            </a:r>
            <a:endParaRPr lang="en-US" sz="1400" b="1" dirty="0">
              <a:latin typeface="Cambria"/>
              <a:cs typeface="Cambr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436" y="1857232"/>
            <a:ext cx="4476981" cy="29340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29328">
            <a:off x="7650342" y="3416632"/>
            <a:ext cx="1287391" cy="6179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0917" y="2019057"/>
            <a:ext cx="336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5390" y="1857232"/>
            <a:ext cx="8091360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dirty="0" smtClean="0">
                <a:latin typeface="Cambria"/>
                <a:cs typeface="Cambria"/>
              </a:rPr>
              <a:t>A. On the ripple image label: </a:t>
            </a:r>
          </a:p>
          <a:p>
            <a:pPr marL="342900" indent="-342900">
              <a:buAutoNum type="arabicPeriod"/>
            </a:pPr>
            <a:endParaRPr lang="en-US" sz="1400" dirty="0" smtClean="0">
              <a:latin typeface="Cambria"/>
              <a:cs typeface="Cambria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Cambria"/>
                <a:cs typeface="Cambria"/>
              </a:rPr>
              <a:t>A peak</a:t>
            </a:r>
          </a:p>
          <a:p>
            <a:pPr marL="342900" indent="-342900">
              <a:buAutoNum type="arabicPeriod"/>
            </a:pPr>
            <a:endParaRPr lang="en-US" sz="1400" dirty="0" smtClean="0">
              <a:latin typeface="Cambria"/>
              <a:cs typeface="Cambria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Cambria"/>
                <a:cs typeface="Cambria"/>
              </a:rPr>
              <a:t>A trough </a:t>
            </a:r>
          </a:p>
          <a:p>
            <a:pPr marL="342900" indent="-342900">
              <a:buAutoNum type="arabicPeriod"/>
            </a:pPr>
            <a:endParaRPr lang="en-US" sz="1400" dirty="0" smtClean="0">
              <a:latin typeface="Cambria"/>
              <a:cs typeface="Cambria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Cambria"/>
                <a:cs typeface="Cambria"/>
              </a:rPr>
              <a:t>An amplitude</a:t>
            </a:r>
          </a:p>
          <a:p>
            <a:pPr marL="342900" indent="-342900">
              <a:buAutoNum type="arabicPeriod"/>
            </a:pPr>
            <a:endParaRPr lang="en-US" sz="1400" dirty="0" smtClean="0">
              <a:latin typeface="Cambria"/>
              <a:cs typeface="Cambria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Cambria"/>
                <a:cs typeface="Cambria"/>
              </a:rPr>
              <a:t>A wavelength</a:t>
            </a:r>
          </a:p>
          <a:p>
            <a:pPr marL="342900" indent="-342900"/>
            <a:endParaRPr lang="en-US" sz="1400" dirty="0" smtClean="0">
              <a:latin typeface="Cambria"/>
              <a:cs typeface="Cambria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Cambria"/>
                <a:cs typeface="Cambria"/>
              </a:rPr>
              <a:t>The direction of energy transfer</a:t>
            </a:r>
          </a:p>
          <a:p>
            <a:pPr marL="342900" indent="-342900">
              <a:buAutoNum type="arabicPeriod"/>
            </a:pPr>
            <a:endParaRPr lang="en-US" sz="1400" dirty="0" smtClean="0">
              <a:latin typeface="Cambria"/>
              <a:cs typeface="Cambria"/>
            </a:endParaRPr>
          </a:p>
          <a:p>
            <a:pPr marL="342900" indent="-342900">
              <a:buAutoNum type="arabicPeriod"/>
            </a:pPr>
            <a:endParaRPr lang="en-US" sz="1400" dirty="0" smtClean="0">
              <a:latin typeface="Cambria"/>
              <a:cs typeface="Cambria"/>
            </a:endParaRPr>
          </a:p>
          <a:p>
            <a:pPr marL="342900" indent="-342900"/>
            <a:r>
              <a:rPr lang="en-US" sz="1400" dirty="0" smtClean="0">
                <a:latin typeface="Cambria"/>
                <a:cs typeface="Cambria"/>
              </a:rPr>
              <a:t>B. Questions to think about</a:t>
            </a:r>
          </a:p>
          <a:p>
            <a:pPr marL="342900" indent="-342900"/>
            <a:endParaRPr lang="en-US" sz="1400" dirty="0" smtClean="0">
              <a:latin typeface="Cambria"/>
              <a:cs typeface="Cambria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ambria"/>
                <a:cs typeface="Cambria"/>
              </a:rPr>
              <a:t>What created the ripple in the first place?  Think about what the pebble did to the water particles. 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latin typeface="Cambria"/>
              <a:cs typeface="Cambria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ambria"/>
                <a:cs typeface="Cambria"/>
              </a:rPr>
              <a:t>If a larger pebble was thrown into the water, how would the ripple </a:t>
            </a:r>
            <a:r>
              <a:rPr lang="en-US" sz="1400" dirty="0" smtClean="0">
                <a:latin typeface="Cambria"/>
                <a:cs typeface="Cambria"/>
              </a:rPr>
              <a:t>be</a:t>
            </a:r>
            <a:r>
              <a:rPr lang="en-US" sz="1400" dirty="0" smtClean="0">
                <a:latin typeface="Cambria"/>
                <a:cs typeface="Cambria"/>
              </a:rPr>
              <a:t> different? </a:t>
            </a:r>
            <a:r>
              <a:rPr lang="en-US" sz="1400" dirty="0" smtClean="0">
                <a:latin typeface="Cambria"/>
                <a:cs typeface="Cambria"/>
              </a:rPr>
              <a:t>Consider changes to the wavelength, amplitude and frequency.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latin typeface="Cambria"/>
              <a:cs typeface="Cambria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ambria"/>
                <a:cs typeface="Cambria"/>
              </a:rPr>
              <a:t>A leaf is floating on the surface of the water. What will happen to its movement? Explain. </a:t>
            </a:r>
          </a:p>
          <a:p>
            <a:pPr marL="342900" indent="-342900"/>
            <a:r>
              <a:rPr lang="en-US" sz="1400" dirty="0" smtClean="0">
                <a:latin typeface="Cambria"/>
                <a:cs typeface="Cambria"/>
              </a:rPr>
              <a:t> </a:t>
            </a:r>
            <a:endParaRPr lang="en-US" sz="1400" dirty="0" smtClean="0">
              <a:latin typeface="Cambria"/>
              <a:cs typeface="Cambria"/>
            </a:endParaRPr>
          </a:p>
          <a:p>
            <a:pPr marL="342900" indent="-342900"/>
            <a:endParaRPr lang="en-US" sz="1400" dirty="0" smtClean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4005" y="1449911"/>
            <a:ext cx="5249333" cy="48255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0607" y="3269497"/>
            <a:ext cx="1200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/>
                <a:cs typeface="Cambria"/>
                <a:hlinkClick r:id="rId2"/>
              </a:rPr>
              <a:t>Mexican wave</a:t>
            </a:r>
            <a:endParaRPr lang="en-US" sz="2000" dirty="0">
              <a:latin typeface="Cambria"/>
              <a:cs typeface="Cambri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04173" y="1564603"/>
            <a:ext cx="5249333" cy="4825559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mbria"/>
              <a:cs typeface="Cambria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ambria"/>
                <a:cs typeface="Cambria"/>
              </a:rPr>
              <a:t>How are they similar and different? 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10840" y="3269497"/>
            <a:ext cx="1200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/>
                <a:cs typeface="Cambria"/>
                <a:hlinkClick r:id="rId3"/>
              </a:rPr>
              <a:t>Water ripple</a:t>
            </a:r>
            <a:endParaRPr lang="en-US" sz="2000" dirty="0"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50673" y="274638"/>
            <a:ext cx="1502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Cambria"/>
                <a:cs typeface="Cambria"/>
              </a:rPr>
              <a:t>Click on the links</a:t>
            </a:r>
            <a:endParaRPr lang="en-US" sz="1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4005" y="6488668"/>
            <a:ext cx="9144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dirty="0" smtClean="0">
                <a:latin typeface="Cambria"/>
                <a:cs typeface="Cambria"/>
              </a:rPr>
              <a:t>Key ideas to use: disturbance, energy, wavelength, medium, </a:t>
            </a:r>
            <a:r>
              <a:rPr lang="en-US" dirty="0" smtClean="0">
                <a:latin typeface="Cambria"/>
                <a:cs typeface="Cambria"/>
              </a:rPr>
              <a:t>equilibrium, frequency </a:t>
            </a:r>
            <a:r>
              <a:rPr lang="en-US" dirty="0" smtClean="0">
                <a:latin typeface="Cambria"/>
                <a:cs typeface="Cambria"/>
              </a:rPr>
              <a:t> </a:t>
            </a:r>
            <a:endParaRPr lang="en-US" dirty="0" smtClean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287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Label the equilibrium position</vt:lpstr>
      <vt:lpstr>Understanding waves</vt:lpstr>
      <vt:lpstr>How are they similar and different? 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2</cp:revision>
  <dcterms:created xsi:type="dcterms:W3CDTF">2016-03-20T16:04:37Z</dcterms:created>
  <dcterms:modified xsi:type="dcterms:W3CDTF">2016-03-20T17:00:11Z</dcterms:modified>
</cp:coreProperties>
</file>