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95" r:id="rId2"/>
    <p:sldId id="297" r:id="rId3"/>
    <p:sldId id="296" r:id="rId4"/>
    <p:sldId id="299" r:id="rId5"/>
    <p:sldId id="300" r:id="rId6"/>
    <p:sldId id="301" r:id="rId7"/>
    <p:sldId id="303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49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7091EE-F683-4039-BEC4-2B2AF49534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205812A-B8B5-462E-9484-30A7F7B3E06E}">
      <dgm:prSet phldrT="[Text]"/>
      <dgm:spPr/>
      <dgm:t>
        <a:bodyPr/>
        <a:lstStyle/>
        <a:p>
          <a:r>
            <a:rPr lang="en-GB" dirty="0" smtClean="0"/>
            <a:t>Can light pass through the material?</a:t>
          </a:r>
          <a:endParaRPr lang="en-GB" dirty="0"/>
        </a:p>
      </dgm:t>
    </dgm:pt>
    <dgm:pt modelId="{80579882-9F1C-47E9-9C42-8AA17FC0826F}" type="parTrans" cxnId="{0585B8A8-FEBA-4891-BF29-A70C93B7FBD3}">
      <dgm:prSet/>
      <dgm:spPr/>
      <dgm:t>
        <a:bodyPr/>
        <a:lstStyle/>
        <a:p>
          <a:endParaRPr lang="en-GB"/>
        </a:p>
      </dgm:t>
    </dgm:pt>
    <dgm:pt modelId="{0C7D26D2-99C7-4A50-A364-285305A0C33B}" type="sibTrans" cxnId="{0585B8A8-FEBA-4891-BF29-A70C93B7FBD3}">
      <dgm:prSet/>
      <dgm:spPr/>
      <dgm:t>
        <a:bodyPr/>
        <a:lstStyle/>
        <a:p>
          <a:endParaRPr lang="en-GB"/>
        </a:p>
      </dgm:t>
    </dgm:pt>
    <dgm:pt modelId="{3EBB531C-CF85-492C-9D85-9FAD6FDC4882}">
      <dgm:prSet phldrT="[Text]"/>
      <dgm:spPr/>
      <dgm:t>
        <a:bodyPr/>
        <a:lstStyle/>
        <a:p>
          <a:r>
            <a:rPr lang="en-GB" dirty="0" smtClean="0"/>
            <a:t>Can you see clearly through the material? </a:t>
          </a:r>
          <a:endParaRPr lang="en-GB" dirty="0"/>
        </a:p>
      </dgm:t>
    </dgm:pt>
    <dgm:pt modelId="{BDB27541-6D30-481B-97F4-04EE7364A6C2}" type="parTrans" cxnId="{108349B8-8C30-456D-97A8-D3262B2B9915}">
      <dgm:prSet/>
      <dgm:spPr/>
      <dgm:t>
        <a:bodyPr/>
        <a:lstStyle/>
        <a:p>
          <a:endParaRPr lang="en-GB"/>
        </a:p>
      </dgm:t>
    </dgm:pt>
    <dgm:pt modelId="{8E64C6D8-4B19-46FB-9638-1847873CBD03}" type="sibTrans" cxnId="{108349B8-8C30-456D-97A8-D3262B2B9915}">
      <dgm:prSet/>
      <dgm:spPr/>
      <dgm:t>
        <a:bodyPr/>
        <a:lstStyle/>
        <a:p>
          <a:endParaRPr lang="en-GB"/>
        </a:p>
      </dgm:t>
    </dgm:pt>
    <dgm:pt modelId="{719C3DA6-2C13-4C2D-B043-0E771EB33158}">
      <dgm:prSet phldrT="[Text]"/>
      <dgm:spPr/>
      <dgm:t>
        <a:bodyPr/>
        <a:lstStyle/>
        <a:p>
          <a:r>
            <a:rPr lang="en-GB" dirty="0" smtClean="0"/>
            <a:t>The material is </a:t>
          </a:r>
          <a:r>
            <a:rPr lang="en-GB" b="1" dirty="0" smtClean="0"/>
            <a:t>transparent</a:t>
          </a:r>
          <a:endParaRPr lang="en-GB" b="1" dirty="0"/>
        </a:p>
      </dgm:t>
    </dgm:pt>
    <dgm:pt modelId="{5FFD9A39-AC96-4245-9635-0C23CCF0A801}" type="parTrans" cxnId="{43AD404A-A6FE-4E01-91BE-D37CCD393E5F}">
      <dgm:prSet/>
      <dgm:spPr/>
      <dgm:t>
        <a:bodyPr/>
        <a:lstStyle/>
        <a:p>
          <a:endParaRPr lang="en-GB"/>
        </a:p>
      </dgm:t>
    </dgm:pt>
    <dgm:pt modelId="{25EF3A4E-C195-4A15-8619-58EEFAFD74ED}" type="sibTrans" cxnId="{43AD404A-A6FE-4E01-91BE-D37CCD393E5F}">
      <dgm:prSet/>
      <dgm:spPr/>
      <dgm:t>
        <a:bodyPr/>
        <a:lstStyle/>
        <a:p>
          <a:endParaRPr lang="en-GB"/>
        </a:p>
      </dgm:t>
    </dgm:pt>
    <dgm:pt modelId="{AA4D35AF-B9F6-4E1B-86B7-F73117F772D8}">
      <dgm:prSet phldrT="[Text]"/>
      <dgm:spPr/>
      <dgm:t>
        <a:bodyPr/>
        <a:lstStyle/>
        <a:p>
          <a:r>
            <a:rPr lang="en-GB" dirty="0" smtClean="0"/>
            <a:t>The material is </a:t>
          </a:r>
          <a:r>
            <a:rPr lang="en-GB" b="1" dirty="0" smtClean="0"/>
            <a:t>translucent</a:t>
          </a:r>
          <a:endParaRPr lang="en-GB" b="1" dirty="0"/>
        </a:p>
      </dgm:t>
    </dgm:pt>
    <dgm:pt modelId="{781CBA99-C168-4187-8CEB-B02EA2866EF1}" type="parTrans" cxnId="{533F86A5-782F-4A07-9379-69A03ACC8F2D}">
      <dgm:prSet/>
      <dgm:spPr/>
      <dgm:t>
        <a:bodyPr/>
        <a:lstStyle/>
        <a:p>
          <a:endParaRPr lang="en-GB"/>
        </a:p>
      </dgm:t>
    </dgm:pt>
    <dgm:pt modelId="{29427FE8-00D2-4D5F-8D2F-223CD89F2231}" type="sibTrans" cxnId="{533F86A5-782F-4A07-9379-69A03ACC8F2D}">
      <dgm:prSet/>
      <dgm:spPr/>
      <dgm:t>
        <a:bodyPr/>
        <a:lstStyle/>
        <a:p>
          <a:endParaRPr lang="en-GB"/>
        </a:p>
      </dgm:t>
    </dgm:pt>
    <dgm:pt modelId="{E4830CDF-328F-4498-A874-8C980B30888B}">
      <dgm:prSet phldrT="[Text]"/>
      <dgm:spPr/>
      <dgm:t>
        <a:bodyPr/>
        <a:lstStyle/>
        <a:p>
          <a:r>
            <a:rPr lang="en-GB" dirty="0" smtClean="0"/>
            <a:t>The material is </a:t>
          </a:r>
          <a:r>
            <a:rPr lang="en-GB" b="1" dirty="0" smtClean="0"/>
            <a:t>opaque</a:t>
          </a:r>
          <a:endParaRPr lang="en-GB" b="1" dirty="0"/>
        </a:p>
      </dgm:t>
    </dgm:pt>
    <dgm:pt modelId="{792D8FEB-D372-44DB-80DE-CC90C2ADF020}" type="parTrans" cxnId="{D5DCAD0F-7A43-4E96-AD34-F8BA59AA3300}">
      <dgm:prSet/>
      <dgm:spPr/>
      <dgm:t>
        <a:bodyPr/>
        <a:lstStyle/>
        <a:p>
          <a:endParaRPr lang="en-GB"/>
        </a:p>
      </dgm:t>
    </dgm:pt>
    <dgm:pt modelId="{392C0861-FE24-4839-A2CE-359BAAEDDF74}" type="sibTrans" cxnId="{D5DCAD0F-7A43-4E96-AD34-F8BA59AA3300}">
      <dgm:prSet/>
      <dgm:spPr/>
      <dgm:t>
        <a:bodyPr/>
        <a:lstStyle/>
        <a:p>
          <a:endParaRPr lang="en-GB"/>
        </a:p>
      </dgm:t>
    </dgm:pt>
    <dgm:pt modelId="{E5C2257C-969F-4AD4-A311-A27F6CBFBB30}" type="pres">
      <dgm:prSet presAssocID="{7F7091EE-F683-4039-BEC4-2B2AF49534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4728017-E627-4EAB-AC71-E7FDDC2EA8CE}" type="pres">
      <dgm:prSet presAssocID="{B205812A-B8B5-462E-9484-30A7F7B3E06E}" presName="hierRoot1" presStyleCnt="0"/>
      <dgm:spPr/>
    </dgm:pt>
    <dgm:pt modelId="{20F7CDCD-C5FB-4772-9C62-ABF12DDCCDCA}" type="pres">
      <dgm:prSet presAssocID="{B205812A-B8B5-462E-9484-30A7F7B3E06E}" presName="composite" presStyleCnt="0"/>
      <dgm:spPr/>
    </dgm:pt>
    <dgm:pt modelId="{0D91AA84-66FC-47F8-AFC1-CC7DD4296DA4}" type="pres">
      <dgm:prSet presAssocID="{B205812A-B8B5-462E-9484-30A7F7B3E06E}" presName="background" presStyleLbl="node0" presStyleIdx="0" presStyleCnt="1"/>
      <dgm:spPr/>
    </dgm:pt>
    <dgm:pt modelId="{A0B54822-64F1-433F-A875-2BAFE01218BC}" type="pres">
      <dgm:prSet presAssocID="{B205812A-B8B5-462E-9484-30A7F7B3E06E}" presName="text" presStyleLbl="fgAcc0" presStyleIdx="0" presStyleCnt="1" custLinFactNeighborX="-9818" custLinFactNeighborY="-2210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F59ABD-4B5F-4FBE-9010-F8BBD1E3CA8A}" type="pres">
      <dgm:prSet presAssocID="{B205812A-B8B5-462E-9484-30A7F7B3E06E}" presName="hierChild2" presStyleCnt="0"/>
      <dgm:spPr/>
    </dgm:pt>
    <dgm:pt modelId="{22E42E06-41B7-4CC2-9BE0-748421E4B9AE}" type="pres">
      <dgm:prSet presAssocID="{BDB27541-6D30-481B-97F4-04EE7364A6C2}" presName="Name10" presStyleLbl="parChTrans1D2" presStyleIdx="0" presStyleCnt="2"/>
      <dgm:spPr/>
      <dgm:t>
        <a:bodyPr/>
        <a:lstStyle/>
        <a:p>
          <a:endParaRPr lang="en-GB"/>
        </a:p>
      </dgm:t>
    </dgm:pt>
    <dgm:pt modelId="{9B876485-EE94-4412-8957-12FB89F5FD54}" type="pres">
      <dgm:prSet presAssocID="{3EBB531C-CF85-492C-9D85-9FAD6FDC4882}" presName="hierRoot2" presStyleCnt="0"/>
      <dgm:spPr/>
    </dgm:pt>
    <dgm:pt modelId="{FCE26EAD-6938-4E47-8C6F-CEDD661B026C}" type="pres">
      <dgm:prSet presAssocID="{3EBB531C-CF85-492C-9D85-9FAD6FDC4882}" presName="composite2" presStyleCnt="0"/>
      <dgm:spPr/>
    </dgm:pt>
    <dgm:pt modelId="{455E8C8C-3557-47EC-8119-207A94A2B278}" type="pres">
      <dgm:prSet presAssocID="{3EBB531C-CF85-492C-9D85-9FAD6FDC4882}" presName="background2" presStyleLbl="node2" presStyleIdx="0" presStyleCnt="2"/>
      <dgm:spPr/>
    </dgm:pt>
    <dgm:pt modelId="{A3E9D1EE-B876-4655-AE43-F7540191B0CB}" type="pres">
      <dgm:prSet presAssocID="{3EBB531C-CF85-492C-9D85-9FAD6FDC488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2B4FA3B-8FBD-4806-B0FB-5B1E400C7626}" type="pres">
      <dgm:prSet presAssocID="{3EBB531C-CF85-492C-9D85-9FAD6FDC4882}" presName="hierChild3" presStyleCnt="0"/>
      <dgm:spPr/>
    </dgm:pt>
    <dgm:pt modelId="{4098F4FF-2A57-4FBC-8881-D27D2DA90BF5}" type="pres">
      <dgm:prSet presAssocID="{5FFD9A39-AC96-4245-9635-0C23CCF0A801}" presName="Name17" presStyleLbl="parChTrans1D3" presStyleIdx="0" presStyleCnt="2"/>
      <dgm:spPr/>
      <dgm:t>
        <a:bodyPr/>
        <a:lstStyle/>
        <a:p>
          <a:endParaRPr lang="en-GB"/>
        </a:p>
      </dgm:t>
    </dgm:pt>
    <dgm:pt modelId="{F71C3E5B-5457-4AAE-9ECC-18B1BF115524}" type="pres">
      <dgm:prSet presAssocID="{719C3DA6-2C13-4C2D-B043-0E771EB33158}" presName="hierRoot3" presStyleCnt="0"/>
      <dgm:spPr/>
    </dgm:pt>
    <dgm:pt modelId="{0ADB9F25-823B-4FB8-8293-9841FB3EF2EB}" type="pres">
      <dgm:prSet presAssocID="{719C3DA6-2C13-4C2D-B043-0E771EB33158}" presName="composite3" presStyleCnt="0"/>
      <dgm:spPr/>
    </dgm:pt>
    <dgm:pt modelId="{24E9F3B5-9688-478D-BAD1-40F740E4DD6C}" type="pres">
      <dgm:prSet presAssocID="{719C3DA6-2C13-4C2D-B043-0E771EB33158}" presName="background3" presStyleLbl="node3" presStyleIdx="0" presStyleCnt="2"/>
      <dgm:spPr/>
    </dgm:pt>
    <dgm:pt modelId="{B63D0299-F59A-4FCA-BA7F-EAD663DB1542}" type="pres">
      <dgm:prSet presAssocID="{719C3DA6-2C13-4C2D-B043-0E771EB33158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B4ABFB-2FAA-42D1-81DF-5F653A02026B}" type="pres">
      <dgm:prSet presAssocID="{719C3DA6-2C13-4C2D-B043-0E771EB33158}" presName="hierChild4" presStyleCnt="0"/>
      <dgm:spPr/>
    </dgm:pt>
    <dgm:pt modelId="{6F843EF9-E90D-44BE-80AF-52AA8118CAC2}" type="pres">
      <dgm:prSet presAssocID="{781CBA99-C168-4187-8CEB-B02EA2866EF1}" presName="Name17" presStyleLbl="parChTrans1D3" presStyleIdx="1" presStyleCnt="2"/>
      <dgm:spPr/>
      <dgm:t>
        <a:bodyPr/>
        <a:lstStyle/>
        <a:p>
          <a:endParaRPr lang="en-GB"/>
        </a:p>
      </dgm:t>
    </dgm:pt>
    <dgm:pt modelId="{4B7DA657-97C5-4234-A9E5-F60B80091B3A}" type="pres">
      <dgm:prSet presAssocID="{AA4D35AF-B9F6-4E1B-86B7-F73117F772D8}" presName="hierRoot3" presStyleCnt="0"/>
      <dgm:spPr/>
    </dgm:pt>
    <dgm:pt modelId="{4792FA5E-1B5C-40BE-84A6-58C14461B30D}" type="pres">
      <dgm:prSet presAssocID="{AA4D35AF-B9F6-4E1B-86B7-F73117F772D8}" presName="composite3" presStyleCnt="0"/>
      <dgm:spPr/>
    </dgm:pt>
    <dgm:pt modelId="{39CFD51C-1395-4F30-A5DD-7511D1A6BA0C}" type="pres">
      <dgm:prSet presAssocID="{AA4D35AF-B9F6-4E1B-86B7-F73117F772D8}" presName="background3" presStyleLbl="node3" presStyleIdx="1" presStyleCnt="2"/>
      <dgm:spPr/>
    </dgm:pt>
    <dgm:pt modelId="{B13FBA28-EB16-445F-B382-5621CB20DFC3}" type="pres">
      <dgm:prSet presAssocID="{AA4D35AF-B9F6-4E1B-86B7-F73117F772D8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097587C-D13C-4091-92FB-4AA879B4C9B4}" type="pres">
      <dgm:prSet presAssocID="{AA4D35AF-B9F6-4E1B-86B7-F73117F772D8}" presName="hierChild4" presStyleCnt="0"/>
      <dgm:spPr/>
    </dgm:pt>
    <dgm:pt modelId="{4CFB5D5D-8175-4C54-B7E9-41B38E9540D6}" type="pres">
      <dgm:prSet presAssocID="{792D8FEB-D372-44DB-80DE-CC90C2ADF020}" presName="Name10" presStyleLbl="parChTrans1D2" presStyleIdx="1" presStyleCnt="2"/>
      <dgm:spPr/>
      <dgm:t>
        <a:bodyPr/>
        <a:lstStyle/>
        <a:p>
          <a:endParaRPr lang="en-GB"/>
        </a:p>
      </dgm:t>
    </dgm:pt>
    <dgm:pt modelId="{8F131378-BF29-43CA-AE1E-3A6B69002E72}" type="pres">
      <dgm:prSet presAssocID="{E4830CDF-328F-4498-A874-8C980B30888B}" presName="hierRoot2" presStyleCnt="0"/>
      <dgm:spPr/>
    </dgm:pt>
    <dgm:pt modelId="{62E84555-E9B8-4D48-9405-215B19A0D65A}" type="pres">
      <dgm:prSet presAssocID="{E4830CDF-328F-4498-A874-8C980B30888B}" presName="composite2" presStyleCnt="0"/>
      <dgm:spPr/>
    </dgm:pt>
    <dgm:pt modelId="{3BA0A635-AC22-43F0-8165-6ADB2902FB69}" type="pres">
      <dgm:prSet presAssocID="{E4830CDF-328F-4498-A874-8C980B30888B}" presName="background2" presStyleLbl="node2" presStyleIdx="1" presStyleCnt="2"/>
      <dgm:spPr/>
    </dgm:pt>
    <dgm:pt modelId="{509DF9DF-9507-4488-9923-8C52759A764C}" type="pres">
      <dgm:prSet presAssocID="{E4830CDF-328F-4498-A874-8C980B30888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4CD1A38-8F1D-483E-A059-8AB3A91BE78F}" type="pres">
      <dgm:prSet presAssocID="{E4830CDF-328F-4498-A874-8C980B30888B}" presName="hierChild3" presStyleCnt="0"/>
      <dgm:spPr/>
    </dgm:pt>
  </dgm:ptLst>
  <dgm:cxnLst>
    <dgm:cxn modelId="{B0A83F0B-2E4B-41AC-8192-3A13B78D1AAA}" type="presOf" srcId="{E4830CDF-328F-4498-A874-8C980B30888B}" destId="{509DF9DF-9507-4488-9923-8C52759A764C}" srcOrd="0" destOrd="0" presId="urn:microsoft.com/office/officeart/2005/8/layout/hierarchy1"/>
    <dgm:cxn modelId="{D5DCAD0F-7A43-4E96-AD34-F8BA59AA3300}" srcId="{B205812A-B8B5-462E-9484-30A7F7B3E06E}" destId="{E4830CDF-328F-4498-A874-8C980B30888B}" srcOrd="1" destOrd="0" parTransId="{792D8FEB-D372-44DB-80DE-CC90C2ADF020}" sibTransId="{392C0861-FE24-4839-A2CE-359BAAEDDF74}"/>
    <dgm:cxn modelId="{108349B8-8C30-456D-97A8-D3262B2B9915}" srcId="{B205812A-B8B5-462E-9484-30A7F7B3E06E}" destId="{3EBB531C-CF85-492C-9D85-9FAD6FDC4882}" srcOrd="0" destOrd="0" parTransId="{BDB27541-6D30-481B-97F4-04EE7364A6C2}" sibTransId="{8E64C6D8-4B19-46FB-9638-1847873CBD03}"/>
    <dgm:cxn modelId="{510A4EB7-C142-48EE-938A-5D9618385D96}" type="presOf" srcId="{719C3DA6-2C13-4C2D-B043-0E771EB33158}" destId="{B63D0299-F59A-4FCA-BA7F-EAD663DB1542}" srcOrd="0" destOrd="0" presId="urn:microsoft.com/office/officeart/2005/8/layout/hierarchy1"/>
    <dgm:cxn modelId="{876F924F-5BF3-4D5A-88EF-47370A18F49B}" type="presOf" srcId="{792D8FEB-D372-44DB-80DE-CC90C2ADF020}" destId="{4CFB5D5D-8175-4C54-B7E9-41B38E9540D6}" srcOrd="0" destOrd="0" presId="urn:microsoft.com/office/officeart/2005/8/layout/hierarchy1"/>
    <dgm:cxn modelId="{0585B8A8-FEBA-4891-BF29-A70C93B7FBD3}" srcId="{7F7091EE-F683-4039-BEC4-2B2AF49534C4}" destId="{B205812A-B8B5-462E-9484-30A7F7B3E06E}" srcOrd="0" destOrd="0" parTransId="{80579882-9F1C-47E9-9C42-8AA17FC0826F}" sibTransId="{0C7D26D2-99C7-4A50-A364-285305A0C33B}"/>
    <dgm:cxn modelId="{94C5A3BA-0D7F-449A-8EC1-0E995C96F6BF}" type="presOf" srcId="{5FFD9A39-AC96-4245-9635-0C23CCF0A801}" destId="{4098F4FF-2A57-4FBC-8881-D27D2DA90BF5}" srcOrd="0" destOrd="0" presId="urn:microsoft.com/office/officeart/2005/8/layout/hierarchy1"/>
    <dgm:cxn modelId="{D7980D32-848D-48AB-9198-42372FF47602}" type="presOf" srcId="{B205812A-B8B5-462E-9484-30A7F7B3E06E}" destId="{A0B54822-64F1-433F-A875-2BAFE01218BC}" srcOrd="0" destOrd="0" presId="urn:microsoft.com/office/officeart/2005/8/layout/hierarchy1"/>
    <dgm:cxn modelId="{13A25E61-B0B8-4437-84F5-15A22465C3CA}" type="presOf" srcId="{AA4D35AF-B9F6-4E1B-86B7-F73117F772D8}" destId="{B13FBA28-EB16-445F-B382-5621CB20DFC3}" srcOrd="0" destOrd="0" presId="urn:microsoft.com/office/officeart/2005/8/layout/hierarchy1"/>
    <dgm:cxn modelId="{91A9E564-0583-4EB0-9D49-91AF53117D29}" type="presOf" srcId="{BDB27541-6D30-481B-97F4-04EE7364A6C2}" destId="{22E42E06-41B7-4CC2-9BE0-748421E4B9AE}" srcOrd="0" destOrd="0" presId="urn:microsoft.com/office/officeart/2005/8/layout/hierarchy1"/>
    <dgm:cxn modelId="{45EABACD-B70E-49DD-BCB8-774F3F2337CA}" type="presOf" srcId="{781CBA99-C168-4187-8CEB-B02EA2866EF1}" destId="{6F843EF9-E90D-44BE-80AF-52AA8118CAC2}" srcOrd="0" destOrd="0" presId="urn:microsoft.com/office/officeart/2005/8/layout/hierarchy1"/>
    <dgm:cxn modelId="{43AD404A-A6FE-4E01-91BE-D37CCD393E5F}" srcId="{3EBB531C-CF85-492C-9D85-9FAD6FDC4882}" destId="{719C3DA6-2C13-4C2D-B043-0E771EB33158}" srcOrd="0" destOrd="0" parTransId="{5FFD9A39-AC96-4245-9635-0C23CCF0A801}" sibTransId="{25EF3A4E-C195-4A15-8619-58EEFAFD74ED}"/>
    <dgm:cxn modelId="{AF782AF2-9794-4FD6-BF04-6D261033D4D0}" type="presOf" srcId="{7F7091EE-F683-4039-BEC4-2B2AF49534C4}" destId="{E5C2257C-969F-4AD4-A311-A27F6CBFBB30}" srcOrd="0" destOrd="0" presId="urn:microsoft.com/office/officeart/2005/8/layout/hierarchy1"/>
    <dgm:cxn modelId="{533F86A5-782F-4A07-9379-69A03ACC8F2D}" srcId="{3EBB531C-CF85-492C-9D85-9FAD6FDC4882}" destId="{AA4D35AF-B9F6-4E1B-86B7-F73117F772D8}" srcOrd="1" destOrd="0" parTransId="{781CBA99-C168-4187-8CEB-B02EA2866EF1}" sibTransId="{29427FE8-00D2-4D5F-8D2F-223CD89F2231}"/>
    <dgm:cxn modelId="{F4D1B09F-3E32-4D92-B403-BBBA6D5B944C}" type="presOf" srcId="{3EBB531C-CF85-492C-9D85-9FAD6FDC4882}" destId="{A3E9D1EE-B876-4655-AE43-F7540191B0CB}" srcOrd="0" destOrd="0" presId="urn:microsoft.com/office/officeart/2005/8/layout/hierarchy1"/>
    <dgm:cxn modelId="{1E67141A-E4AF-4DF2-9BEC-84BD9DE288D5}" type="presParOf" srcId="{E5C2257C-969F-4AD4-A311-A27F6CBFBB30}" destId="{54728017-E627-4EAB-AC71-E7FDDC2EA8CE}" srcOrd="0" destOrd="0" presId="urn:microsoft.com/office/officeart/2005/8/layout/hierarchy1"/>
    <dgm:cxn modelId="{56FC0053-FD4C-4B7B-ADD7-C431BC65E16F}" type="presParOf" srcId="{54728017-E627-4EAB-AC71-E7FDDC2EA8CE}" destId="{20F7CDCD-C5FB-4772-9C62-ABF12DDCCDCA}" srcOrd="0" destOrd="0" presId="urn:microsoft.com/office/officeart/2005/8/layout/hierarchy1"/>
    <dgm:cxn modelId="{46FC8019-8A8A-4F66-9A98-9BB6661A3062}" type="presParOf" srcId="{20F7CDCD-C5FB-4772-9C62-ABF12DDCCDCA}" destId="{0D91AA84-66FC-47F8-AFC1-CC7DD4296DA4}" srcOrd="0" destOrd="0" presId="urn:microsoft.com/office/officeart/2005/8/layout/hierarchy1"/>
    <dgm:cxn modelId="{D770F6FC-6E87-4226-851C-6A64AE79F53E}" type="presParOf" srcId="{20F7CDCD-C5FB-4772-9C62-ABF12DDCCDCA}" destId="{A0B54822-64F1-433F-A875-2BAFE01218BC}" srcOrd="1" destOrd="0" presId="urn:microsoft.com/office/officeart/2005/8/layout/hierarchy1"/>
    <dgm:cxn modelId="{A5A9EB81-646A-4E65-91D9-E8A5E328AA53}" type="presParOf" srcId="{54728017-E627-4EAB-AC71-E7FDDC2EA8CE}" destId="{C4F59ABD-4B5F-4FBE-9010-F8BBD1E3CA8A}" srcOrd="1" destOrd="0" presId="urn:microsoft.com/office/officeart/2005/8/layout/hierarchy1"/>
    <dgm:cxn modelId="{8F6AC76D-95DD-476F-852A-344ED7CD4DC1}" type="presParOf" srcId="{C4F59ABD-4B5F-4FBE-9010-F8BBD1E3CA8A}" destId="{22E42E06-41B7-4CC2-9BE0-748421E4B9AE}" srcOrd="0" destOrd="0" presId="urn:microsoft.com/office/officeart/2005/8/layout/hierarchy1"/>
    <dgm:cxn modelId="{688037DB-C9D5-4858-BDA1-3F53754BFA91}" type="presParOf" srcId="{C4F59ABD-4B5F-4FBE-9010-F8BBD1E3CA8A}" destId="{9B876485-EE94-4412-8957-12FB89F5FD54}" srcOrd="1" destOrd="0" presId="urn:microsoft.com/office/officeart/2005/8/layout/hierarchy1"/>
    <dgm:cxn modelId="{65EB7851-59FF-4256-9755-8F474A281EA7}" type="presParOf" srcId="{9B876485-EE94-4412-8957-12FB89F5FD54}" destId="{FCE26EAD-6938-4E47-8C6F-CEDD661B026C}" srcOrd="0" destOrd="0" presId="urn:microsoft.com/office/officeart/2005/8/layout/hierarchy1"/>
    <dgm:cxn modelId="{512692E7-FCE7-4AA8-8C7B-EDBDBC087063}" type="presParOf" srcId="{FCE26EAD-6938-4E47-8C6F-CEDD661B026C}" destId="{455E8C8C-3557-47EC-8119-207A94A2B278}" srcOrd="0" destOrd="0" presId="urn:microsoft.com/office/officeart/2005/8/layout/hierarchy1"/>
    <dgm:cxn modelId="{A9F5F5DC-E062-4551-80FE-59225C48F9D5}" type="presParOf" srcId="{FCE26EAD-6938-4E47-8C6F-CEDD661B026C}" destId="{A3E9D1EE-B876-4655-AE43-F7540191B0CB}" srcOrd="1" destOrd="0" presId="urn:microsoft.com/office/officeart/2005/8/layout/hierarchy1"/>
    <dgm:cxn modelId="{15B77AEB-4F0C-4265-AFB1-124682AF7190}" type="presParOf" srcId="{9B876485-EE94-4412-8957-12FB89F5FD54}" destId="{F2B4FA3B-8FBD-4806-B0FB-5B1E400C7626}" srcOrd="1" destOrd="0" presId="urn:microsoft.com/office/officeart/2005/8/layout/hierarchy1"/>
    <dgm:cxn modelId="{E27A3B4E-07AC-4EBE-B9B4-322FFA3D07AE}" type="presParOf" srcId="{F2B4FA3B-8FBD-4806-B0FB-5B1E400C7626}" destId="{4098F4FF-2A57-4FBC-8881-D27D2DA90BF5}" srcOrd="0" destOrd="0" presId="urn:microsoft.com/office/officeart/2005/8/layout/hierarchy1"/>
    <dgm:cxn modelId="{D125F5F5-5F96-4EFD-A372-D4C85CDBA27B}" type="presParOf" srcId="{F2B4FA3B-8FBD-4806-B0FB-5B1E400C7626}" destId="{F71C3E5B-5457-4AAE-9ECC-18B1BF115524}" srcOrd="1" destOrd="0" presId="urn:microsoft.com/office/officeart/2005/8/layout/hierarchy1"/>
    <dgm:cxn modelId="{32E6C2B5-46B5-49CE-A4D8-870BE15229D2}" type="presParOf" srcId="{F71C3E5B-5457-4AAE-9ECC-18B1BF115524}" destId="{0ADB9F25-823B-4FB8-8293-9841FB3EF2EB}" srcOrd="0" destOrd="0" presId="urn:microsoft.com/office/officeart/2005/8/layout/hierarchy1"/>
    <dgm:cxn modelId="{4727B96E-DE5A-481D-8B5B-1E3B1B1BEA2B}" type="presParOf" srcId="{0ADB9F25-823B-4FB8-8293-9841FB3EF2EB}" destId="{24E9F3B5-9688-478D-BAD1-40F740E4DD6C}" srcOrd="0" destOrd="0" presId="urn:microsoft.com/office/officeart/2005/8/layout/hierarchy1"/>
    <dgm:cxn modelId="{7EE6145A-983E-4C07-A9F1-AE7FB710555E}" type="presParOf" srcId="{0ADB9F25-823B-4FB8-8293-9841FB3EF2EB}" destId="{B63D0299-F59A-4FCA-BA7F-EAD663DB1542}" srcOrd="1" destOrd="0" presId="urn:microsoft.com/office/officeart/2005/8/layout/hierarchy1"/>
    <dgm:cxn modelId="{3C29593B-6D03-4468-9444-BA69857BF9CC}" type="presParOf" srcId="{F71C3E5B-5457-4AAE-9ECC-18B1BF115524}" destId="{3AB4ABFB-2FAA-42D1-81DF-5F653A02026B}" srcOrd="1" destOrd="0" presId="urn:microsoft.com/office/officeart/2005/8/layout/hierarchy1"/>
    <dgm:cxn modelId="{281EF0C2-3180-486A-B4DC-4C55F58DD295}" type="presParOf" srcId="{F2B4FA3B-8FBD-4806-B0FB-5B1E400C7626}" destId="{6F843EF9-E90D-44BE-80AF-52AA8118CAC2}" srcOrd="2" destOrd="0" presId="urn:microsoft.com/office/officeart/2005/8/layout/hierarchy1"/>
    <dgm:cxn modelId="{900AE798-E169-4BAF-AE0F-07715DA82C42}" type="presParOf" srcId="{F2B4FA3B-8FBD-4806-B0FB-5B1E400C7626}" destId="{4B7DA657-97C5-4234-A9E5-F60B80091B3A}" srcOrd="3" destOrd="0" presId="urn:microsoft.com/office/officeart/2005/8/layout/hierarchy1"/>
    <dgm:cxn modelId="{76370E5B-3A40-49B9-94A7-EAA13662FDED}" type="presParOf" srcId="{4B7DA657-97C5-4234-A9E5-F60B80091B3A}" destId="{4792FA5E-1B5C-40BE-84A6-58C14461B30D}" srcOrd="0" destOrd="0" presId="urn:microsoft.com/office/officeart/2005/8/layout/hierarchy1"/>
    <dgm:cxn modelId="{F8D12975-430C-426E-B872-94C82F2B7C2D}" type="presParOf" srcId="{4792FA5E-1B5C-40BE-84A6-58C14461B30D}" destId="{39CFD51C-1395-4F30-A5DD-7511D1A6BA0C}" srcOrd="0" destOrd="0" presId="urn:microsoft.com/office/officeart/2005/8/layout/hierarchy1"/>
    <dgm:cxn modelId="{4D356541-4C63-4044-8B56-3138D3AC6C8C}" type="presParOf" srcId="{4792FA5E-1B5C-40BE-84A6-58C14461B30D}" destId="{B13FBA28-EB16-445F-B382-5621CB20DFC3}" srcOrd="1" destOrd="0" presId="urn:microsoft.com/office/officeart/2005/8/layout/hierarchy1"/>
    <dgm:cxn modelId="{45DFB18D-5B40-4F1F-901B-F33384A29241}" type="presParOf" srcId="{4B7DA657-97C5-4234-A9E5-F60B80091B3A}" destId="{4097587C-D13C-4091-92FB-4AA879B4C9B4}" srcOrd="1" destOrd="0" presId="urn:microsoft.com/office/officeart/2005/8/layout/hierarchy1"/>
    <dgm:cxn modelId="{B78955B2-B922-48F5-AA0B-C7D2C8E44074}" type="presParOf" srcId="{C4F59ABD-4B5F-4FBE-9010-F8BBD1E3CA8A}" destId="{4CFB5D5D-8175-4C54-B7E9-41B38E9540D6}" srcOrd="2" destOrd="0" presId="urn:microsoft.com/office/officeart/2005/8/layout/hierarchy1"/>
    <dgm:cxn modelId="{5A8BF050-9F2A-4B19-8257-77A63F180C87}" type="presParOf" srcId="{C4F59ABD-4B5F-4FBE-9010-F8BBD1E3CA8A}" destId="{8F131378-BF29-43CA-AE1E-3A6B69002E72}" srcOrd="3" destOrd="0" presId="urn:microsoft.com/office/officeart/2005/8/layout/hierarchy1"/>
    <dgm:cxn modelId="{6444A2D4-4F43-4F52-B34C-FB760F7CBB38}" type="presParOf" srcId="{8F131378-BF29-43CA-AE1E-3A6B69002E72}" destId="{62E84555-E9B8-4D48-9405-215B19A0D65A}" srcOrd="0" destOrd="0" presId="urn:microsoft.com/office/officeart/2005/8/layout/hierarchy1"/>
    <dgm:cxn modelId="{8F9C6061-C600-4EC3-AA5D-1FB98D5A6D90}" type="presParOf" srcId="{62E84555-E9B8-4D48-9405-215B19A0D65A}" destId="{3BA0A635-AC22-43F0-8165-6ADB2902FB69}" srcOrd="0" destOrd="0" presId="urn:microsoft.com/office/officeart/2005/8/layout/hierarchy1"/>
    <dgm:cxn modelId="{BAA0DF32-B0D1-4BCE-97F7-1B90E548F3C2}" type="presParOf" srcId="{62E84555-E9B8-4D48-9405-215B19A0D65A}" destId="{509DF9DF-9507-4488-9923-8C52759A764C}" srcOrd="1" destOrd="0" presId="urn:microsoft.com/office/officeart/2005/8/layout/hierarchy1"/>
    <dgm:cxn modelId="{CBBF5A2F-C093-4470-81DF-2927C58F41A9}" type="presParOf" srcId="{8F131378-BF29-43CA-AE1E-3A6B69002E72}" destId="{84CD1A38-8F1D-483E-A059-8AB3A91BE78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B5D5D-8175-4C54-B7E9-41B38E9540D6}">
      <dsp:nvSpPr>
        <dsp:cNvPr id="0" name=""/>
        <dsp:cNvSpPr/>
      </dsp:nvSpPr>
      <dsp:spPr>
        <a:xfrm>
          <a:off x="4937585" y="998840"/>
          <a:ext cx="1338136" cy="7494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716"/>
              </a:lnTo>
              <a:lnTo>
                <a:pt x="1338136" y="574716"/>
              </a:lnTo>
              <a:lnTo>
                <a:pt x="1338136" y="749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43EF9-E90D-44BE-80AF-52AA8118CAC2}">
      <dsp:nvSpPr>
        <dsp:cNvPr id="0" name=""/>
        <dsp:cNvSpPr/>
      </dsp:nvSpPr>
      <dsp:spPr>
        <a:xfrm>
          <a:off x="3969897" y="2946308"/>
          <a:ext cx="1152911" cy="5486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910"/>
              </a:lnTo>
              <a:lnTo>
                <a:pt x="1152911" y="373910"/>
              </a:lnTo>
              <a:lnTo>
                <a:pt x="1152911" y="5486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8F4FF-2A57-4FBC-8881-D27D2DA90BF5}">
      <dsp:nvSpPr>
        <dsp:cNvPr id="0" name=""/>
        <dsp:cNvSpPr/>
      </dsp:nvSpPr>
      <dsp:spPr>
        <a:xfrm>
          <a:off x="2816986" y="2946308"/>
          <a:ext cx="1152911" cy="548681"/>
        </a:xfrm>
        <a:custGeom>
          <a:avLst/>
          <a:gdLst/>
          <a:ahLst/>
          <a:cxnLst/>
          <a:rect l="0" t="0" r="0" b="0"/>
          <a:pathLst>
            <a:path>
              <a:moveTo>
                <a:pt x="1152911" y="0"/>
              </a:moveTo>
              <a:lnTo>
                <a:pt x="1152911" y="373910"/>
              </a:lnTo>
              <a:lnTo>
                <a:pt x="0" y="373910"/>
              </a:lnTo>
              <a:lnTo>
                <a:pt x="0" y="5486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42E06-41B7-4CC2-9BE0-748421E4B9AE}">
      <dsp:nvSpPr>
        <dsp:cNvPr id="0" name=""/>
        <dsp:cNvSpPr/>
      </dsp:nvSpPr>
      <dsp:spPr>
        <a:xfrm>
          <a:off x="3969897" y="998840"/>
          <a:ext cx="967687" cy="749487"/>
        </a:xfrm>
        <a:custGeom>
          <a:avLst/>
          <a:gdLst/>
          <a:ahLst/>
          <a:cxnLst/>
          <a:rect l="0" t="0" r="0" b="0"/>
          <a:pathLst>
            <a:path>
              <a:moveTo>
                <a:pt x="967687" y="0"/>
              </a:moveTo>
              <a:lnTo>
                <a:pt x="967687" y="574716"/>
              </a:lnTo>
              <a:lnTo>
                <a:pt x="0" y="574716"/>
              </a:lnTo>
              <a:lnTo>
                <a:pt x="0" y="74948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1AA84-66FC-47F8-AFC1-CC7DD4296DA4}">
      <dsp:nvSpPr>
        <dsp:cNvPr id="0" name=""/>
        <dsp:cNvSpPr/>
      </dsp:nvSpPr>
      <dsp:spPr>
        <a:xfrm>
          <a:off x="3994293" y="-199139"/>
          <a:ext cx="1886582" cy="119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54822-64F1-433F-A875-2BAFE01218BC}">
      <dsp:nvSpPr>
        <dsp:cNvPr id="0" name=""/>
        <dsp:cNvSpPr/>
      </dsp:nvSpPr>
      <dsp:spPr>
        <a:xfrm>
          <a:off x="4203913" y="0"/>
          <a:ext cx="1886582" cy="119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Can light pass through the material?</a:t>
          </a:r>
          <a:endParaRPr lang="en-GB" sz="1900" kern="1200" dirty="0"/>
        </a:p>
      </dsp:txBody>
      <dsp:txXfrm>
        <a:off x="4239001" y="35088"/>
        <a:ext cx="1816406" cy="1127804"/>
      </dsp:txXfrm>
    </dsp:sp>
    <dsp:sp modelId="{455E8C8C-3557-47EC-8119-207A94A2B278}">
      <dsp:nvSpPr>
        <dsp:cNvPr id="0" name=""/>
        <dsp:cNvSpPr/>
      </dsp:nvSpPr>
      <dsp:spPr>
        <a:xfrm>
          <a:off x="3026606" y="1748328"/>
          <a:ext cx="1886582" cy="119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9D1EE-B876-4655-AE43-F7540191B0CB}">
      <dsp:nvSpPr>
        <dsp:cNvPr id="0" name=""/>
        <dsp:cNvSpPr/>
      </dsp:nvSpPr>
      <dsp:spPr>
        <a:xfrm>
          <a:off x="3236226" y="1947467"/>
          <a:ext cx="1886582" cy="119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Can you see clearly through the material? </a:t>
          </a:r>
          <a:endParaRPr lang="en-GB" sz="1900" kern="1200" dirty="0"/>
        </a:p>
      </dsp:txBody>
      <dsp:txXfrm>
        <a:off x="3271314" y="1982555"/>
        <a:ext cx="1816406" cy="1127804"/>
      </dsp:txXfrm>
    </dsp:sp>
    <dsp:sp modelId="{24E9F3B5-9688-478D-BAD1-40F740E4DD6C}">
      <dsp:nvSpPr>
        <dsp:cNvPr id="0" name=""/>
        <dsp:cNvSpPr/>
      </dsp:nvSpPr>
      <dsp:spPr>
        <a:xfrm>
          <a:off x="1873694" y="3494989"/>
          <a:ext cx="1886582" cy="119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D0299-F59A-4FCA-BA7F-EAD663DB1542}">
      <dsp:nvSpPr>
        <dsp:cNvPr id="0" name=""/>
        <dsp:cNvSpPr/>
      </dsp:nvSpPr>
      <dsp:spPr>
        <a:xfrm>
          <a:off x="2083314" y="3694128"/>
          <a:ext cx="1886582" cy="119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material is </a:t>
          </a:r>
          <a:r>
            <a:rPr lang="en-GB" sz="1900" b="1" kern="1200" dirty="0" smtClean="0"/>
            <a:t>transparent</a:t>
          </a:r>
          <a:endParaRPr lang="en-GB" sz="1900" b="1" kern="1200" dirty="0"/>
        </a:p>
      </dsp:txBody>
      <dsp:txXfrm>
        <a:off x="2118402" y="3729216"/>
        <a:ext cx="1816406" cy="1127804"/>
      </dsp:txXfrm>
    </dsp:sp>
    <dsp:sp modelId="{39CFD51C-1395-4F30-A5DD-7511D1A6BA0C}">
      <dsp:nvSpPr>
        <dsp:cNvPr id="0" name=""/>
        <dsp:cNvSpPr/>
      </dsp:nvSpPr>
      <dsp:spPr>
        <a:xfrm>
          <a:off x="4179518" y="3494989"/>
          <a:ext cx="1886582" cy="119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FBA28-EB16-445F-B382-5621CB20DFC3}">
      <dsp:nvSpPr>
        <dsp:cNvPr id="0" name=""/>
        <dsp:cNvSpPr/>
      </dsp:nvSpPr>
      <dsp:spPr>
        <a:xfrm>
          <a:off x="4389138" y="3694128"/>
          <a:ext cx="1886582" cy="119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material is </a:t>
          </a:r>
          <a:r>
            <a:rPr lang="en-GB" sz="1900" b="1" kern="1200" dirty="0" smtClean="0"/>
            <a:t>translucent</a:t>
          </a:r>
          <a:endParaRPr lang="en-GB" sz="1900" b="1" kern="1200" dirty="0"/>
        </a:p>
      </dsp:txBody>
      <dsp:txXfrm>
        <a:off x="4424226" y="3729216"/>
        <a:ext cx="1816406" cy="1127804"/>
      </dsp:txXfrm>
    </dsp:sp>
    <dsp:sp modelId="{3BA0A635-AC22-43F0-8165-6ADB2902FB69}">
      <dsp:nvSpPr>
        <dsp:cNvPr id="0" name=""/>
        <dsp:cNvSpPr/>
      </dsp:nvSpPr>
      <dsp:spPr>
        <a:xfrm>
          <a:off x="5332430" y="1748328"/>
          <a:ext cx="1886582" cy="1197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9DF9DF-9507-4488-9923-8C52759A764C}">
      <dsp:nvSpPr>
        <dsp:cNvPr id="0" name=""/>
        <dsp:cNvSpPr/>
      </dsp:nvSpPr>
      <dsp:spPr>
        <a:xfrm>
          <a:off x="5542050" y="1947467"/>
          <a:ext cx="1886582" cy="11979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material is </a:t>
          </a:r>
          <a:r>
            <a:rPr lang="en-GB" sz="1900" b="1" kern="1200" dirty="0" smtClean="0"/>
            <a:t>opaque</a:t>
          </a:r>
          <a:endParaRPr lang="en-GB" sz="1900" b="1" kern="1200" dirty="0"/>
        </a:p>
      </dsp:txBody>
      <dsp:txXfrm>
        <a:off x="5577138" y="1982555"/>
        <a:ext cx="1816406" cy="1127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47473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456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09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DDBBC-D42C-4F97-A1B4-0B4B95B64C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98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scienceteacher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google.co.uk/url?sa=i&amp;rct=j&amp;q=&amp;esrc=s&amp;source=images&amp;cd=&amp;cad=rja&amp;uact=8&amp;ved=0ahUKEwjzsc22v7vNAhVJAsAKHb5xDuoQjRwIBw&amp;url=http://www.lifebuzz.com/microscope/&amp;psig=AFQjCNHjXUnYOrk-Uih38ucva1sSMhsMyQ&amp;ust=146668012932047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0553" y="5984123"/>
            <a:ext cx="8102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cs typeface="Cambria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 panose="02040503050406030204" pitchFamily="18" charset="0"/>
                <a:ea typeface="Cambria"/>
                <a:cs typeface="Times New Roman"/>
              </a:rPr>
              <a:t>  </a:t>
            </a:r>
            <a:r>
              <a:rPr lang="en-GB" dirty="0">
                <a:latin typeface="Cambria" panose="02040503050406030204" pitchFamily="18" charset="0"/>
                <a:ea typeface="Cambria"/>
                <a:cs typeface="Times New Roman"/>
              </a:rPr>
              <a:t>| resources for science teachers who like to think </a:t>
            </a:r>
            <a:endParaRPr lang="en-US" dirty="0">
              <a:latin typeface="Cambria" panose="020405030504060302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96471"/>
              </p:ext>
            </p:extLst>
          </p:nvPr>
        </p:nvGraphicFramePr>
        <p:xfrm>
          <a:off x="703049" y="947648"/>
          <a:ext cx="8102896" cy="249241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8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9197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Properties of light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  <a:endParaRPr lang="en-US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Key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Stage 3</a:t>
                      </a:r>
                      <a:r>
                        <a:rPr lang="en-US" b="0" dirty="0" smtClean="0">
                          <a:latin typeface="Cambria"/>
                          <a:cs typeface="Cambria"/>
                        </a:rPr>
                        <a:t> (or any course for students aged 11-14)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01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Students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understand the difference between luminous and non-luminous objects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Students can draw a simple ray diagram to show how we can see luminous and non-luminous objects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Students can describe what happens to light when it hits an opaque, translucent and transparent material.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0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Information</a:t>
                      </a:r>
                      <a:r>
                        <a:rPr lang="en-US" b="1" baseline="0" dirty="0" smtClean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 for teachers</a:t>
                      </a:r>
                      <a:endParaRPr lang="en-US" b="1" dirty="0" smtClean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  <a:p>
                      <a:endParaRPr lang="en-US" b="1" dirty="0">
                        <a:solidFill>
                          <a:srgbClr val="008000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This activity provides a simple model of progression to introduce students to the main properties of light. This would work well for the first lesson on light in Yr7 or Yr8.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66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 descr="Image result for mo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2768025"/>
            <a:ext cx="1808480" cy="1512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813" y="2284991"/>
            <a:ext cx="1634807" cy="228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402" y="160338"/>
            <a:ext cx="2255582" cy="1597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42" y="4768932"/>
            <a:ext cx="1865059" cy="18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9506" y="5025165"/>
            <a:ext cx="15430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 9"/>
          <p:cNvSpPr/>
          <p:nvPr/>
        </p:nvSpPr>
        <p:spPr>
          <a:xfrm>
            <a:off x="5384926" y="4548004"/>
            <a:ext cx="2380964" cy="20653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latin typeface="Cambria" panose="02040503050406030204" pitchFamily="18" charset="0"/>
              </a:rPr>
              <a:t>Put these objects into two groups and explain you reasoning for each object.</a:t>
            </a:r>
            <a:endParaRPr lang="en-GB" sz="1600" dirty="0">
              <a:latin typeface="Cambria" panose="02040503050406030204" pitchFamily="18" charset="0"/>
            </a:endParaRPr>
          </a:p>
        </p:txBody>
      </p:sp>
      <p:pic>
        <p:nvPicPr>
          <p:cNvPr id="12" name="Picture 13" descr="Image result for unlit cand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218" y="3407884"/>
            <a:ext cx="820495" cy="147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AutoShape 2" descr="Image result for candle draw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candle drawi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717" y="1179561"/>
            <a:ext cx="1529206" cy="1529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ats eyes on roa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85" y="160338"/>
            <a:ext cx="3453031" cy="199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fluorescent jacket at night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43" t="9841" r="14858" b="30776"/>
          <a:stretch/>
        </p:blipFill>
        <p:spPr bwMode="auto">
          <a:xfrm>
            <a:off x="5510368" y="2049895"/>
            <a:ext cx="1570480" cy="185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628578" y="211311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cat’s eyes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261" y="424946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mbria" panose="02040503050406030204" pitchFamily="18" charset="0"/>
              </a:rPr>
              <a:t>t</a:t>
            </a:r>
            <a:r>
              <a:rPr lang="en-GB" dirty="0" smtClean="0">
                <a:latin typeface="Cambria" panose="02040503050406030204" pitchFamily="18" charset="0"/>
              </a:rPr>
              <a:t>he moon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6577607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the sun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6570" y="651543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an apple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67944" y="454800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a bulb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64249" y="169446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glow worms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9984" y="390033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fluorescent jacket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67078" y="271083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lit candle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86054" y="4913449"/>
            <a:ext cx="920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mbria" panose="02040503050406030204" pitchFamily="18" charset="0"/>
              </a:rPr>
              <a:t>candle</a:t>
            </a:r>
            <a:endParaRPr lang="en-GB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4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107504" y="1052736"/>
            <a:ext cx="4320480" cy="4176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l</a:t>
            </a:r>
            <a:r>
              <a:rPr lang="en-GB" dirty="0" smtClean="0">
                <a:solidFill>
                  <a:schemeClr val="tx1"/>
                </a:solidFill>
              </a:rPr>
              <a:t>uminous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626233" y="924534"/>
            <a:ext cx="4320480" cy="4176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n</a:t>
            </a:r>
            <a:r>
              <a:rPr lang="en-GB" dirty="0" smtClean="0">
                <a:solidFill>
                  <a:schemeClr val="tx1"/>
                </a:solidFill>
              </a:rPr>
              <a:t>on-luminous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7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images under the microscop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data:image/jpeg;base64,/9j/4AAQSkZJRgABAQAAAQABAAD/2wCEAAkGBxMTEhUTExMVFhUXGSAYGRgYGBgYGBoaGBcXGB8ZHRkgHSggGh4lGx0WITEhJSkrLi4uFx8zODMtNygtLisBCgoKBQUFDgUFDisZExkrKysrKysrKysrKysrKysrKysrKysrKysrKysrKysrKysrKysrKysrKysrKysrKysrK//AABEIALgBEQMBIgACEQEDEQH/xAAcAAACAgMBAQAAAAAAAAAAAAAFBgMEAAIHAQj/xAA/EAABAgQFAgQEBAYBAwMFAAABAhEAAyExBAUSQVEiYQYTcYEykaGxQsHR8AcUFVLh8SMzcqJigpIWF0NTVP/EABQBAQAAAAAAAAAAAAAAAAAAAAD/xAAUEQEAAAAAAAAAAAAAAAAAAAAA/9oADAMBAAIRAxEAPwBHxnhmZISVS5oWLtTYX7wuT1TFkAO44vWkNeKzM19T8Ia4G1miTwnIKSqYpB+Jrdr7NAeZN4JlqQFTjMDgHSBW3MN8rw5hUygopGpviKS7+gPtFaRiVH4CEBNWCgCR6G/tBDA5nXRM0gE0W5e28BHmv8PsMqWZiVMQk7dLHZtvWOXZtkapJIUPoQK7VvSO04YpVTUrSqty1Nn29IEfxCwSJ0t5ZJIAcsCAGoAeXfeA5dgMpQodTueKRWzLLhLVpdwziCGGxYTRbgilKu0U8xxPmKKrCw9ID05cgJbS55MDJyTKV00gijMWDKS7bj84o4ucVlyG4gLsnMSG1JPNIt/15hVS7uKn9KQMkYlLALBpuIrz1laqJ7AQF/HeIZi30ul6EvUjiBkvEFKgriNFoIuCIK5Bkxnq1EdA+rflAWcNilTP+mkn1oIhORTFE9QJ3ADtDng5MqWLpo1mLOWt2JBeLvnJYhrBylhqclrAsQa3tAc6mZBOR1BiR+UUpc1afrzvHTJs9HIe3xJFhx63HaEPM1pM1ZTbUWgKhxkwtU033/YiFzvEqjGilQGhEF8iyNU87gA1ps3+op5Xh/MmAAsx4J+wjpuWny0slQL7KDknel4DbLPBeHYKKdb06SwIVRQO/pDJh/CeDKQnyifwXVqDfCq9h9Xgdh8cHfqGxptyB2glhsexHXs1fxDYvAUM4/htKUrVJUoqShygDSkGpork8Rz/ABcmZhm1y9KyKAqB0+o/WOz4LHKtqS1QamuwDvT7wB8eZVLnSzOloQVsEamGn/2kGpA3IgONILLSVf3OfnDAnFAO59DC/jEsSIiypGqaASdI2uH2p84Ahi8rnTCqYiWySaAkA/KI8mklOpKkkKeo3+X1howuLIcuUhJD9BqbFuX7RrnWF1p8xBOtIqCQ51V0kctaAoIQkggsQ363HPpCopZSSlKiA7X7xaxmaLUGZtjzZiPSK2CwK5qkgJUyizgEh4Anh8NKZil+7l/8RWxy1oUUBbjY7se8OOUeCyU/8qi5AOlPxU4PfvDMnwRh6lWo6wA772AtTvAcY0Rkdp/+2cn+5H1jyA41iMymKpQekN2U4xXlB9TH4i9fSEpaa0g3kk3/APGSsVdRIcPxAM0ye9Qkjh+OYKScxTMcr0SylIYAK6jYt33MAZeIWkhR6qFI1VHFPSJ5S0lhUFjqJ3OwEAzSelSQ5AuWNOoPXsY88Q4tf8oqVpSgqICVOwoXbsSIDSR0uFGvxAFrH4X+UVM/zkhkCqDyvqCv0aAXcXgJqBqUggHe4+cVsPK1LSk2JhqwOLT5MxKi4IPSam1G7vCxOlrSx0qHBIMAZ/lEKGjQAOQA/q8VJOVSwOoaiYrTMzXpICQCd3/KPMNmpSAFJJIo7s4+UBVzLBCWpgXBDiCeV4IIANCTu23f9YFYzEFZchuBwIs4XNQEhK3cb1O14AjnMpKpdqjeNspxwTIQlIDNX1gLjs2CksHchjXcbwPwuOKKXF2gHFWOLXrsSXvdLe28aLzS5cAkXTd93aFZeZHYfaJ8DgJs9WlyHsO/72gLuZ56apQoF6uAzc+5gKmZDZlHgxaeqckEOAa0HIJ9fpBKX/D8oWpKigv1IuzcO1bwCHrjVSoaMR4LnpLt0N8f4dViPnC3PwxSSOC0Ab8JhiSw9W4PpDaMSxLkhvh0sVP3O0JGQTmLFQANALE7w0ImHijA6QBUAvU3EAZRilADrJIBLC6SSzKLPX84vDEqqDLG3S5dNbV57wuCellWBdgkOQQa1U+1Ivy5pJXoWVMKqJIKkkpZwTy0A04fE1camAqlnoN234ghmWI1YZYISEs2lRZ9+kfhVzeFzDTWLhOmumjlrOCIzxTmgRh1pKvj6Q6dQSQX0mnwmA56sIC1lSNyAl6D9Yq4aahMxWkEOLC2/wAohy0a5wBA0u5G3pHU8Bj5E3DrkzpcvToLdIdJAoRuIBJw2JbSoayR0slTgPbUN4MIxSXKdUxbAkA1TyOq9IgThsKEFI1a2bzApjt+C3bmKaMY1CtfQWJSAAouzVqW5gAOeYcCfRmXW9HJ+n+Yd/D2DRJlizm4IUb8cbVhRxMwGcnUog6hUgaiSWLg89ocP5pjuTwaiAPy8QzUIAsEquBBLCYs0CQAbh9xdm5vWFGXO0lWpCtQFWUzd23DbRbk4kUC9VORUEOQGd2aAdP6kOfoYyFD+pft48gOa5NLHUoiu0S4qSVc1v8Av5wNkzShWpn7RanZsGokuefX9ICWXnCkOFMpiwG7c+0XBnKAC6PhuxFXgNIyta62f84gxOCVLOlV4Axjc/eXoSoij0G72PtFbCYRU9QUs+ndj9P8wOwWGK1gUpWsM+HmAL8pAciqmFEina5gC+EkeUAJcsrUoulIcBtypRs0FstE0AGboq/QEFt6EkOo/KKPnkCzJSHSpyQPUUr2i0mZpJ6SLKcOygLgextACPFGWy0tMQGCixSxABZ6P7wtTJYgxnuaeYoIS5Snc3P+oEjqUEi5LQFRYivMQIf8FlOHCdKkaizFVd96DmAXibLUSyFIoFbPbsB/mADZVkS57kEJSPxHc8ARmK8OrlqZagNwRVxzBLK8w0y2NGJA4rWKeMx5UoM5FTuXgI8oylXmlKkahyxt25joGRZbKU6UodQDqAcKJBoytxAnJMUEoCzKOn4rqBazV71g7IlqWJa0qTKDbK0sX/FUm0AXwEqYdMtYQUpDpo6mFSh96Rcy9SiVIMsoDAp0Ksl6udufaAxwc3z0+WtdFdLOQ25eCAxU7z0pLLSCQUjpUWF1NAE8Nh0KSpOrWiXQ6QC4UaauW/OEPxhkUiWglAWJb6gdIrd61N4dsLNlKm9HUsJcpbSkaauW+P5bRLmQVMQoKlSxpUymURq1BnazQHApa9CnH1hkwOMSoC+7iz+8VfFmFCJpDEEUqDt3t7CF5E9SDTl4B3lzFaQASAHANLm9bmkXZOkqT0sDRvZtTnvWE3D5+RQ2+x/OCWEzyav4Jblx6N2gHLDzQlKncb0epB5+UKPi3OzMUUhilqXpzv6xHnMzFEFWg6WqxNPbjd4WJilG8AQkLLBqb+8WTmU9m10vYVbmKeDJKR8oJ4bDk7QEh8UKQNC5YL2JAb1s8RyMc5KtRc0JBH0EXMyyFUyTqSHWioA3G4hPMsjkQBHMMUygzE92PzhowWL1oehJpyzcQhlMXctx5lHcjsYB3CwAQQSdqgMXq/NGi7LWSfiVrKiDUWIYde/+IB4TMEqq7EjdnrSCclthV3pf0aAsOf7vqI9jRj/d9oyARVRBqAUD3i9gsCqbaidz+g3hiwnh/DgdaSsuzkkPR6C1YCPBzRRreocAbNYuWiPxMpJCP7uxH7MMmHybDMB5TCwKSRfgvX/BhX8TZKZEwAKK0qDoO7ceogKOQJdauaNBTLcH5YLkqUtTqIqC4NHu36QAllUtbhxyLPBNGcpAoC/pAHtaUuSACQHdlJLUo3tAbOM61EoQaPdyR7cQJx2YLWGdk8frB3w+pMtjStS4eABBUaoxGhaVcGGLxYiU6FywAVA6gA1RvAHCYcTFhJtc+ggDuHzRJqFHkKS7i1SOHgbnua6+gK1NUkGh9RzDZgZ6UJCE6QBQClWq1H/Y7wH8U4GWR5qEgKuoCxB3Zg0AqIxLBi5Dv7x4jE9QKRazlo9WBGktWhQKgW9Ps8A44OcNA8xyGL1ta0W5+G8zSqUlZQaAmhKt3gNgMUZqK0Fab9j3i3iQUpSlK9W5KeSKBoA7OzLEpmpSmYoadKWT0vRjaCUjxKZU46pKdB6CpzrD7vv7wvTM5nSlpMspQUpDAJHDb794vKzaWlcpcyTqNFTDquSbgbbQDJMEtK1ETApSEDSUg0Diqt97RcVmE1QSZkqQo6yPhIcimo+0LowxTNC0EVSVAuHUDyItozGYoLUWIUqhc0CRVms/MAoeO8YgrKW0qoSkVFa0JqPSEedDZ4ux6Zi1UTqBY0OoNs/4h6wrTICKTh9Xo7R0jwymTLSxoaFNjXv2JEc9w04JobXpsYYcvzZJoCX4sbXtzAPuFlS/iUt3u4ASAznpDtTmAniLwjJKFLkAoWkE6NlAE24LccxFhs3IIIKt3+GoZg73aPcV4k0IUdawWYJJBctXuGgFLK5HUUsYb8uy3mggF4XlzFKUrq0ipNg1zWGROYlX4/Zj9C0AYw2HSioMDM28GyMSSuUsSphuk/ATzSqY1Vi6XjbCTiT8TQCnmngTGSUlRla0C6pZCw3NKj5QtLwxG0dyyrNVII0vTvAT+KeRyUiXiZelK1/9VAoxUHSttnALtAcmSFJsWiZGPmgMFH19YnWiIVIgNP5uZ/cr5mMjfRGQDNImJA0gFgLBThqONqmL2GmB7A2f1FLWG1o8Hg7EEOFoJvp6gT2qKxTTJWklKgxDgpILjZtmgGXC4tIADU32FrngekUcxzUGalI/ANqMTtAfE43S+kgq+g78+0AJmsKKtR1bmAcM3SieJaR/1Cb0fT+2iD/6PJ+GYknjd/yrAfI8aQpRUolXdIVS1IbMDj93LegAoQOaUINRAJeLwJQSlVxGsjGLQGoQLPt7xfz7Fhc5RB/f74inJwU2Z8EtSvQFvnAV8TiVLLqi5kKviPe/s940mZJiWpJX/uI8r1IUpC0kKuxDdt4BkRiDyz3qR8JdxRz+ca4uc6CCRUF+Kvsaj1ikJh553Zz24pxEeJn9N9uX+/3MAIy6YNblqW9YsZji9YY1gKZhBcRuFLXQf7gCGX5mtyCQxDGDmGnBAOkgKelaBq+9YWUZZMuxDfpxE8krQep7aq2cGAa5OJWtK1LBUp3TZu/t2i5hMYmbM6pekAdNNwLHtu8K8rMtZYkh6Pav6RbGZoISxN9ILqd+SYBgwutKhMCnIOlOkuOXJ4j3M88MtBSpVVKNQA45PttC3NzwAf8AGKBdX/IPArF5gVkvUaioE/FXZ4DfH4pS1ElWruwBPrFEuSwiR48lL0qB4gJDly2oQe0UzLhilYuWA5UOzVPygSsgknmArCYsWUr5mL+XyytYcajpfqqA255aKimhj8O4PoKlUf7HaAklYmZpCStRAoz0+VgImRNIiQYSPJ0qA2OKi7gMQ1TC7iszQig61fQQNVnM13Cm7AQHRcLmDGKn8RPEsmeJcuUOoAGYXoVAaQB6CEKZms1QYrLdqfaK3mHmAsqVGIllRYAvBLKsjmzDTSoEfEDVJeh/d3jpGU+HUBRWtaFzGCXsk7EGhejh4Dkvkq4PyjI+gP6DhP8A9KPkP0jIBNw2bSSxlzFqQQGUsaTX2v8A5gL46lhSUTkKVXpU1jRwabs/0jTDLSCWcUZwKge3HEXM9KThluDsxcEGv1gEvDLCaxBNU5eJAgqOlIJJ2EGsq8NKUQZpSkcVOz7frALQnlBdJi3hcfOmrCEkAlqn0b9iOiDw7oS6UImJFwE2Y3apIr9oizTw7LkyRiJUoJdQ1pqGP9we1du8AFyrAyUDUokqo67sSbOaQwycQ9QUOFdQv1AWD9rNAMYgUd1MaUFHDV2uHjWZirFbOkllAAVNHZri8Afl49JDtXjSVaVJDuS7lxAfxHLSpBWKKTUUALDanaKq8wUSKq/7jQcUFPVooY/EAJUkOVKu5c97FhAVpOLSoOPpS/594oZpi6EbmI8dhwEumkRyMrKhqUpngI8swJmqb271h8y/I0oAHxFKa6hud+0C/DmBCA6mDUBSASoEc8QxykvZdg7FTEAbPvAaf04KsAQBQfeKeJyQMaM9HvBwFXSShJcOGN9tXY9osSFIZwSRcg7bGnAMAj5j4bKUuAQEjU4t6+sK65Rs5js6ZKTRQCyQRfSBuxrHLs6ltMUNQLE227GACeXUDkwwZRl8tXSpIL0ff5xVw2UKmV1hJ2eLEqZOlTPLKQFC57XeAqY7BhE0ywXZWl4OYTLpIDaArkn90iyJCZyWISFctUHYvAqRj0ijnVwxNvvAQ53laZSxp+FQcdu0DSkQcxuFxE8p0yyQAwsHF9y0Ry/CmLNTLCQKnUtILegJP0gBasBMUjUEEp5hi1BKEhJoG+1/3xBjC5BQKXPSBdkJJp6n9IBZ9hUyFaZam1F2UXDClKQFhOJMCM3zV3Qg/wDcfyED52NmGjgDt+sVdMB4Y1aLZwMwJ1FCm5aKxEBoYIZRI1LSCDUsHS6T8qj1inIw5WWDdybCGXIJGliSks4e1eGvAN+UykyUgASwLHpLkvf5wVGJL9WlX4WBZfoXpAEzSGDpc1JAdmba9OHj0HSH06gbLUCkK3IYPf1gGb+eV/afmmMgJ/V5f/8AJJ/+c39YyAUMPi30qYjeoa9K0tGmc5mPLEsb1O9Bt89oADMJ395PrUxEVk1JJMBaweN0TAeacQfkY8j/AGT+cKSxE0jHLSGPUO8A84XOlJNH+b2FPTeM8Q+IT/L6VKJKiBWpDXLdm+sJxzogUQPc8xLh8GqcdUxV7Vo3A2gLWHxQUKzNR+TezxMcUnkD35irmPh/SjWk/UQFMkwBqdnCR8LEniz+/wCUCFYpRVqesRiXBXLPD06cP+NOpw4a16gnY+sANmz1KvbgRL/P9IBelPWHfCfw+Mx+pKXASUk9SFf3dx+sS5h/DVepRSQWAomiQzXPJ4gAuQYj/jOgKFakmodqDtBgTekFSQE2BFSTetYX04NeGmFCisndg4AsPrvBiUCRrclVwzX3pAFcLNISFS0rQwKVqeiip3DbUakW5E46QSQbpD3HrAWVTUNSlG4rR7kkQRwhY8uA77bkwBWZiUpQtSm6R1A0BamoRzPNZxWsl0nuAz9zDT4izRSU6U6gAQyikEK7PCgsufWAI4LHoFSWPDRi0zMTM8xDJAYAntEK8onBBXooLsxI9omyzEslnYjZ23vAb41c+SNKkpDiiklwf8xUyVtZJIBFqOr2i1neZa0pQC7Fz6szQE/mJks6gFAehAPvAOOFxhV06ixISSWpYi0WFYknU6jrJobuALGFvLMzGklg7kEHgi/zMTqxiRpqKCpF7PbtAGlZhTpoXBpZyKuIW86x+pSglQ0208NxEc3MjqBcsoFz3ilIlTJqqAE3rR/9wE2Wy0qUdVQkORBabgpXQsIKa7Fwdn7MWgj4b8MrWVqQxQR8JLTA4Yhm229BD/k3hCQhQRMKlJSjUlRYVNFAt2r6wHNWUDuzElzQsWP+oV5rOWs8fQEzwXhV4Va5hUH/AOmEqD6VHpFqklnhd8Ufw9MpfmI0zCZZaWE1FGJUOK3gOSYScwUnc1gzkc7qqWcUA1OTy8UMxydcsmh5saDvx6RBl04pNa8OaD/MA6CcUgAOkqBet3jx0OQpZOkdOioUpmY9u8VcPMcanIVpPe9I31q0aQoaQxLgVPD3MBjjmMiq/b6xkAIy7I5k5OpHfmjb+hs8F5fgfEGSZmhQKT1AsNPrXisdHyyUlAUEplB2FKjk0Ju/zgtlsyWUoClVdzRtZAao3gOF5jkkyU+oEAKKahjTdu8DlSY+kMRKw+JlhM5Yd1EHR1FIcMKUaOQeKMiMmY1S41fAUgJNvpAJS5cHMrxAKRWouDu5F9h7RTmyormVAMGZZiBLKdTknsbdvRoArlqZ2LO3veJMvlJ8xOq3dvzvDJMx4CdIb5Da3pAL2TSUrmMSAe7/AJR0nK0pllISEpZwS+kF22esJ+UTQJlFAgg9IZJSHqXg/JLKBMvVvpJJdI5ItANcnEpZOtUtySUlrcO0EsKrWGCkMfi0EglQbb2hTwMxikgykiY4qQQK3O6fWCWFUFAnoYLoQavfn6wEvivJU4iVrDJV+HSCFEB/iG0clmYmZKWySUgPTn1jskjFnSyyKunzBpDJB+EkxyjxRpM9QQC+44rYQFc+IFpDACgLUq52J3DRic9XMLEs6WKfw+3eBi5RFwREZliAbPNaQsKNClgDXqBBDfWAEqYAtJNniDUd394nwOGTMJ1FgPrANOW41qk0F3s28K2LKSpRFnLekEsdl0hMorlqIKbpKiQX4gLMSopJCVEcgFvnAHclwSdJUW1kOHD6RsW7wawyRMA1gVvY7VDcxSyVSShFSQRYitBVjzFwSglQuNXUksAQDcVtVvnALOf5WJCnQelW1Rpq4oRAUrLkijx0TM5XmyVIZixJHxDkMo72oOYSE5ZNUHCYCnh5RWtKRcloc/D2Tr6ipRIQGTRvYk0aF7KsNMKihkUqQsC/IJrHQcLqQNKTqBTyCl92B5gD2DUkrGlJC0po1ElwzHk9rQWweKbQmZVR6SdJYgbH7QqHEDSEr1Pu1E9mFxF2XmAASpHmJFlOCoP29oB0k4woSvzAmWlLBFHDBrJO72PeDZUoFU1akBAQyHd9Sr6tz7d4R8DjGCyhQmMQSlRZ3oGBrB3B5nIU0xfSUgDq1MAr89oBR8f+GwUIWVhOp1LSE6A/JvSv2jj2OkBC+lTsbtT2j6gx8xM+XNQEEgjSVzDpAcbC9q0EcA8Z4YiYegDTRweC1oAJgMfpZNVFV329INpXqHSQNize8KMwMXESSMcUqc27QDj5Ur+/9/KMhR/rC+3yjIDqeF60lpSR5YBUR8gT/iCmHxLISVGWRUgpbUAOeDChJmuUsklg66sCAfs0XcPiXKikJAHUQTRnt3gHKRmLJ0lQZqTAxv7QN8cGbMlDVpUE0QWKiX2I5+gitKxZfpQlmfS9ntFTxJmR8oljqo41WbccDveA59PjbD5ZNmB0ppyaCNZCwqYHFHeGjC4s7P6O3FGG36QC7M8N4kHUkIJFfi25FIq4+RPlvrlKHcMRXuIepWMoGCt6EhnH3eJ1qCh8NOABz8LPtd4DmeVYllVFTdW7ejQ0yprixJNmP3iPxBkqWMyWyVC+mgMAsBmZT0kqYAlyo3/SAbMGugT0f8irm6dNPYGL2GngJcBlBT6gaECF6Tj5ZAcgb8k7RMc4Qi9QxID0eluYBkn5kES1K/EzFIFC/Hf9IUPNCllSUtvb6n6QNzfN1THDggsxFGbYfrFfB5jporaxgGPNpaTKc3HwnltngJgEJLk1Yjl7/KIsbmmsaRb77+0V8JjdLgux70gGlZlkEKSn7EEBh23MK86b5UwhNRZgXMTzsxpf7NZnaCGRZUVHzZgDkahRwzXbc+loCxk+UzJpBmBw46as92W1Q4h3weFl+WAmgIdzRJSBXSbdJuCIp4BI06AlJJSDRXlqXV/UEfWCEvEFIYrVLOklyrUrpIZTB0lOxYPAK8qb5cxUokBFShyLE9JB/e0WseVKkny1DUnqAIqdFFDlQIesB/HU8a0rSVFT/EzClWAYUipl3iZm1FjXnSYBnxU5ySWIagKizNQgNzCyMWQ4pcilr2d+I1zPxIFCjE7ACkAU4+lRAMuCmqVMQVKGl7E1+TvDCrEEqAK1AJq4+gEIOBnJJC1UUDT/AAIbRiSoJCiWIeloArLx8xPUiaoqUCFDtwXvSJ5WMKCGX5iQoKIOoIPYj6QLkZjMClLQySEMdCaJBpvam94m8wpAl6yoLAUyR+IigPzgDsicFLLkSyQVfiDcJB+0GcHmaxqKtKgr4SaVGz89oWMPjCqajzlLV+FQ/EGDJFvSLmAxWkEhR06upN32oPXitIB8kY6coOiYghSrEBQSGb1JBjjPjbGoXMWEkBQUdSWq717D5w+jFpQhTJCWTqC2dBLvUfKOY+I8wC1qqFElyShLj0UKkQC/NiuoRZWYgWICJ4yM0xkA8ysQFWrSgG3rFuSoMWY7v6fhHv8AaOf4fEqQ+n/MXkZwsJFST8m4MA+fzSZaQolqVejgws55mfmqozABiCbNY81gLNzGYol1GsaSElSgkbwE6cQUHUP2OIJYPMAravG4j05TLUnpJCm3LuYCGUUlwWIgGpGLFn/IcRMMaA1Cr0u4DP8AL7Qsy8yUPiSD9IlGdkWR9YBq/qMvyFlSFAvR2FPzcwmrwgKVKqGrGszM1qV1VHG3+4srzAaSAKkM/A9IAY5G5jbyVtYt+sWMAjUu1B9PbeGHBkbi9G9RAKgTEuFwpWrSPc8RfzTDpQtk2IcX++8QYSYZanUkhJo5FIC8ciTpoo6m3EA58gpJBvDL/Mtb5vfcekB1kTZp4gKODQDMSDZ/tWHfCYpAZwzEhKgXbUL9v8wnYqWlNUuCIIZdjVLBADncPfu0A2y8QBRjMUg6g70Bamr8QFTG386lA6egJJrcgguWPBG3aAkgTlFhLW53ezGkCvE/nIWETGDpCmHBcV+RgK+eZj50wqckbP6wOlpcgRJhsMVekWp2XFI1A25gNkYNJpEKMv5U0Z/OFqCvMSycQCKkD1gKwHlq/PtBvAY5GohywAYl9toCYqaFGm0ay8QQCkFgb0rAOqZyiFMWSWUR9BSLCEp6CFEKequGNGhXwmZlKgE2YAk8wTl5mAKn/BVxxAMcicSSPiKl6tZvR6v3/KLeFnJYVe5BNASeTtX7wuDOUpU4fUhga33isc8WtCeoB3dF9wfs8AYz/PQlCNKHSxAuz7h/XaFefIXNOpKEh9ga/wC4hzUrSrU58sl22+XMSYXE6SFP3eAHLfiI1GLugz5iigVJcJNH9/3eGrKvC6Cl5jtuGqLih3MAleWeD8oyOnf0CTxO+UZAcsKIsSMBMW2lJruaCL+DwYVNUCUsLfCzm1i0GUYacD0olqT2UknmogA0rw7PLMlNnvx7XiuvBzpJSpSFAbOCAY6PhctZMsMVFQClaVgFKgXs1XrGSutRlAGY2r4kgkjjVsP0gEROaMKJL97RQJhrz7IEhpkkdL9SbaQ7OH9+0WcDlkgJ6kPSpI/MUrAJJTGikwy+IsnRKZaPhVsbgwFw8tJmJBs8BHIy6YuyDGq5CkllAg94cJE0Chazs/63PbtFbxIlJSlVNVnBG31gFfDzChTs43goc0QGoS/03eKChFzA5PMmhwAByaQEKcUJk5JUPbaC02clQKSKGkC8Vk0xK0oNCd9vnF1eUHS3nnV3Ar2e8AB8urAk1p9ovDL9NQuvpT0imUlJcXH5RLOx4I3B4gKc+dcER5hJK9aQHSTY1HeN5CNSwVJJSotSHPKMKEaUsJr0AUl1J99hAQ5TLxikpUFOxYhQq5FA3D7942xvhfEz9SlEawoE6nDINNFtj94cMGkpnpEqUXLpJURUkNfcAwWnpSlQIkLTXStaT3qG3EBzPG+GpsvQEoDaTUF37PzFLFqKEl7G1btR/vHbl4U6tTAy2NkJSoPXUxvCf4h8GpmD+YozUrpQXtTYu9BAcjKSYiUmGNKESiQkuxvy35QPzLqIIAe1BeAFRghlyzw0pY1KsR9x6fKDkvwtLazg7tXjaA59GwWbPD9N8IpNAGct627QCzTwyuVUAkQC6qYqtTW8F8EgEAj6c2+faBy5EeyFLSekl+BAHczUnyWLPsIASpWohI/ftF+RKWonzAaWBt6xPJlJ8wdIB2NmgDuVyQlIDjmr07CGLAq/ENRYV1Xb5/WAkhWwIS96gJoPvBCXNqlSkpL7JIBYUtVq83gCnnI5X/5R5Fb+p9v/ABH6RkBzuXmAE1Stibmv5wx4XGOzKCgKkG7NYDuKR7GQBDCY8JCWOkAAHUpQdKi5Zi2p4Ky82LFCmBUKqSdGosSADuwavaMjICHEzHSf+ZMxKhwApmNeDv8AWAWSYPETh0oNLWqbg8e0ZGQBfG+GMROly02BUQTez2Fzx2aFHNfD8+So9CqEt0l2SfiOweMjICHCZkpPxAku5Io52jXHZgqYwqEiwjIyAprW0NEvHsEgG9KAmw4tHsZAVs5zF5aTuDQku1LD/MCl5sGoT8oyMgBiprxAqMjIA5kMqWnUozNVG06VM/zhp/nm0mXL0rUxBchmpGRkAYzCbiCEvQsDRPUST+UGsTMxaEJBYrKfiKQVV/CCIyMgLiTLWhOpSZc1IAIWS7jfgi9IlMlKnQC6k1AbSlQNwlOzVjIyA5p4yy2XKUsp0pJr1JU5ParD1gd4Xy7UTMKgQ3ws9fSPIyAeJKGDjVS79xxFySoFyH5sR9Bb1j2MgLkhKWDMxdi5NWs+294szcqlzEFCwhANty3PvaMjIDk3iPKvJmqTpADlq7PdthA/LUDUedvSMjIC5jnQkKYPYA7wKGNOsEgJHqf2fSMjIBmwmIC9JAKg1EkkVPPvFnCTtPUjUJgOpwzAAVjIyAk/mP8A1GPYyMgP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1233488"/>
            <a:ext cx="38100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2" descr="Image result for types of microsco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798195" y="293370"/>
            <a:ext cx="779145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fontScale="9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r>
              <a:rPr lang="en-GB" dirty="0" smtClean="0">
                <a:latin typeface="Cambria" panose="02040503050406030204" pitchFamily="18" charset="0"/>
              </a:rPr>
              <a:t>So how can we see luminous and non-luminous objects?</a:t>
            </a:r>
            <a:endParaRPr lang="en-GB" dirty="0">
              <a:latin typeface="Cambria" panose="02040503050406030204" pitchFamily="18" charset="0"/>
            </a:endParaRP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37155"/>
            <a:ext cx="154305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Image result for eye side 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04875"/>
            <a:ext cx="19050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56612"/>
            <a:ext cx="975360" cy="136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 13"/>
          <p:cNvSpPr/>
          <p:nvPr/>
        </p:nvSpPr>
        <p:spPr>
          <a:xfrm>
            <a:off x="6948264" y="1224356"/>
            <a:ext cx="1850132" cy="14992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Cambria" panose="02040503050406030204" pitchFamily="18" charset="0"/>
              </a:rPr>
              <a:t>Draw a diagram to show how Rob can see (</a:t>
            </a:r>
            <a:r>
              <a:rPr lang="en-GB" dirty="0" err="1" smtClean="0">
                <a:latin typeface="Cambria" panose="02040503050406030204" pitchFamily="18" charset="0"/>
              </a:rPr>
              <a:t>i</a:t>
            </a:r>
            <a:r>
              <a:rPr lang="en-GB" dirty="0" smtClean="0">
                <a:latin typeface="Cambria" panose="02040503050406030204" pitchFamily="18" charset="0"/>
              </a:rPr>
              <a:t>) the light and (ii) the apple. 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3056" y="1973996"/>
            <a:ext cx="1458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mbria" panose="02040503050406030204" pitchFamily="18" charset="0"/>
              </a:rPr>
              <a:t>Rob</a:t>
            </a:r>
            <a:endParaRPr lang="en-GB" sz="1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20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100870"/>
              </p:ext>
            </p:extLst>
          </p:nvPr>
        </p:nvGraphicFramePr>
        <p:xfrm>
          <a:off x="1619672" y="1559560"/>
          <a:ext cx="9302328" cy="4893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56310" y="0"/>
            <a:ext cx="7791450" cy="1143000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Light and materials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3076" y="2594514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Yes</a:t>
            </a:r>
            <a:endParaRPr lang="en-GB" sz="3000" dirty="0"/>
          </a:p>
        </p:txBody>
      </p:sp>
      <p:sp>
        <p:nvSpPr>
          <p:cNvPr id="8" name="TextBox 7"/>
          <p:cNvSpPr txBox="1"/>
          <p:nvPr/>
        </p:nvSpPr>
        <p:spPr>
          <a:xfrm>
            <a:off x="7640320" y="255016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No</a:t>
            </a:r>
            <a:endParaRPr lang="en-GB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3910393" y="4355869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Yes</a:t>
            </a:r>
            <a:endParaRPr lang="en-GB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6752417" y="4602480"/>
            <a:ext cx="1219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 smtClean="0"/>
              <a:t>No</a:t>
            </a:r>
            <a:endParaRPr lang="en-GB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175824"/>
              </p:ext>
            </p:extLst>
          </p:nvPr>
        </p:nvGraphicFramePr>
        <p:xfrm>
          <a:off x="213360" y="1138975"/>
          <a:ext cx="3596640" cy="374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8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8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148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Material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Use the key to identify if the material is transparent, translucent or opaque 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Cardboard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Frosted glass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Glass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226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Green filter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86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459340"/>
              </p:ext>
            </p:extLst>
          </p:nvPr>
        </p:nvGraphicFramePr>
        <p:xfrm>
          <a:off x="467544" y="1052736"/>
          <a:ext cx="7467600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8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445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Type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of material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latin typeface="Cambria" panose="02040503050406030204" pitchFamily="18" charset="0"/>
                        </a:rPr>
                        <a:t> Ray diagram to show what happens to the light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when it meets a transparent, translucent and opaque material 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Transparent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Translucent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4450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 panose="02040503050406030204" pitchFamily="18" charset="0"/>
                        </a:rPr>
                        <a:t>Opaque</a:t>
                      </a:r>
                      <a:r>
                        <a:rPr lang="en-GB" baseline="0" dirty="0" smtClean="0">
                          <a:latin typeface="Cambria" panose="02040503050406030204" pitchFamily="18" charset="0"/>
                        </a:rPr>
                        <a:t> </a:t>
                      </a:r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5185594" y="2462435"/>
            <a:ext cx="228600" cy="1085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185594" y="3735927"/>
            <a:ext cx="228600" cy="1085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204644" y="5126577"/>
            <a:ext cx="228600" cy="1085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196" name="Picture 4" descr="Image result for torch l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12048">
            <a:off x="2123199" y="5331284"/>
            <a:ext cx="952500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Image result for torch l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93239">
            <a:off x="2127213" y="4008253"/>
            <a:ext cx="952500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Image result for torch l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78684">
            <a:off x="2188393" y="2646977"/>
            <a:ext cx="952500" cy="71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Image result for eye side 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924" y="2553948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mage result for eye side 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924" y="3841691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mage result for eye side 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074" y="5218090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038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332656"/>
            <a:ext cx="3711397" cy="2287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Room 1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198" name="Picture 6" descr="Image result for eye side 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11" y="979457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135111" y="1596001"/>
            <a:ext cx="936104" cy="905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luminous object</a:t>
            </a:r>
            <a:endParaRPr lang="en-GB" dirty="0"/>
          </a:p>
        </p:txBody>
      </p:sp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9" y="839719"/>
            <a:ext cx="454933" cy="63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2190696" y="332655"/>
            <a:ext cx="597145" cy="22879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opaque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83568" y="2739971"/>
            <a:ext cx="3711397" cy="2287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Room 2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4" name="Picture 6" descr="Image result for eye side 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811" y="3386772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/>
          <p:cNvSpPr/>
          <p:nvPr/>
        </p:nvSpPr>
        <p:spPr>
          <a:xfrm>
            <a:off x="1135111" y="4003316"/>
            <a:ext cx="936104" cy="905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non-luminous object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2190696" y="2739970"/>
            <a:ext cx="597145" cy="22879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transparent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02927" y="332655"/>
            <a:ext cx="3711397" cy="2287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Room 3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" name="Picture 6" descr="Image result for eye side 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170" y="979456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5254470" y="1596000"/>
            <a:ext cx="936104" cy="905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non-luminous object</a:t>
            </a:r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310055" y="332654"/>
            <a:ext cx="597145" cy="22879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transparent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003" y="812691"/>
            <a:ext cx="454933" cy="63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788024" y="2739970"/>
            <a:ext cx="3711397" cy="22879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 smtClean="0">
                <a:solidFill>
                  <a:schemeClr val="tx1"/>
                </a:solidFill>
              </a:rPr>
              <a:t>Room 4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5" name="Picture 6" descr="Image result for eye side 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465" y="3386771"/>
            <a:ext cx="777240" cy="99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35"/>
          <p:cNvSpPr/>
          <p:nvPr/>
        </p:nvSpPr>
        <p:spPr>
          <a:xfrm>
            <a:off x="5220072" y="4003315"/>
            <a:ext cx="936104" cy="905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luminous object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6300192" y="2739969"/>
            <a:ext cx="597145" cy="228794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transparent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345112"/>
            <a:ext cx="7615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ambria" panose="02040503050406030204" pitchFamily="18" charset="0"/>
              </a:rPr>
              <a:t>In which room(s) will the person be able to see the object? </a:t>
            </a:r>
            <a:endParaRPr lang="en-GB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26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5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291</Words>
  <Application>Microsoft Office PowerPoint</Application>
  <PresentationFormat>On-screen Show (4:3)</PresentationFormat>
  <Paragraphs>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Light and materials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Green</dc:creator>
  <cp:lastModifiedBy>Jasper Green</cp:lastModifiedBy>
  <cp:revision>27</cp:revision>
  <dcterms:modified xsi:type="dcterms:W3CDTF">2017-03-18T17:08:33Z</dcterms:modified>
</cp:coreProperties>
</file>