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wdp" ContentType="image/vnd.ms-photo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-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9F06A-6C45-6F47-AB26-B118777CE11D}" type="datetimeFigureOut">
              <a:rPr lang="en-US" smtClean="0"/>
              <a:pPr/>
              <a:t>10/25/16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380AD-29C9-EB46-8B70-A2886117B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 think pair share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CC2C8-86A7-45E1-BE28-6F48B0D6F3A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1230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8000"/>
                </a:solidFill>
                <a:latin typeface="Cambria"/>
                <a:cs typeface="Cambria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/>
                <a:cs typeface="Cambria"/>
              </a:defRPr>
            </a:lvl1pPr>
            <a:lvl2pPr>
              <a:defRPr>
                <a:latin typeface="Cambria"/>
                <a:cs typeface="Cambria"/>
              </a:defRPr>
            </a:lvl2pPr>
            <a:lvl3pPr>
              <a:defRPr>
                <a:latin typeface="Cambria"/>
                <a:cs typeface="Cambria"/>
              </a:defRPr>
            </a:lvl3pPr>
            <a:lvl4pPr>
              <a:defRPr>
                <a:latin typeface="Cambria"/>
                <a:cs typeface="Cambria"/>
              </a:defRPr>
            </a:lvl4pPr>
            <a:lvl5pPr>
              <a:defRPr>
                <a:latin typeface="Cambria"/>
                <a:cs typeface="Cambria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2B4A-F2C6-FB4C-AA7C-037D182C307F}" type="datetimeFigureOut">
              <a:rPr lang="en-GB"/>
              <a:pPr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2807-C79D-CA42-B944-3632558A7AAD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8000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ucrtoday.ucr.edu/3827/oh-oxygen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d1jqu7g1y74ds1.cloudfront.net/wp-content/uploads/2010/03/chris-spacewalk-2.jpg" TargetMode="External"/><Relationship Id="rId9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d1jqu7g1y74ds1.cloudfront.net/wp-content/uploads/2010/03/chris-spacewalk-2.jpg" TargetMode="Externa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ucrtoday.ucr.edu/3827/oh-oxygen" TargetMode="Externa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9.png"/><Relationship Id="rId5" Type="http://schemas.microsoft.com/office/2007/relationships/hdphoto" Target="../media/hdphoto2.wdp"/><Relationship Id="rId6" Type="http://schemas.openxmlformats.org/officeDocument/2006/relationships/image" Target="../media/image10.png"/><Relationship Id="rId7" Type="http://schemas.microsoft.com/office/2007/relationships/hdphoto" Target="../media/hdphoto3.wdp"/><Relationship Id="rId8" Type="http://schemas.openxmlformats.org/officeDocument/2006/relationships/image" Target="../media/image11.png"/><Relationship Id="rId9" Type="http://schemas.microsoft.com/office/2007/relationships/hdphoto" Target="../media/hdphoto4.wdp"/><Relationship Id="rId10" Type="http://schemas.openxmlformats.org/officeDocument/2006/relationships/image" Target="../media/image12.png"/><Relationship Id="rId11" Type="http://schemas.microsoft.com/office/2007/relationships/hdphoto" Target="../media/hdphoto5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2956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Pressure in liquids and gases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GCSE (or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any course for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 students aged 11-16)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To describe and explain the changes in</a:t>
                      </a:r>
                      <a:r>
                        <a:rPr lang="en-US" dirty="0" smtClean="0">
                          <a:latin typeface="Cambria"/>
                          <a:cs typeface="Cambria"/>
                        </a:rPr>
                        <a:t> atmospheric pressure</a:t>
                      </a:r>
                      <a:endParaRPr lang="en-US" baseline="0" dirty="0" smtClean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To use the particle model to explain changes in pressure in both liquids and 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gases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Explain how pressure changes with depth in liquids 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Covert between Pa and </a:t>
                      </a:r>
                      <a:r>
                        <a:rPr lang="en-US" baseline="0" dirty="0" err="1" smtClean="0">
                          <a:latin typeface="Cambria"/>
                          <a:cs typeface="Cambria"/>
                        </a:rPr>
                        <a:t>kPa</a:t>
                      </a:r>
                      <a:endParaRPr lang="en-US" baseline="0" dirty="0" smtClean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None/>
                      </a:pPr>
                      <a:endParaRPr lang="en-US" baseline="0" dirty="0" smtClean="0">
                        <a:latin typeface="Cambria"/>
                        <a:cs typeface="Cambria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This resource was contributed by Terry </a:t>
                      </a:r>
                      <a:r>
                        <a:rPr lang="en-US" baseline="0" dirty="0" err="1" smtClean="0">
                          <a:latin typeface="Cambria"/>
                          <a:cs typeface="Cambria"/>
                        </a:rPr>
                        <a:t>Baylis</a:t>
                      </a:r>
                      <a:endParaRPr lang="en-US" baseline="0" dirty="0" smtClean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3049" y="3964748"/>
            <a:ext cx="7713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Instructions for teachers: </a:t>
            </a:r>
            <a:r>
              <a:rPr lang="en-US" i="1" dirty="0" smtClean="0">
                <a:solidFill>
                  <a:srgbClr val="000000"/>
                </a:solidFill>
              </a:rPr>
              <a:t>this activity requires students to have an understanding of the particle model for solids, liquids and gases. Students then use these ideas to explain pressure in liquids and gases.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endParaRPr lang="en-US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cean scientists inside the Johnson-Sea-Link submersible travel to deep-sea coral ecosystems up to 3,000 m (9,843 ft) below the ocean’s surface. 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2323" t="5857"/>
          <a:stretch/>
        </p:blipFill>
        <p:spPr bwMode="auto">
          <a:xfrm>
            <a:off x="6096000" y="3429000"/>
            <a:ext cx="3048000" cy="34290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Young Hoon Oh near summit of Mt. Everest, wearing oxygen mask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6294"/>
          <a:stretch>
            <a:fillRect/>
          </a:stretch>
        </p:blipFill>
        <p:spPr bwMode="auto">
          <a:xfrm>
            <a:off x="5004048" y="-27384"/>
            <a:ext cx="4139952" cy="3456384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elix Baumgartner jumps from the Red Bull Stratos ballo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8415"/>
          <a:stretch/>
        </p:blipFill>
        <p:spPr bwMode="auto">
          <a:xfrm>
            <a:off x="2514600" y="0"/>
            <a:ext cx="3610496" cy="34290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independent.co.uk/incoming/article6292581.ece/ALTERNATES/w620/IA21-32-Voyage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900" r="-13710"/>
          <a:stretch/>
        </p:blipFill>
        <p:spPr bwMode="auto">
          <a:xfrm>
            <a:off x="2667000" y="3429000"/>
            <a:ext cx="3962400" cy="34290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76200" y="3505200"/>
            <a:ext cx="2819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/>
                <a:cs typeface="Cambria"/>
              </a:rPr>
              <a:t>Who is under the most pressure?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/>
              <a:cs typeface="Cambria"/>
            </a:endParaRPr>
          </a:p>
        </p:txBody>
      </p:sp>
      <p:pic>
        <p:nvPicPr>
          <p:cNvPr id="4" name="Picture 2" descr="http://d1jqu7g1y74ds1.cloudfront.net/wp-content/uploads/2010/03/chris-spacewalk-2-580x381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2367" r="36621"/>
          <a:stretch>
            <a:fillRect/>
          </a:stretch>
        </p:blipFill>
        <p:spPr bwMode="auto">
          <a:xfrm>
            <a:off x="0" y="0"/>
            <a:ext cx="2667000" cy="34290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334268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1jqu7g1y74ds1.cloudfront.net/wp-content/uploads/2010/03/chris-spacewalk-2-580x38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16197"/>
            <a:ext cx="10103807" cy="687419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3131840" y="332656"/>
            <a:ext cx="2735560" cy="1724744"/>
          </a:xfrm>
          <a:prstGeom prst="wedgeRoundRectCallout">
            <a:avLst>
              <a:gd name="adj1" fmla="val -63669"/>
              <a:gd name="adj2" fmla="val 1365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I’m an astronaut working on a repair to the international space station.  I am 370 km from the Earth’s surface!</a:t>
            </a:r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883810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elix Baumgartner jumps from the Red Bull Stratos balloo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84584" y="0"/>
            <a:ext cx="12533060" cy="6912768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07504" y="332656"/>
            <a:ext cx="2592288" cy="1584176"/>
          </a:xfrm>
          <a:prstGeom prst="wedgeRoundRectCallout">
            <a:avLst>
              <a:gd name="adj1" fmla="val 57789"/>
              <a:gd name="adj2" fmla="val 85340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I’m Felix Baumgartner and I am jumping 39 km to the Earth from the edge of space!</a:t>
            </a:r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426099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Young Hoon Oh near summit of Mt. Everest, wearing oxygen mas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28599" y="-1"/>
            <a:ext cx="10400850" cy="6899403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5220072" y="362306"/>
            <a:ext cx="2592288" cy="1584176"/>
          </a:xfrm>
          <a:prstGeom prst="wedgeRoundRectCallout">
            <a:avLst>
              <a:gd name="adj1" fmla="val -63669"/>
              <a:gd name="adj2" fmla="val 1365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 have just conquered Everest! I am 8.8 km above sea level.</a:t>
            </a:r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024734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independent.co.uk/incoming/article6292581.ece/ALTERNATES/w620/IA21-32-Voy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19" y="0"/>
            <a:ext cx="9173447" cy="6880087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39552" y="548680"/>
            <a:ext cx="2592288" cy="1584176"/>
          </a:xfrm>
          <a:prstGeom prst="wedgeRoundRectCallout">
            <a:avLst>
              <a:gd name="adj1" fmla="val 81426"/>
              <a:gd name="adj2" fmla="val 5142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I’m the youngest person ever to sail around the world!</a:t>
            </a:r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7378491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Ocean scientists inside the Johnson-Sea-Link submersible travel to deep-sea coral ecosystems up to 3,000 m (9,843 ft) below the ocean’s surface. 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/>
        </p:blipFill>
        <p:spPr bwMode="auto">
          <a:xfrm>
            <a:off x="-1093936" y="-819472"/>
            <a:ext cx="10362232" cy="961858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0" y="476672"/>
            <a:ext cx="2843808" cy="1733128"/>
          </a:xfrm>
          <a:prstGeom prst="wedgeRoundRectCallout">
            <a:avLst>
              <a:gd name="adj1" fmla="val 136701"/>
              <a:gd name="adj2" fmla="val 9962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I’m a scientist exploring the deepest oceans at 11 km under water!</a:t>
            </a:r>
            <a:endParaRPr lang="en-GB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675815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395536" y="116632"/>
            <a:ext cx="0" cy="66247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16200000">
            <a:off x="-676889" y="3056176"/>
            <a:ext cx="174473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>
                <a:latin typeface="Cambria"/>
                <a:cs typeface="Cambria"/>
              </a:rPr>
              <a:t>(Approximate scale)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95536" y="332656"/>
            <a:ext cx="161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57290" y="168895"/>
            <a:ext cx="22620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International Space Station </a:t>
            </a:r>
          </a:p>
          <a:p>
            <a:r>
              <a:rPr lang="en-US" sz="1400" dirty="0" smtClean="0">
                <a:latin typeface="Cambria"/>
                <a:cs typeface="Cambria"/>
              </a:rPr>
              <a:t>- 370 km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9552" y="5137447"/>
            <a:ext cx="20558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Felix Baumgartner Jump</a:t>
            </a:r>
          </a:p>
          <a:p>
            <a:r>
              <a:rPr lang="en-US" sz="1400" dirty="0" smtClean="0">
                <a:latin typeface="Cambria"/>
                <a:cs typeface="Cambria"/>
              </a:rPr>
              <a:t>- 39 km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5929535"/>
            <a:ext cx="196442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Mount Everest - 8.8 km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9552" y="6217567"/>
            <a:ext cx="145053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Sea Level – 0 km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2978" y="6577607"/>
            <a:ext cx="202570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1400" dirty="0" smtClean="0">
                <a:latin typeface="Cambria"/>
                <a:cs typeface="Cambria"/>
              </a:rPr>
              <a:t>Deepest Ocean – -11 km 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2" name="Rounded Rectangle 1"/>
          <p:cNvSpPr>
            <a:spLocks noChangeAspect="1"/>
          </p:cNvSpPr>
          <p:nvPr/>
        </p:nvSpPr>
        <p:spPr>
          <a:xfrm>
            <a:off x="2699792" y="4437112"/>
            <a:ext cx="843307" cy="632156"/>
          </a:xfrm>
          <a:prstGeom prst="roundRect">
            <a:avLst/>
          </a:prstGeom>
          <a:blipFill>
            <a:blip r:embed="rId2" cstate="print">
              <a:extLst>
                <a:ext uri="{BEBA8EAE-BF5A-486C-A8C5-ECC9F3942E4B}">
  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22" name="Rounded Rectangle 21"/>
          <p:cNvSpPr>
            <a:spLocks noChangeAspect="1"/>
          </p:cNvSpPr>
          <p:nvPr/>
        </p:nvSpPr>
        <p:spPr>
          <a:xfrm>
            <a:off x="2699792" y="2996952"/>
            <a:ext cx="870691" cy="652684"/>
          </a:xfrm>
          <a:prstGeom prst="roundRect">
            <a:avLst/>
          </a:prstGeom>
          <a:blipFill>
            <a:blip r:embed="rId4" cstate="print">
              <a:extLst>
                <a:ext uri="{BEBA8EAE-BF5A-486C-A8C5-ECC9F3942E4B}">
  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23" name="Rounded Rectangle 22"/>
          <p:cNvSpPr>
            <a:spLocks noChangeAspect="1"/>
          </p:cNvSpPr>
          <p:nvPr/>
        </p:nvSpPr>
        <p:spPr>
          <a:xfrm>
            <a:off x="2699792" y="1681715"/>
            <a:ext cx="870690" cy="652683"/>
          </a:xfrm>
          <a:prstGeom prst="roundRect">
            <a:avLst/>
          </a:prstGeom>
          <a:blipFill>
            <a:blip r:embed="rId6" cstate="print">
              <a:extLst>
                <a:ext uri="{BEBA8EAE-BF5A-486C-A8C5-ECC9F3942E4B}">
  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7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 l="-9866"/>
            </a:stretch>
          </a:blip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24" name="Rounded Rectangle 23"/>
          <p:cNvSpPr>
            <a:spLocks noChangeAspect="1"/>
          </p:cNvSpPr>
          <p:nvPr/>
        </p:nvSpPr>
        <p:spPr>
          <a:xfrm>
            <a:off x="2699792" y="5749172"/>
            <a:ext cx="843307" cy="632156"/>
          </a:xfrm>
          <a:prstGeom prst="roundRect">
            <a:avLst/>
          </a:prstGeom>
          <a:blipFill>
            <a:blip r:embed="rId8" cstate="print">
              <a:extLst>
                <a:ext uri="{BEBA8EAE-BF5A-486C-A8C5-ECC9F3942E4B}">
  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9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25" name="Rounded Rectangle 24"/>
          <p:cNvSpPr>
            <a:spLocks noChangeAspect="1"/>
          </p:cNvSpPr>
          <p:nvPr/>
        </p:nvSpPr>
        <p:spPr>
          <a:xfrm>
            <a:off x="2699792" y="478280"/>
            <a:ext cx="870691" cy="652683"/>
          </a:xfrm>
          <a:prstGeom prst="roundRect">
            <a:avLst/>
          </a:prstGeom>
          <a:blipFill>
            <a:blip r:embed="rId10" cstate="print">
              <a:extLst>
                <a:ext uri="{BEBA8EAE-BF5A-486C-A8C5-ECC9F3942E4B}">
                  <a14:imgProp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14:imgLayer r:embed="rId11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67966" y="404664"/>
            <a:ext cx="792088" cy="79208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67966" y="1628800"/>
            <a:ext cx="792088" cy="79208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67944" y="2996952"/>
            <a:ext cx="792088" cy="7920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67944" y="4437112"/>
            <a:ext cx="792088" cy="79208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7944" y="5733256"/>
            <a:ext cx="792088" cy="79208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mbria"/>
              <a:cs typeface="Cambria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38347" y="100156"/>
            <a:ext cx="14513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atin typeface="Cambria"/>
                <a:cs typeface="Cambria"/>
              </a:rPr>
              <a:t>Particle diagram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738347" y="1249015"/>
            <a:ext cx="14513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atin typeface="Cambria"/>
                <a:cs typeface="Cambria"/>
              </a:rPr>
              <a:t>Particle diagram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38347" y="2612555"/>
            <a:ext cx="14513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atin typeface="Cambria"/>
                <a:cs typeface="Cambria"/>
              </a:rPr>
              <a:t>Particle diagram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38347" y="4057327"/>
            <a:ext cx="14513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atin typeface="Cambria"/>
                <a:cs typeface="Cambria"/>
              </a:rPr>
              <a:t>Particle diagram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738347" y="5373216"/>
            <a:ext cx="14513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atin typeface="Cambria"/>
                <a:cs typeface="Cambria"/>
              </a:rPr>
              <a:t>Particle diagram</a:t>
            </a:r>
            <a:endParaRPr lang="en-US" sz="1400" dirty="0">
              <a:latin typeface="Cambria"/>
              <a:cs typeface="Cambr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116632"/>
            <a:ext cx="3672408" cy="1384995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mbria"/>
                <a:cs typeface="Cambria"/>
              </a:rPr>
              <a:t>Q7: </a:t>
            </a:r>
            <a:r>
              <a:rPr lang="en-GB" sz="1200" dirty="0">
                <a:latin typeface="Cambria"/>
                <a:cs typeface="Cambria"/>
              </a:rPr>
              <a:t>What would happen to an astronaut if it wasn’t for their space suit</a:t>
            </a:r>
            <a:r>
              <a:rPr lang="en-GB" sz="1200" dirty="0" smtClean="0">
                <a:latin typeface="Cambria"/>
                <a:cs typeface="Cambria"/>
              </a:rPr>
              <a:t>? Explain your answer. </a:t>
            </a:r>
          </a:p>
          <a:p>
            <a:endParaRPr lang="en-GB" sz="1200" dirty="0" smtClean="0">
              <a:latin typeface="Cambria"/>
              <a:cs typeface="Cambria"/>
            </a:endParaRPr>
          </a:p>
          <a:p>
            <a:endParaRPr lang="en-GB" sz="1200" dirty="0" smtClean="0">
              <a:latin typeface="Cambria"/>
              <a:cs typeface="Cambria"/>
            </a:endParaRPr>
          </a:p>
          <a:p>
            <a:r>
              <a:rPr lang="en-GB" sz="1200" dirty="0" smtClean="0">
                <a:latin typeface="Cambria"/>
                <a:cs typeface="Cambria"/>
              </a:rPr>
              <a:t>Q6: Approximately what pressure should it be inside a space suit? Explain your answer. </a:t>
            </a:r>
          </a:p>
          <a:p>
            <a:endParaRPr lang="en-GB" sz="1200" dirty="0" smtClean="0">
              <a:latin typeface="Cambria"/>
              <a:cs typeface="Cambr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4088" y="2773377"/>
            <a:ext cx="3672408" cy="1200329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mbria"/>
                <a:cs typeface="Cambria"/>
              </a:rPr>
              <a:t>Q4: How would you calculate the density of air if you had a beaker, a balloon, some water and a balance?</a:t>
            </a:r>
          </a:p>
          <a:p>
            <a:endParaRPr lang="en-GB" sz="1200" dirty="0">
              <a:latin typeface="Cambria"/>
              <a:cs typeface="Cambria"/>
            </a:endParaRPr>
          </a:p>
          <a:p>
            <a:endParaRPr lang="en-GB" sz="1200" dirty="0" smtClean="0">
              <a:latin typeface="Cambria"/>
              <a:cs typeface="Cambria"/>
            </a:endParaRPr>
          </a:p>
          <a:p>
            <a:endParaRPr lang="en-GB" sz="1200" dirty="0" smtClean="0">
              <a:latin typeface="Cambria"/>
              <a:cs typeface="Cambria"/>
            </a:endParaRPr>
          </a:p>
          <a:p>
            <a:endParaRPr lang="en-GB" sz="1200" dirty="0" smtClean="0">
              <a:latin typeface="Cambria"/>
              <a:cs typeface="Cambr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64088" y="4077072"/>
            <a:ext cx="3672408" cy="1015663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mbria"/>
                <a:cs typeface="Cambria"/>
              </a:rPr>
              <a:t>Q3: At sea level, atmospheric pressure is 101,325 Pa.  What is the pressure in </a:t>
            </a:r>
            <a:r>
              <a:rPr lang="en-GB" sz="1200" dirty="0" err="1" smtClean="0">
                <a:latin typeface="Cambria"/>
                <a:cs typeface="Cambria"/>
              </a:rPr>
              <a:t>kPa</a:t>
            </a:r>
            <a:r>
              <a:rPr lang="en-GB" sz="1200" dirty="0" smtClean="0">
                <a:latin typeface="Cambria"/>
                <a:cs typeface="Cambria"/>
              </a:rPr>
              <a:t>?</a:t>
            </a:r>
          </a:p>
          <a:p>
            <a:endParaRPr lang="en-GB" sz="1200" dirty="0" smtClean="0">
              <a:latin typeface="Cambria"/>
              <a:cs typeface="Cambria"/>
            </a:endParaRPr>
          </a:p>
          <a:p>
            <a:endParaRPr lang="en-GB" sz="1200" dirty="0">
              <a:latin typeface="Cambria"/>
              <a:cs typeface="Cambria"/>
            </a:endParaRPr>
          </a:p>
          <a:p>
            <a:endParaRPr lang="en-GB" sz="1200" dirty="0" smtClean="0">
              <a:latin typeface="Cambria"/>
              <a:cs typeface="Cambri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64088" y="1628800"/>
            <a:ext cx="3672408" cy="1015663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mbria"/>
                <a:cs typeface="Cambria"/>
              </a:rPr>
              <a:t>Q5: The further Felix fell, the more his rate of acceleration reduced. Why?</a:t>
            </a:r>
          </a:p>
          <a:p>
            <a:endParaRPr lang="en-GB" sz="1200" dirty="0">
              <a:latin typeface="Cambria"/>
              <a:cs typeface="Cambria"/>
            </a:endParaRPr>
          </a:p>
          <a:p>
            <a:endParaRPr lang="en-GB" sz="1200" dirty="0" smtClean="0">
              <a:latin typeface="Cambria"/>
              <a:cs typeface="Cambria"/>
            </a:endParaRPr>
          </a:p>
          <a:p>
            <a:endParaRPr lang="en-GB" sz="1200" dirty="0">
              <a:latin typeface="Cambria"/>
              <a:cs typeface="Cambri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70537" y="5256803"/>
            <a:ext cx="3665959" cy="156966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mbria"/>
                <a:cs typeface="Cambria"/>
              </a:rPr>
              <a:t>Q2: What would happen to a deep-sea diver if they didn’t have a special pressurised submersible? Explain your answer. </a:t>
            </a:r>
          </a:p>
          <a:p>
            <a:endParaRPr lang="en-GB" sz="1200" dirty="0" smtClean="0">
              <a:latin typeface="Cambria"/>
              <a:cs typeface="Cambria"/>
            </a:endParaRPr>
          </a:p>
          <a:p>
            <a:endParaRPr lang="en-GB" sz="1200" dirty="0">
              <a:latin typeface="Cambria"/>
              <a:cs typeface="Cambria"/>
            </a:endParaRPr>
          </a:p>
          <a:p>
            <a:r>
              <a:rPr lang="en-GB" sz="1200" dirty="0" smtClean="0">
                <a:latin typeface="Cambria"/>
                <a:cs typeface="Cambria"/>
              </a:rPr>
              <a:t>Q1: Why doesn’t the density of water increase even at high pressures?</a:t>
            </a:r>
          </a:p>
          <a:p>
            <a:endParaRPr lang="en-GB" sz="1200" dirty="0" smtClean="0">
              <a:latin typeface="Cambria"/>
              <a:cs typeface="Cambria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95536" y="5277401"/>
            <a:ext cx="161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95699" y="6083974"/>
            <a:ext cx="161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5699" y="6368954"/>
            <a:ext cx="161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5536" y="6741368"/>
            <a:ext cx="1617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2537343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>
        <p14:rippl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34369</TotalTime>
  <Words>379</Words>
  <Application>Microsoft Macintosh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19</cp:revision>
  <dcterms:created xsi:type="dcterms:W3CDTF">2016-10-25T08:32:37Z</dcterms:created>
  <dcterms:modified xsi:type="dcterms:W3CDTF">2016-10-25T08:35:37Z</dcterms:modified>
</cp:coreProperties>
</file>