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61" r:id="rId2"/>
    <p:sldId id="271" r:id="rId3"/>
    <p:sldId id="262" r:id="rId4"/>
    <p:sldId id="27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532" autoAdjust="0"/>
  </p:normalViewPr>
  <p:slideViewPr>
    <p:cSldViewPr snapToGrid="0" snapToObjects="1">
      <p:cViewPr>
        <p:scale>
          <a:sx n="80" d="100"/>
          <a:sy n="80" d="100"/>
        </p:scale>
        <p:origin x="-1376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214D-DA55-DA46-B36E-BC8A90E83957}" type="datetimeFigureOut">
              <a:rPr lang="en-US" smtClean="0"/>
              <a:pPr/>
              <a:t>7/9/16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47656-A848-FB40-AF86-07D68B37E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308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Think about shared features. The common ancestor would not be half pig, half cow as some students would</a:t>
            </a:r>
            <a:r>
              <a:rPr lang="en-GB" baseline="0" dirty="0" smtClean="0"/>
              <a:t> think.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7656-A848-FB40-AF86-07D68B37E4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390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7656-A848-FB40-AF86-07D68B37E4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4326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 and B are equally related to A. 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7656-A848-FB40-AF86-07D68B37E4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432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http://horseshoe-crabs.com/the-horseshoe-crab-a-living-fossil/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C92E6-3759-415E-9B7A-C3C1156FDD6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213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83A8-D3E2-2C41-A26E-B0BB9F923086}" type="datetimeFigureOut">
              <a:rPr lang="en-US" smtClean="0"/>
              <a:pPr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7DA2-852F-6249-95B8-137CCC29A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83A8-D3E2-2C41-A26E-B0BB9F923086}" type="datetimeFigureOut">
              <a:rPr lang="en-US" smtClean="0"/>
              <a:pPr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7DA2-852F-6249-95B8-137CCC29A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83A8-D3E2-2C41-A26E-B0BB9F923086}" type="datetimeFigureOut">
              <a:rPr lang="en-US" smtClean="0"/>
              <a:pPr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7DA2-852F-6249-95B8-137CCC29A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83A8-D3E2-2C41-A26E-B0BB9F923086}" type="datetimeFigureOut">
              <a:rPr lang="en-US" smtClean="0"/>
              <a:pPr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7DA2-852F-6249-95B8-137CCC29A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83A8-D3E2-2C41-A26E-B0BB9F923086}" type="datetimeFigureOut">
              <a:rPr lang="en-US" smtClean="0"/>
              <a:pPr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7DA2-852F-6249-95B8-137CCC29A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83A8-D3E2-2C41-A26E-B0BB9F923086}" type="datetimeFigureOut">
              <a:rPr lang="en-US" smtClean="0"/>
              <a:pPr/>
              <a:t>7/9/16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7DA2-852F-6249-95B8-137CCC29A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83A8-D3E2-2C41-A26E-B0BB9F923086}" type="datetimeFigureOut">
              <a:rPr lang="en-US" smtClean="0"/>
              <a:pPr/>
              <a:t>7/9/16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7DA2-852F-6249-95B8-137CCC29A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83A8-D3E2-2C41-A26E-B0BB9F923086}" type="datetimeFigureOut">
              <a:rPr lang="en-US" smtClean="0"/>
              <a:pPr/>
              <a:t>7/9/16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7DA2-852F-6249-95B8-137CCC29A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83A8-D3E2-2C41-A26E-B0BB9F923086}" type="datetimeFigureOut">
              <a:rPr lang="en-US" smtClean="0"/>
              <a:pPr/>
              <a:t>7/9/16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7DA2-852F-6249-95B8-137CCC29A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83A8-D3E2-2C41-A26E-B0BB9F923086}" type="datetimeFigureOut">
              <a:rPr lang="en-US" smtClean="0"/>
              <a:pPr/>
              <a:t>7/9/16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7DA2-852F-6249-95B8-137CCC29A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83A8-D3E2-2C41-A26E-B0BB9F923086}" type="datetimeFigureOut">
              <a:rPr lang="en-US" smtClean="0"/>
              <a:pPr/>
              <a:t>7/9/16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7DA2-852F-6249-95B8-137CCC29A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83A8-D3E2-2C41-A26E-B0BB9F923086}" type="datetimeFigureOut">
              <a:rPr lang="en-US" smtClean="0"/>
              <a:pPr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77DA2-852F-6249-95B8-137CCC29A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hescienceteacher.co.uk" TargetMode="External"/><Relationship Id="rId3" Type="http://schemas.openxmlformats.org/officeDocument/2006/relationships/hyperlink" Target="http://thescienceteacher.co.uk/argumentation-in-scienc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www.ase.org.uk/journals/school-science-review/2001/06/301/1318/SSR301Jun2001p63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0553" y="5984123"/>
            <a:ext cx="8102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mbria"/>
                <a:ea typeface="Cambria"/>
                <a:cs typeface="Times New Roman"/>
                <a:hlinkClick r:id="rId2"/>
              </a:rPr>
              <a:t>www.thescienceteacher.co.uk</a:t>
            </a:r>
            <a:r>
              <a:rPr lang="en-US" dirty="0">
                <a:solidFill>
                  <a:srgbClr val="008000"/>
                </a:solidFill>
                <a:latin typeface="Cambria"/>
                <a:ea typeface="Cambria"/>
                <a:cs typeface="Times New Roman"/>
              </a:rPr>
              <a:t>  </a:t>
            </a:r>
            <a:r>
              <a:rPr lang="en-GB" dirty="0">
                <a:latin typeface="Cambria"/>
                <a:ea typeface="Cambria"/>
                <a:cs typeface="Times New Roman"/>
              </a:rPr>
              <a:t>| resources for science teachers who like to think 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304255"/>
              </p:ext>
            </p:extLst>
          </p:nvPr>
        </p:nvGraphicFramePr>
        <p:xfrm>
          <a:off x="703049" y="947648"/>
          <a:ext cx="8102896" cy="1828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1076"/>
                <a:gridCol w="2492808"/>
                <a:gridCol w="1040397"/>
                <a:gridCol w="3198615"/>
              </a:tblGrid>
              <a:tr h="53082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mbria"/>
                          <a:cs typeface="Cambria"/>
                        </a:rPr>
                        <a:t>Evolution:</a:t>
                      </a:r>
                      <a:r>
                        <a:rPr lang="en-US" b="0" baseline="0" dirty="0" smtClean="0">
                          <a:latin typeface="Cambria"/>
                          <a:cs typeface="Cambria"/>
                        </a:rPr>
                        <a:t> decent with modification</a:t>
                      </a:r>
                      <a:endParaRPr lang="en-US" b="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Level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mbria"/>
                          <a:cs typeface="Cambria"/>
                        </a:rPr>
                        <a:t>For students aged 14-16</a:t>
                      </a:r>
                      <a:endParaRPr lang="en-US" b="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769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Outcomes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mbria"/>
                          <a:cs typeface="Cambria"/>
                        </a:rPr>
                        <a:t>To understand the concept of a common ancestor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mbria"/>
                          <a:cs typeface="Cambria"/>
                        </a:rPr>
                        <a:t>To use data to consider the evidence for</a:t>
                      </a:r>
                      <a:r>
                        <a:rPr lang="en-US" baseline="0" dirty="0" smtClean="0">
                          <a:latin typeface="Cambria"/>
                          <a:cs typeface="Cambria"/>
                        </a:rPr>
                        <a:t> evolution – decent from a common ancestor with modification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mbria"/>
                          <a:cs typeface="Cambria"/>
                        </a:rPr>
                        <a:t>To use evidence (data) to support a claim 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3007" y="3702594"/>
            <a:ext cx="675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Cambria" panose="02040503050406030204" pitchFamily="18" charset="0"/>
              </a:rPr>
              <a:t>For this lesson you will need to print out slides 7</a:t>
            </a:r>
            <a:r>
              <a:rPr lang="en-GB" i="1" smtClean="0">
                <a:latin typeface="Cambria" panose="02040503050406030204" pitchFamily="18" charset="0"/>
              </a:rPr>
              <a:t>-11 </a:t>
            </a:r>
            <a:r>
              <a:rPr lang="en-GB" i="1" dirty="0" smtClean="0">
                <a:latin typeface="Cambria" panose="02040503050406030204" pitchFamily="18" charset="0"/>
              </a:rPr>
              <a:t>for the group discussion. More information on argumentation is available here:</a:t>
            </a:r>
          </a:p>
          <a:p>
            <a:r>
              <a:rPr lang="en-GB" i="1" dirty="0">
                <a:latin typeface="Cambria" panose="02040503050406030204" pitchFamily="18" charset="0"/>
                <a:hlinkClick r:id="rId3"/>
              </a:rPr>
              <a:t>http://thescienceteacher.co.uk/argumentation-in-science/  </a:t>
            </a:r>
            <a:endParaRPr lang="en-GB" i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000" spc="-10" dirty="0">
                <a:solidFill>
                  <a:schemeClr val="tx2"/>
                </a:solidFill>
                <a:latin typeface="Cambria" panose="02040503050406030204" pitchFamily="18" charset="0"/>
              </a:rPr>
              <a:t>The horseshoe crab – a present day example and a fossil from 500 million years ago</a:t>
            </a:r>
          </a:p>
        </p:txBody>
      </p:sp>
      <p:pic>
        <p:nvPicPr>
          <p:cNvPr id="1026" name="Picture 2" descr="http://www.dec.ny.gov/images/administration_images/0615hscra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65831" y="1714521"/>
            <a:ext cx="4762500" cy="4749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365557"/>
            <a:ext cx="21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Data 3</a:t>
            </a:r>
            <a:endParaRPr lang="en-GB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01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000" spc="-10" dirty="0">
                <a:solidFill>
                  <a:schemeClr val="tx2"/>
                </a:solidFill>
                <a:latin typeface="Cambria" panose="02040503050406030204" pitchFamily="18" charset="0"/>
              </a:rPr>
              <a:t>An increase in antibiotic resistant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latin typeface="Cambria" panose="02040503050406030204" pitchFamily="18" charset="0"/>
            </a:endParaRPr>
          </a:p>
        </p:txBody>
      </p:sp>
      <p:pic>
        <p:nvPicPr>
          <p:cNvPr id="16386" name="Picture 2" descr="http://cdn.theatlantic.com/static/mt/assets/meganmcardle/Incid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45462" y="1695204"/>
            <a:ext cx="7598834" cy="3886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365557"/>
            <a:ext cx="21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Data 4</a:t>
            </a:r>
            <a:endParaRPr lang="en-GB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46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000" spc="-10" dirty="0" smtClean="0">
                <a:solidFill>
                  <a:schemeClr val="tx2"/>
                </a:solidFill>
                <a:latin typeface="Cambria" panose="02040503050406030204" pitchFamily="18" charset="0"/>
              </a:rPr>
              <a:t>The diversity of life</a:t>
            </a:r>
            <a:endParaRPr lang="en-GB" sz="3000" spc="-1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65557"/>
            <a:ext cx="21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Data 5</a:t>
            </a:r>
            <a:endParaRPr lang="en-GB" dirty="0"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600200"/>
            <a:ext cx="6051550" cy="444924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46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Cambria" panose="020405030504060302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2193"/>
          <a:stretch/>
        </p:blipFill>
        <p:spPr bwMode="auto">
          <a:xfrm>
            <a:off x="16934" y="62485"/>
            <a:ext cx="4438726" cy="67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55660" y="113706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Cambria" panose="02040503050406030204" pitchFamily="18" charset="0"/>
              </a:rPr>
              <a:t>Theory 1: </a:t>
            </a:r>
            <a:r>
              <a:rPr lang="en-GB" dirty="0">
                <a:latin typeface="Cambria" panose="02040503050406030204" pitchFamily="18" charset="0"/>
              </a:rPr>
              <a:t>All living organisms evolved from a single common ancestor. </a:t>
            </a:r>
            <a:endParaRPr lang="en-GB" dirty="0" smtClean="0">
              <a:latin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</a:endParaRPr>
          </a:p>
          <a:p>
            <a:r>
              <a:rPr lang="en-GB" b="1" dirty="0">
                <a:latin typeface="Cambria" panose="02040503050406030204" pitchFamily="18" charset="0"/>
              </a:rPr>
              <a:t>Theory 2: </a:t>
            </a:r>
            <a:r>
              <a:rPr lang="en-GB" dirty="0">
                <a:latin typeface="Cambria" panose="02040503050406030204" pitchFamily="18" charset="0"/>
              </a:rPr>
              <a:t>Life evolved many times independently</a:t>
            </a:r>
            <a:r>
              <a:rPr lang="en-GB" dirty="0" smtClean="0">
                <a:latin typeface="Cambria" panose="02040503050406030204" pitchFamily="18" charset="0"/>
              </a:rPr>
              <a:t>.</a:t>
            </a:r>
          </a:p>
          <a:p>
            <a:endParaRPr lang="en-GB" dirty="0">
              <a:latin typeface="Cambria" panose="02040503050406030204" pitchFamily="18" charset="0"/>
            </a:endParaRPr>
          </a:p>
          <a:p>
            <a:endParaRPr lang="en-GB" dirty="0" smtClean="0">
              <a:latin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</a:endParaRPr>
          </a:p>
          <a:p>
            <a:endParaRPr lang="en-GB" dirty="0" smtClean="0">
              <a:latin typeface="Cambria" panose="02040503050406030204" pitchFamily="18" charset="0"/>
            </a:endParaRPr>
          </a:p>
          <a:p>
            <a:r>
              <a:rPr lang="en-GB" dirty="0" smtClean="0">
                <a:latin typeface="Cambria" panose="02040503050406030204" pitchFamily="18" charset="0"/>
              </a:rPr>
              <a:t>(writing frame taken from:</a:t>
            </a:r>
          </a:p>
          <a:p>
            <a:r>
              <a:rPr lang="en-GB" dirty="0">
                <a:latin typeface="Cambria" panose="02040503050406030204" pitchFamily="18" charset="0"/>
              </a:rPr>
              <a:t>Osborne, J., </a:t>
            </a:r>
            <a:r>
              <a:rPr lang="en-GB" dirty="0" err="1">
                <a:latin typeface="Cambria" panose="02040503050406030204" pitchFamily="18" charset="0"/>
              </a:rPr>
              <a:t>Erduran</a:t>
            </a:r>
            <a:r>
              <a:rPr lang="en-GB" dirty="0">
                <a:latin typeface="Cambria" panose="02040503050406030204" pitchFamily="18" charset="0"/>
              </a:rPr>
              <a:t>, S., and Simon, S. “</a:t>
            </a:r>
            <a:r>
              <a:rPr lang="en-GB" dirty="0">
                <a:latin typeface="Cambria" panose="02040503050406030204" pitchFamily="18" charset="0"/>
                <a:hlinkClick r:id="rId3"/>
              </a:rPr>
              <a:t>Enhancing the quality of argumentation in school science</a:t>
            </a:r>
            <a:r>
              <a:rPr lang="en-GB" dirty="0">
                <a:latin typeface="Cambria" panose="02040503050406030204" pitchFamily="18" charset="0"/>
              </a:rPr>
              <a:t>.” Journal of research in science teaching 41.10 (2004): 994-1020</a:t>
            </a:r>
            <a:r>
              <a:rPr lang="en-GB" dirty="0" smtClean="0">
                <a:latin typeface="Cambria" panose="02040503050406030204" pitchFamily="18" charset="0"/>
              </a:rPr>
              <a:t>.) </a:t>
            </a:r>
            <a:endParaRPr lang="en-GB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46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88428" y="1392493"/>
            <a:ext cx="2293175" cy="171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3414" r="-1"/>
          <a:stretch/>
        </p:blipFill>
        <p:spPr bwMode="auto">
          <a:xfrm>
            <a:off x="1087789" y="1632024"/>
            <a:ext cx="1548534" cy="147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dirty="0" smtClean="0">
                <a:latin typeface="Cambria" panose="02040503050406030204" pitchFamily="18" charset="0"/>
              </a:rPr>
              <a:t>What do you think the common ancestor looked like? </a:t>
            </a:r>
            <a:endParaRPr lang="en-GB" sz="3600" dirty="0">
              <a:latin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01067" y="4740894"/>
            <a:ext cx="0" cy="9059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301067" y="2759694"/>
            <a:ext cx="2048933" cy="1981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311400" y="2912094"/>
            <a:ext cx="1989667" cy="1828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96987" y="4488873"/>
            <a:ext cx="486888" cy="415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40431" y="4696691"/>
            <a:ext cx="20959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9553" y="4169499"/>
            <a:ext cx="216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Draw what you think the common ancestor could have looked like?!</a:t>
            </a:r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16" name="AutoShape 2" descr="data:image/jpeg;base64,/9j/4AAQSkZJRgABAQAAAQABAAD/2wCEAAkGBxMSEhUTExMWFRUXFRcbGBUXGBUWGBoXFxcYFxcXGBUYHiggGBolHRgYITEhJSkrLi4uFx8zODMtNygtLisBCgoKDg0OGhAQGi0fHSUtLS0tLS0tLSstLS0tLS0tLS0tLS0tKy0tLS0tLS0tLS0tLS0tLS0tLS0tLS0tLS0tLf/AABEIALUBFwMBIgACEQEDEQH/xAAbAAEAAgMBAQAAAAAAAAAAAAAAAwQCBQYBB//EAD0QAAECAwMKBQEFCAMBAAAAAAEAAgMRIQQxQQUGElFhcYGRofATIrHB0QcyQlLh8RQjM2JygpKyQ6LCU//EABgBAQADAQAAAAAAAAAAAAAAAAABAgME/8QAHxEBAQEBAAIDAQEBAAAAAAAAAAECEQMhEjFBUSJh/9oADAMBAAIRAxEAPwD7iiIgIiICIiAiIgIiICIiAiIgIiICIiAijfGAUL7RSYrxUdTyrSx0wqJtE6GYMqTVd8TvHao+S0w2L7SAvDaFrXvpPdejIh5fKjqfjGxEYr3xtaosjd8/hZmJPp36J1PxjYNeCsgVTY/19QpmRFbqlynRYgzWSlUREQEREBERAREQEREBERAREQEREBERAREQEXjnSVOPa8AotTJ1aiRQFTi2nsKm5wdME1GFQo9GRr01X3KtvWkys6Zr5p0xUQJpSRr1xXjbu+Ska+YHe9QshA0pbCZHcsQCQJ3r2M6X2dcyjnV4IMXGhn33PosfEk3bMrGM64azPhMrFvp6mgQStepWuu4KBjcO7u+Skh0qgtQ3y6fCnYe+KpNNZYfCza+XL5JRDYNcpWvVKG6nexSsd6K0qti1PkslXERSQ34KeqWJERFKBFjpicpierHkiDJERAREQEREBERARFi94AmSgyRUItt1U2lVjaTO/vcq3S8xW1MQa1DGtQCpmNrHqoYsUi5R8lphLEtM9ygJ6X9FEHTIr37FevdItncfQj4ULc4yc27vZJId24dK/CjiPkO9fwvXPoeSDKDF8zh3tWRMuE/j3VNuBxp7fopnP73/AKImvXmku+71E51eHVC4zUMR1dnwhwe4ky3T+FMy4DaFUD/NLVXie/VWS+Uu+/yQWG+nZUs5jhNUmxJg8fVZtj0Q4unDh7D3WDDOmr3oojFw2le+KKHbLn36IhMx8qKVkVVI0TFYiL1Q4vxItCqFqyoGOAxOHRYRI56Ll8uQ/FiQmAmfiNu/DPzCe4lLVpJ+u4s2WmGjjLUV5a8usFGeYyqcB8qo7NRujJsWID/NJ4nrFx6rncs5FiWRviPjB4c4NADS2U5md51Kb2KSYtbfI2laIxcSQxsySDeXTAE+vBFuM2LJ4dnZrcNI/wB13SSKZPSm9dvptURFZQREQEREBEWEWKGiZQeRooaJlaW02svPsordbS437sVSdF77uVLW2McXfF2HvesC84CXLsqtp6z6/ova658/hVacWmxTK8HYojFlu1G/aFCBu75oYffwgl8QfCyc+aplsipGzruRWxNEd3smFHp0d3jNePfQHvu9Rl+HexBKHfZIx916Xznx9Qq4d6T61Xj301dhEp4kT0Puo3uqe9qrujXb1542vCfsiePWPq7u4LN0adZ9hU4bzXUffvovZy5oWLpiy4fr7FS6X2gNQ79FR8Sp72fHJe+LdhTp+SC74/MVXni36sVVdErPvaFG7ymk5HsUQ42Him7uawMU9fZUxElLbyWcSKJcETIsiJfu+JrXWRoda2bwvIlpkOit5t2fxLQ10vseaerD1RF9Su6XMfUKHOyg/hitPRw9106rZRsgiwnwzc5pHHA85LS/TmzeXqLIkYPs8Jw/+beYEj6L1a3NLTYx8J4kWO9USfRr7b9ERSgREQERRxooaJ8gg8jxg0T6LQW63TOvvBe5RtZM6rRRoqz1pvjH6tPiA3d+yzadfRU4U9kuqyfEIu5Xeiq0WXSwoeJ9VJCibZ96lQaXETpPjPqUFocDI98U6cbN9fzUBafyUTY87+C8MSXxeCpEnih1Ljt7oohFlMH9N6rWmMNV12v81CLSHY1HooV4veOKjUsXvuIOtVRFE597FiI14QXYsSXsq8WPQbTX0UUWNPh6KBz7uCJkWNOc+9ijixZDZNYB3fNVbbHuF6LxKy1gOEzerkc1O4rlrVaZubXH9V0ECL5RO+nO5RDUSiJOe8z4V+OaskY7O/VVhKXKvv6KcOApv3Ccx8qyqeWGBnL4WDTMS2JpTu20xGvvYkiJHvigjMSkjWsj8qvaI1OYWcaLeNi1Nqj9+vootSlMacgvoWatg8KCHEeZ9TsH3RyrxXK5nZDMZ3ivH7tp/wAjq3BfQ1fE/WPk1+CIiuxeSReogIiICIiAStTb40zRXLVFwHFUHsmq6rTEaO2Ga1kU1WyttCQVqorllXXJ6TaRXhcsYYmvHOkoVTholdeoXz2+vsoWWzA99Fk6MDdVOicVosXtcLj7hIMWWB9VY8YEVUoUHgkaitVGtTobqrfPcFoMuSUJ9VO21biD3JZ+Ps6rn4FpLaYK2LXjMd7k6j4tsLQvHxJ71qzaz3JBHniAnU8bUxaFa63RaUokONPvmqNsdOmpT0n2oE1ntXUWK0aQGNB6LmSxbHJUf7s9oULan66XxNd1ylLZnvYfda+DF6XjZitjDb5RyGtWZp4NJjvuiaUxLu7vksDHrPns27lCY4lrGuSJU8oxabQqmTbG6NEawXuMvz5VUj5xDT7O2U12eY2Rwxhjuq5xIbPBooZbSR0USdqNX4zrpLFZWwmNhtuaJfmp0RbuQREQEREBEUcaMG38kEirx7QBQGvoqMW1lxkK7B7lZQ2yFb1HWkwxc0r1oXhXqq1k4qW2ztdeK61z2UbJo1BmF0caq11vgHgabjgo1GmLxpYTPRelsxW9ey0adgrMV4LNbUc3lMljr6LOFarhNY50mQmNa0mSrRN0jebuCoT6dZCiHA98FcbEJWrgP1+6teKFaVWrER47otDlU6XDH5WzeStXbmYNFTgFFqGmiO1KLSXV2HMK1xQHEMhg/jcZy1yaD7LdWf6YCX7y0mf8rABzJM+imZ0tfLifr582LtQRSvoMP6YgRBOOTCkdKTQ1+lSQE5iV9dm2nQWLMaxQ/wDi0zre5zuk9HorTFVvmzHx8RDrltVuHBiRXaLIb3ulPRa1xMrpyAu2r7Nk/IFmgPc+HBa1ziMBSQlJv4RsC2UscdatPGzvn/kfGrPmXb3/APDoDW9zB0mT0W2yR9OrRpzjRGMaPwTe48wAOu5fUEVvhFb59V8sytkx1nimGTOVWuu0mkauBHBYQ7RSXT4K6rP2yeVkUfdOidxqDwIPNclDhTxVLOVr472JxH0sOvyrlmhB4IlKYVYWYgXq7YWyknFqo5Ph1LTeF9GyYwCDDAu0G+gXCWpuhHBuDhNdnkG0aUOX4acDd78lfLLy+5K2SIiu5xERAREQc5lrOlkIlsPzO14A+64rKmckdxMyRsuX06zZPhQyXNY0OJJLpTNTO81kocrZFg2kSisBIucKOG4/Ky1jd/XT4vL48X3nrnM3MuQ4kFomA4CTq/exJ33rZRsoMlV0lpzma2yuMZj9JovaaGtBdf0Woy3Fk0yvVflqT2vbi6/z9O2hvXsR9F8sZnVaYQlRwF1akLKy5/x4g/gkVlMkD2oFeaTc+30PxpYKCPaZgrk2Zeivpo6Nd6lh2hxJOI74qLpPONnFaHV6KCK7REl6agKOOKLOjSZcdNq52D5XtIwIW3ytFrJbLNPM99rIiPmyCD9r7ziMGjVtSTqbZmdqFs1bYyq8iwZeU3gkcQZLKG4zVUR5GfJQZEb4tpYP5lnb6BWfp/B0rUDqmUk7Ua+rX1VokJL1EXW4hERAREQEREFPLFj8aDEh4lpl/UKt6gL5fZXVke96+uL5vnTZPBtTiB5X+Yf3X/8AafRZ7n628V98SNhTbReQHEG/FeWaPTgonxJElV66FzK0EPhBxvY4EbriO9S3eaUaekNg9fzK43KmUC2ERO+gHGp4BdhmDZ3Cz+I6+Iaf0toOZn0TN7pl5PWXTIiLZzCIiAiIgIiINfl7+A/cP9gvnOUfMF9DzkfKzROH+wXzt1arLyfbo8M/Wjj5Pe+4UmFPZsnFv3Vt7I2pVtjASqNrqqljsst+5WX2ciRVprO5lZgjFFLr2rHZ3vVa0RKKS0At3KtY7I+0xRCh/wBzsGjWVC/Ymzbzd/a4um8fuWnzfzEVDB7r6dDhhoDWgAASAFAALgAoMnWJkGG2GwSa0c9ZO0qyt855HJvfyr5XnFCLLXGaLtOcv6wH/wDpYwxSclczxsrm5QLgaOhMcd40m+jQq8KDpNrrXPZ7rqxf8xrspxmlspyJu4Xre/TazkRnk3aFOJXF5ejfvQ00kupzNyiIbmmeIB3GhTN99qNT/NfUURF1OMREQEREBERAXG58ww97BiG14mg9V18WIGtLjcASdwXC26OXuc917jdq1Dkqb+mninvrWQAA2qhtcSk5qS1OkDRaS12gigvrwWNrrYQQ602qHAYJguDZ4DFzuFeS+1WSzthsbDb9lrQ0bgJLhvpjkYN07QRU+VpPNxHQc13608WeTrl8uu3giItWQiIgIiICIiDl89rWA1sPE1l0HuuUhTktrnTGEWO6X3fJiPMJzv204LVskDomYO2kwstT27vFnmWQA4qaDaWXFwB4H2oqFucCDIyIndQ7lrPCdpB2lUC5VqdZdS0zxnvn8LGK8Df0WrhZSoGgTcaAAVJ1AAVK6zI2bBdJ9p3iED/ufYc8FElv0x1ZGpydkuLazIEthj7UQ+jdZ9F2+S8mQ7OzQhtkMTeSdZOJVpjA0AAAAXAUA3BZLXOJGGtWiIiuq4TOaJO1P2Bo4aId/wCiqUJwksMu2nStMUjB5H+Pk9QqVitFH7HEdJrnt9u3Gf8AMcjns4ePIGugD1KtZuxHPaWQwXvcJhrauOjUyGNATwWuy+3TtDnz1DdIXLrfpHkhxtHjgfuoYcA+VC9w0dFpxkCZyuVZO+jvxltfU8ivebPBMQFrzCZpA0IdojSmN6uoi6o4qIiICIiAiLx7gASbgJoNHnHa6CEMZF268D35LnIzFNarbpFzjeSTu1Kr+1Atosbe114xyNda8Zrnozpu49LltMr24N8gPmK0jHnxACJ/JWWqvH2rNmCGWWCB+AH/AC83utmorJC0GMZ+FrRyAClXVJyOK3tERFKBERAREQFzWcucxskRrXt0WPb5YpBLdKs2zFxxkV0qitVmZEaWRGtexwkWuAc0jaDeov8AxbFkvudfM3xYTjNsVpnM0LZmd8wfdVbZFp5g32O0EXFbvLP0tgPm6zPMEmuiQXs4VDm8zuWnsGYeUGvEOI+EYZNYgeXSbr0XNBJlh1VLK7c+bFauLHLnNY0OLvwjzO3SF66DJGaFpiyMQeE2lXfal/SKz3yXf5LyTBs7dGEwNpV0hpO2udeSrqn4f1z781v01OSM3YFn8zWzfL+I6ruGDeC2yIrycY29EREQKK1RxDY55ua0k8BNSrjs6f2yK4sZCcIIP3ZEvliZG7UOeyuryLYz8rxybI5eHO+8SSd5qeqxybkyK6GYrRNkSP4bRWrpAaU9U/LvaVsbJkW0xj4YhPh1Gk97S0AG8jSlpHYOl6+i2Cwsgw2QmDysAAnfTE7SZme1ZZx1078szzjWvzRsJILrLBJEq6AE5YmV/FbljAAAAABcBQclki25xy22iIilAiIgIiIC5/OTKQA8If3euitplW3tgQy833NGt2AXzq1Wp5mTUmZJOs1We9fjbxY+V61+WLd5tEGRJ7ksRagxsyZgVJ2CqojJMV7HWmQ8OFEAcSTMudSTaVlpNmaXrpYf06i2iEPFjiDpSJhhmmRiATpAA7KrOS1063mRwH7X40Wci4vdJovJrIADXgu3yFmfFhW6CyJ5h4bYzyPsggkeHP7x0gBtBXSZs/T6BY4gi6b4r2z0dINDWk00g0C+Ws4612Cvnx/1z78v8ERFqwEREBERAREQEREBERAREQEREBERAREQEREBERAREQEREBERBwGVGPtDy9z5SJDQBQAYCvMpYM2/HdIxSBKZk2t+BJkORRFjme3Td2Z9O2slghwobYTGAMbc2U6znMzvM6z11VlEWzm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Image result for pi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6" descr="Image result for pi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8" descr="data:image/jpeg;base64,/9j/4AAQSkZJRgABAQAAAQABAAD/2wCEAAkGBxMTEhUTExIVFhUVGBgXGBUYFxUaGBgYGBcXFxgXGBYYHSggHRolGxUXITIhJSkrLi4uFx8zODMtNygtLisBCgoKDg0OGhAQGi0lHyUtLS0tLS0tLSstLS0tLS0tLS0tLS0tLS0tLS0tLS0tLS0tLS0tLS0tLS0tLS0tLS0tLf/AABEIAOoA1wMBIgACEQEDEQH/xAAcAAEAAgMBAQEAAAAAAAAAAAAABAYDBQcCAQj/xABCEAABAwICBwQGBwYGAwAAAAABAAIDBBEhMQUGEkFRYYEicZGhBxMyscHwFEJSkrLR4SNDcqLC8SQzU2JjghVzs//EABkBAQADAQEAAAAAAAAAAAAAAAABAgMEBf/EACERAQEAAgIDAAMBAQAAAAAAAAABAhEDIRIxQRMiMlEE/9oADAMBAAIRAxEAPwDuKIiAiIgIiICIiAiIgIiICIiAiKPVVjI/adjw3+CCQir1Tp92TGAczifAKBLNNJ7T3W4DAeSpc4vMKtctQxvtPaO8ge9RxpaC9vWsv3/HJVltF4rK2mCjyp4xZ21kZykZ94fmszXA5G6qhiHBfWXb7BI7lPkeK1otDR6dsdmX7wHvH5LeRyBwBaQQciMlaXatmnpERSgREQFo9adKGJrWMNnvN7jc1uJPU2HUreKh6Zk9bUSSDtBlo2i+FmHE/eJ8lnyZax6acWPlktmh9KNmbwe32m/HuK2C51QzujkDmGx3XyI4Hkr7Q1QkYHAWO9u8HeE48/Kdp5ePxqQiItGQiIgIiICIvjnAC5NhxKD6sVRUNYLuIHvPcFqNJ6dDQfV2JH1jl0CpcekHOmBe8uLrXucLE2Czy5JGmPFcu1trtOOcdmO7Rx3/AKLXiIuON8d5+JWaGDkpkbBZU3b7W1Ijx0wUiNoWURry9oUlfNgBeHWC8uevkkilD65vBYwV5MiMO66haR4mZdY6CrdC+4J2T7Tdx5gbiskjrKJIVOy4rrDKHNDmm4ORXtVLQmkjG8MJ7DjbH6p4jkratJdsbNCIilDDWTbEb3fZaT4BUugj2BYjE5nnvVm1jltDb7ZDemZ8gtC4DZt5rDk7rq/559QtIRZOG7NS9AaZ2cXYDBru7c/p7lCqWm2C19NcuLTe1vLgsplq9OrPCZY9uoAr6qvoDTQY8U8hw/dvP4Dz4eCtC68ctx5ueNxuqIiKVREWtr9LsZcDF3kE2JNZWtjFznuG8qr6U0qXYk4DJu755qLW1pNyTcnfvWsrJrDgSMeAB3dVhlnvp0cfFvthrq7aFhlv5r3DR3Ae4WOd961DZjtCwBxxJvZbeWW7PyyWW47PHWK3Ujw5rTxGak+5afQsn7MDhgtiH34+K1jivVZXu+f7rDO7FfXScFiL1Jpileo7ptyySeSj2xy+eKDI169tdZeL/PFYi7ciWWVyjPCzWuvr48QoX0hyhW7V+v8AWxC57TOy74HqPiqtKvugasx1TB9WS7HDpdvW481bG6rPkx6XtERasGm1mHYZ/H/SVp5Yuz8VtNbXWjZw27H7rlrWPuAFz8l/Z2/83prgHAlYWDtAjuK3L4xlZa9lJeVossdXbqy1q15rYA6PLHdxwW80dpd8bA2YF1ge0M8MgRvPNZodHbNr4/n/AGWaejuMvm1lvNxxcuWOVQKnTMz/AGAGN8XeOQUKR8hI2iT3kn3rcmEN3fNl5NNje3zdRbWeo0znSAe04XuMzZRX0zzc3uFZpKYH56r62iADhbv8Lqe6TUVRsW+2A8yq9pkuc5oG8kn3D4q36RgLbAZY3VWrGl0gsMR84rKzUd+EnWnqj0cLXcVuaWmH1QeWKw0lITZxx+eC20LCMhhZRjF8nigdslwPepReDle/RQoiS89yzbVu/ktZ6cGc/Zmd5/O5BIV8LrjFfFZDy4/P6LC4rJI4hYHuQ097W9YXG5WP1m5eZHW7kSnwuXp5WCmN1leoaMMvRauomLHNeM2uDvA3+C2Mr1qqzG6hFjqLXAgEZHFFB0BJtU0J/wCNviBY+5F0ON80/TesgkAzA2h3txA62t1VX0XUggX3ZXV4VfqdWG/unlvI4jHzHmss8N3cbcXJ4+0Zxxzw4BZaVg274ced1ng1eI9qYnuaB8V4qqYwWO0XBxxJ3FU8LvddGXNjZqNux119etFHpcXDRcc+K2kbtoXup8tue8dndeHR3KxVE1iG/OGKkONgVHkYC63X4KtTEmlcOPd71mflbctfJEQbg2Cxx6QBvhlzVpUXH6+aQYCCSLkDAbh3qm0cJdI9x42srTVVZ5278FqqIMD3cTiearn6dHBe02ni5LPLgOCxSTBozUCev2xsi/M/kojfO67eRMCSRhc4c7IXnNQxms8L8VZx27u2whdh83X1z/BRgeC+ucpNPUjlHmk3Ly+RYXG6haR9a5fJ5OyvINlgkfj1Uo+tnS2sMVlkmUeA4JI/gi7xM6619WcOKzzTKFK6981A6BqZLtUcfLaHg4ovOpMdqOPntHxcUW+Ppx5e63qIilAqlpiudNO6NvsRYX4utdx6YDxVnragRxvefqNLrcbC9lTdExHZcT7TjcniXG7j4krPO/GnHO9tHJpKT6UyH1btmxJfuwtYC2HHwV30c+4UF+jGgbTh2smkc96yMOxgCTZZenTnlLjqNpLFhe6xQ8b/ANlDfUOI+brCax18R196b7Ysukq21xkP7qnSaTY6Uxl9nWuG3sbA2v4ra6SeX5XOIw5ZLRVmqbTOJ34uAGzYkADmN5xKfW+GWsdT2mf+ScQRc4G17Y4blrpKw3viePHyW3NE1rDbHvWpjp9/FQrv/EqKtJzxHes3rzbCyhMhN1KibndWVu77ZATmsjJOKx7K+tJAUJkSWVGC9mQ2Wv8AX4rKH8lJI9ySc19tx8ljiFzyCyVBHFFmGd6jwPueqxVUyl6M0ZLJDLLGLmMAhv2jmQOdvgp9oup2ktnxsvcz7BVzRmlA7O91tZJgcQgwSuxUepmAFllFjmo0kO0QGj2jYDmcFCXVNWI9mkgH/G0+Iv8AFFPpYQxjWDJrQ0dwFkXRHFWVERBqNZ5CIbD67mtJ4C9z+G3VaKkzI3Kx6eZeLuc0+Y/NV0G0h4YW8Fjye2vH6bCWew3ngoUM774tzyAxPzzWGrqe01oWtqtbY4niMYFxttHjkBfvWddPHx+U23FTTzWvsWPM39xUY1ubXgg8D7wlHVzW/aOuVhqNIMkJbtDab4g8DyUSfY0y4uinLcR7wpUtSALeF1qJanLHpdfZJ+zfgFaVz3Ht8qpr3G748Vhp4gVH9cp0bBmMxu3J7TH10Nl99TzUqNg4LMYsMkGtZTWPI7l9qWWCluzUWsKLRq3ntKRGNww9yiP9oKbCQpQlRWaFDrZfkLM99+S1ukZQAVKNsDLvfs5rq+r1B6mBrSLOPad3nd0Fh0VU9H2gr/4mQYfuwd5+1+SvqvhPrHly3dOT6/6E+iz+vYP2UxJNvqSZkdzsSO4rUQVVwur63aL+k0k0Q9otJZ/G3tN8xbquIaNqcLFVzmqtx3awNddbbVan9ZVxDc0l5/64jzstG2QAK4ejOn2nTTHdaMfid/Sox7rTkusV9REW7kEREGOeIPaWnIhUbSALHkOwIwPT9FfVT9eqaxZIB7XZJ4EYtJ6XHRZ8k6204720b6kCQF2WXjgpVRoyB42y1psbi/JV6qmuLHNa2XSk0Y2RiNxJt0usZk7uPLGTVW983DAd6jaH1XibtSlxBJJNzmSVVIdLSxuu8XB4EYKRVawvcLNDhux5pMpGtyxv1OqKsCVwbiAVJ9fhjvWhpBazicVKFTwzUbcuV3dpRf2t9lv6Y4BVymBwLit9BcjOytFa2EOeakSHCxUNjvkr5NUKSMbzioNbKs7pFqqp1yeChdgZJiVLEy08sljZeZK629TGdbWeqAFt6kauaCdWS9q4hYe277R+y3nz3KFqvoeSuks0lsTT25N38LeLiuvUFEyGNscbdlrRgPieJ5q+M2zzz0ywxBrQ1oAa0AADIAL2iLVixVUmyxzvstJ8Bdfm/R0xzJ71+lSFwDSuihDUzQ5bDyAP9pxb/KQsuT424fryJiV130ewhtDGRm8uce/aI9wC5IILBdd1Adehi/7jwkco4/a3N6WJERbOcREQFrdYqP1tPI0ZgbTe9uI91uq2SKLNzSZdduMVcdhcLTS1AdhexVz0to5rJZIyDYE7PccR5FUXS9JsuvkAuTKO3HubfCC3h1R0nPLFeIKi+fJQ62MglV1VpNpf0nFbCmeM/wA1W2tcciVnjme3eVaK3FbIJLnBbulnAGfz0VJptMEe0L81sGaTa/I2V5VLKtX0scQsAeSbla2k2c81NfUtA/T8lKcenuafC11EcF8D9rErOWCyhNqu6wFzdkjfde9R9DfTasRv2jGwF8mNsBgG35mw7rr3p62yO9dB9FGiPVUpmI7U52uew3Bo8do9QrYzdZ5XWO1xo6RkTBHGwMY0WDQLALMiLdzCIiAuWekTR9q9rwP8yJp6tLmny2V1NUn0kRW+jycHOYeoDh+EqufppxXWSo/QOziNy6DqAR9DYBudIP5yfiqXK87KtPo2rGugfFftxyEkcn4g+R8Fnh/Tbm7xW5ERbOUREQEREFP1zg2ZY5PtNLT3txHk7yVJ07RXBK6TrlTbVPtf6bmu6Hsn8V+iqtRSbUfRYZzt18N6c6NOQttq3qtUVu1sbLWMOyXvJtewOyABcmxB6r7W02ySLZLpvo4pdiiaf9Rz3+eyPJoTHHftPJlcJ0rNP6K3fXqmj+GMnzLh7lJl9FMZyqnjvY0/ELoqLT8eLnvNn/rl8/omd9WrHWI/B609Z6Mq9hvG6GTueWnwcLea7QifjxPy5OEvoqyn/wA+nfGL22iLs++LhT6ZjnC5XUNbaYSUc7T/AKbnA8C0bQ8wFQNDMOwLjd4LPLHV02wy8pt8pqUnNe6xoaLKVJKG8brU1su8lQtk0tbTumlZC3N7mt6uNr9F3Wkp2xsbG0WaxoaByAsFyv0b0Xrq10pyhaSP4n9lvltLrK1wn1hy3vQiIrshERAVO9Jg/Ywf+4fgeriqn6Soz9FDx+7kaehuz+pVy9LYf1FQkN2r5qnUOgro7ZSn1bhxDsuocAsdLLcA2XmJxNTBYW/axn+cLCe9uvKfrXYkRF0uIREQEREEHTbgKeUuy2He7DzVRojdgurHrc+1M4b3FjfFwJ8gVXaVnZAssc7+zo4Z0r+n4N4XS9AU/q6aFnCNvja58yqFpaEuLWDNzg3xIC6Y0WwVsEc19PqIi0YCIiDU61y7NHOeLC373ZHvVHon7LArZry69OGDN8jB0ads/hHiqjPgFjne3RxTpGq6jFaesqL35XWarctnqrq4KwvD3Oaxlr7NrkncCcslWdr26nba+iGCzal/FzGfdaT/AFroag6H0TFTR+rhbZt7m5JJNgLknuCnLbGajmyu7sREVlRERAWn1upTLRzsAudguA5ts4ebVuESpl05HS9loupWiodusp7Y2kDujbu+Cv2ldAQTg7Tdlx+u3B369Vh0PqzDTuD27bngEbTnXzzwFgsZx5St7zS4t0iItnOIiICIiCr68zkNhYN7y77rbf1KDSk7FzmthrDEJKhoOTGX6ucb+QC8yNaGrmy352urin6tRRMBrIQftX6tBI8wr+qFolm1XRHcC/8AA5X1bYemXN/QiIrshERBU9aJtqdsZyawOB5ucQfwBV+vNlYdaWkVEbrYOjIJ4EOuPxFaKvgBCwz911cXpW6x2a6H6OaPYpA85yuc7oDsj8N+q5/WR5NGZNh3nALsOjqURRRxjJjWt8AAp4vaOfqSJCIi2cwiIgIiICIiAiIgIiICIiAiLzK8NBccgCT0xQVWurW+tldwdb7o2feCoVTpJthhmtFLO67Q8/5hLj3nFZJGkNuTj8LcFw+dtejhhJin6q1O3WMAyG3+Eroa5j6OZA6ozFxt9LC3xXTl1cV6cnN/QiItGIiIgrutbQXRY42fhy7H6eKqFVUna2SrVp3tVPJkYHVxJPk1qrWk9HucbjIYrm5L306eL0i6FhElZC3/AH3+4C/+ldWXLNWWW0jByL//AJPXU1pw/wAqc/8AQiItWIiIgIiICIiAiIgIiICIiAvMjA4FpFwQQQd4OYXpEFd0lqjDIWua50ZabgDFp7wfzXw6oxk9qR55CwVjRU/Hjvel/wAmWtbazROr9NTYwwtYTe7sS43z7RJOK2aIryaUt2IiICIiCmaZrP8AESYZWH8oUSonAZmo2l32qJb5F7vLBRK99m2BwXJll3Xdjj+sRKCs2K2AtxvI0Hucdk+Tl11cp1M0bJJWMk9W71bDfb2Ts3AdazsvasF1ZbcUunNzWWiIi1ZCIiAiIgIiICIiAiIgIiICIiAiIgIiICIiAiIg01Xq3DI4uO2CSSbO3k33ha+s1Hhfb9rKLG+bceR7OStKKl48b8XnJlPrFTQNjY1jBZrQAANwCyoiuoIiICIiAiIgIiICIiAiIg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481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Cambria" panose="02040503050406030204" pitchFamily="18" charset="0"/>
              </a:rPr>
              <a:t>Who is more closely related to C? A or B?</a:t>
            </a:r>
            <a:endParaRPr lang="en-GB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01067" y="4740894"/>
            <a:ext cx="0" cy="9059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301067" y="2759694"/>
            <a:ext cx="2048933" cy="1981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311400" y="2912094"/>
            <a:ext cx="1989667" cy="1828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58383" y="2398731"/>
            <a:ext cx="753534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29817" y="2319112"/>
            <a:ext cx="753534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B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436533" y="2722626"/>
            <a:ext cx="965200" cy="959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7798" y="2320846"/>
            <a:ext cx="753534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</a:t>
            </a:r>
            <a:endParaRPr lang="en-GB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025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Cambria" panose="02040503050406030204" pitchFamily="18" charset="0"/>
              </a:rPr>
              <a:t>Who is more closely related to A? C or B?</a:t>
            </a:r>
            <a:endParaRPr lang="en-GB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01067" y="4740894"/>
            <a:ext cx="0" cy="9059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301067" y="2759694"/>
            <a:ext cx="2048933" cy="1981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311400" y="2912094"/>
            <a:ext cx="1989667" cy="1828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58383" y="2398731"/>
            <a:ext cx="753534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29817" y="2319112"/>
            <a:ext cx="753534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B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436533" y="2722626"/>
            <a:ext cx="965200" cy="959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7798" y="2320846"/>
            <a:ext cx="753534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</a:t>
            </a:r>
            <a:endParaRPr lang="en-GB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649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mbria" panose="02040503050406030204" pitchFamily="18" charset="0"/>
              </a:rPr>
              <a:t>Argumentation in science</a:t>
            </a:r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7461"/>
          <a:stretch/>
        </p:blipFill>
        <p:spPr bwMode="auto">
          <a:xfrm>
            <a:off x="402868" y="2168273"/>
            <a:ext cx="3910295" cy="28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169353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latin typeface="Cambria" panose="02040503050406030204" pitchFamily="18" charset="0"/>
              </a:rPr>
              <a:t>To make an argument </a:t>
            </a:r>
            <a:r>
              <a:rPr lang="en-GB" sz="1600" b="1" dirty="0" smtClean="0">
                <a:latin typeface="Cambria" panose="02040503050406030204" pitchFamily="18" charset="0"/>
              </a:rPr>
              <a:t>claims</a:t>
            </a:r>
            <a:r>
              <a:rPr lang="en-GB" sz="1600" dirty="0" smtClean="0">
                <a:latin typeface="Cambria" panose="02040503050406030204" pitchFamily="18" charset="0"/>
              </a:rPr>
              <a:t> </a:t>
            </a:r>
            <a:r>
              <a:rPr lang="en-GB" sz="1600" dirty="0">
                <a:latin typeface="Cambria" panose="02040503050406030204" pitchFamily="18" charset="0"/>
              </a:rPr>
              <a:t>are justified by relating them to the </a:t>
            </a:r>
            <a:r>
              <a:rPr lang="en-GB" sz="1600" b="1" dirty="0">
                <a:latin typeface="Cambria" panose="02040503050406030204" pitchFamily="18" charset="0"/>
              </a:rPr>
              <a:t>data</a:t>
            </a:r>
            <a:r>
              <a:rPr lang="en-GB" sz="1600" dirty="0">
                <a:latin typeface="Cambria" panose="02040503050406030204" pitchFamily="18" charset="0"/>
              </a:rPr>
              <a:t> on which they are based. </a:t>
            </a:r>
            <a:endParaRPr lang="en-GB" sz="1600" dirty="0" smtClean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600" dirty="0" smtClean="0">
                <a:latin typeface="Cambria" panose="02040503050406030204" pitchFamily="18" charset="0"/>
              </a:rPr>
              <a:t>Evidence </a:t>
            </a:r>
            <a:r>
              <a:rPr lang="en-GB" sz="1600" dirty="0">
                <a:latin typeface="Cambria" panose="02040503050406030204" pitchFamily="18" charset="0"/>
              </a:rPr>
              <a:t>for any claim consists of at least two components – data and warrants. </a:t>
            </a:r>
            <a:r>
              <a:rPr lang="en-GB" sz="1600" b="1" dirty="0">
                <a:latin typeface="Cambria" panose="02040503050406030204" pitchFamily="18" charset="0"/>
              </a:rPr>
              <a:t>Warrants</a:t>
            </a:r>
            <a:r>
              <a:rPr lang="en-GB" sz="1600" dirty="0">
                <a:latin typeface="Cambria" panose="02040503050406030204" pitchFamily="18" charset="0"/>
              </a:rPr>
              <a:t> are essentially the means by which the data are related to claims providing the justification for belief.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66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Line 10"/>
          <p:cNvSpPr>
            <a:spLocks noChangeShapeType="1"/>
          </p:cNvSpPr>
          <p:nvPr/>
        </p:nvSpPr>
        <p:spPr bwMode="auto">
          <a:xfrm flipH="1">
            <a:off x="2551113" y="2347122"/>
            <a:ext cx="792162" cy="17287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>
              <a:latin typeface="Cambria" panose="02040503050406030204" pitchFamily="18" charset="0"/>
            </a:endParaRPr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 flipH="1" flipV="1">
            <a:off x="1182688" y="2636047"/>
            <a:ext cx="151130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>
              <a:latin typeface="Cambria" panose="02040503050406030204" pitchFamily="18" charset="0"/>
            </a:endParaRPr>
          </a:p>
        </p:txBody>
      </p:sp>
      <p:sp>
        <p:nvSpPr>
          <p:cNvPr id="18440" name="Line 12"/>
          <p:cNvSpPr>
            <a:spLocks noChangeShapeType="1"/>
          </p:cNvSpPr>
          <p:nvPr/>
        </p:nvSpPr>
        <p:spPr bwMode="auto">
          <a:xfrm flipH="1" flipV="1">
            <a:off x="1830390" y="2274097"/>
            <a:ext cx="11525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GB">
              <a:latin typeface="Cambria" panose="02040503050406030204" pitchFamily="18" charset="0"/>
            </a:endParaRPr>
          </a:p>
        </p:txBody>
      </p:sp>
      <p:pic>
        <p:nvPicPr>
          <p:cNvPr id="18444" name="Picture 27" descr="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30390" y="4002886"/>
            <a:ext cx="11525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8" descr="Plant%20Life%2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1963" y="2131222"/>
            <a:ext cx="7921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9" descr="lebensversicherung_pers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2551115" y="762796"/>
            <a:ext cx="915987" cy="1512888"/>
          </a:xfrm>
          <a:noFill/>
        </p:spPr>
      </p:pic>
      <p:pic>
        <p:nvPicPr>
          <p:cNvPr id="18447" name="Picture 31" descr="chi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050134"/>
            <a:ext cx="8810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Text Box 37"/>
          <p:cNvSpPr txBox="1">
            <a:spLocks noChangeArrowheads="1"/>
          </p:cNvSpPr>
          <p:nvPr/>
        </p:nvSpPr>
        <p:spPr bwMode="auto">
          <a:xfrm>
            <a:off x="136527" y="4866484"/>
            <a:ext cx="36734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ambria" panose="02040503050406030204" pitchFamily="18" charset="0"/>
              </a:rPr>
              <a:t>All life shares common ancestry -  all life is related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latin typeface="Cambria" panose="02040503050406030204" pitchFamily="18" charset="0"/>
              </a:rPr>
              <a:t>Life evolved once only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98989" y="1177930"/>
            <a:ext cx="4337051" cy="4992826"/>
            <a:chOff x="179388" y="1007269"/>
            <a:chExt cx="4337051" cy="3744620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539750" y="2249091"/>
              <a:ext cx="0" cy="9179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Cambria" panose="02040503050406030204" pitchFamily="18" charset="0"/>
              </a:endParaRP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908175" y="1870473"/>
              <a:ext cx="0" cy="129659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Cambria" panose="02040503050406030204" pitchFamily="18" charset="0"/>
              </a:endParaRPr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2700338" y="2681288"/>
              <a:ext cx="0" cy="485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Cambria" panose="02040503050406030204" pitchFamily="18" charset="0"/>
              </a:endParaRPr>
            </a:p>
          </p:txBody>
        </p:sp>
        <p:pic>
          <p:nvPicPr>
            <p:cNvPr id="26" name="Picture 20" descr="Plant%20Life%2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869282"/>
              <a:ext cx="792162" cy="51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4" descr="lebensversicherung_pers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1007269"/>
              <a:ext cx="741362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6" descr="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1978819"/>
              <a:ext cx="1296988" cy="69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2" descr="chi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6" y="1060847"/>
              <a:ext cx="881063" cy="917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4068763" y="1816894"/>
              <a:ext cx="0" cy="135016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Cambria" panose="02040503050406030204" pitchFamily="18" charset="0"/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396875" y="3167063"/>
              <a:ext cx="4103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latin typeface="Cambria" panose="02040503050406030204" pitchFamily="18" charset="0"/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539751" y="3436144"/>
              <a:ext cx="3673475" cy="131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latin typeface="Cambria" panose="02040503050406030204" pitchFamily="18" charset="0"/>
                </a:rPr>
                <a:t>Each organism is unrelated and is created independently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b="1" dirty="0">
                  <a:latin typeface="Cambria" panose="02040503050406030204" pitchFamily="18" charset="0"/>
                </a:rPr>
                <a:t>Life evolved many times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6675" y="375920"/>
            <a:ext cx="158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mbria" panose="02040503050406030204" pitchFamily="18" charset="0"/>
              </a:rPr>
              <a:t>Theory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4393" y="347226"/>
            <a:ext cx="158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mbria" panose="02040503050406030204" pitchFamily="18" charset="0"/>
              </a:rPr>
              <a:t>Theory </a:t>
            </a:r>
            <a:r>
              <a:rPr lang="en-GB" dirty="0" smtClean="0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endParaRPr lang="en-GB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64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64" y="857957"/>
            <a:ext cx="8580803" cy="5042255"/>
          </a:xfrm>
        </p:spPr>
        <p:txBody>
          <a:bodyPr/>
          <a:lstStyle/>
          <a:p>
            <a:r>
              <a:rPr lang="en-GB" sz="2800" dirty="0">
                <a:latin typeface="Cambria" panose="02040503050406030204" pitchFamily="18" charset="0"/>
              </a:rPr>
              <a:t>Theory 1: </a:t>
            </a:r>
            <a:r>
              <a:rPr lang="en-GB" sz="2800" dirty="0" smtClean="0">
                <a:latin typeface="Cambria" panose="02040503050406030204" pitchFamily="18" charset="0"/>
              </a:rPr>
              <a:t>All living organisms evolved from a single common ancestor. </a:t>
            </a:r>
          </a:p>
          <a:p>
            <a:pPr marL="0" indent="0">
              <a:buNone/>
            </a:pPr>
            <a:endParaRPr lang="en-GB" sz="2800" dirty="0">
              <a:latin typeface="Cambria" panose="02040503050406030204" pitchFamily="18" charset="0"/>
            </a:endParaRPr>
          </a:p>
          <a:p>
            <a:r>
              <a:rPr lang="en-GB" sz="2800" dirty="0" smtClean="0">
                <a:latin typeface="Cambria" panose="02040503050406030204" pitchFamily="18" charset="0"/>
              </a:rPr>
              <a:t>Theory 2: Life evolved many times independently.</a:t>
            </a:r>
          </a:p>
          <a:p>
            <a:endParaRPr lang="en-GB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Discuss 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</a:rPr>
              <a:t>whether </a:t>
            </a:r>
            <a:r>
              <a:rPr lang="en-GB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the 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</a:rPr>
              <a:t>pieces of </a:t>
            </a:r>
            <a:r>
              <a:rPr lang="en-GB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evidence (data) in front of you 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</a:rPr>
              <a:t>support Theory 1, Theory 2, both or </a:t>
            </a:r>
            <a:r>
              <a:rPr lang="en-GB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neither.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9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0347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88483" y="1128359"/>
            <a:ext cx="6572250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65557"/>
            <a:ext cx="21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Data 1</a:t>
            </a:r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3132" y="350838"/>
            <a:ext cx="7197643" cy="1242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latin typeface="Cambria" panose="02040503050406030204" pitchFamily="18" charset="0"/>
              </a:rPr>
              <a:t>Comparison of embryos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69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1E3-E6AC-4717-9214-6176ED3B8B06}" type="slidenum">
              <a:rPr lang="en-GB" smtClean="0">
                <a:latin typeface="Cambria" panose="02040503050406030204" pitchFamily="18" charset="0"/>
              </a:rPr>
              <a:pPr/>
              <a:t>9</a:t>
            </a:fld>
            <a:endParaRPr lang="en-GB">
              <a:latin typeface="Cambria" panose="02040503050406030204" pitchFamily="18" charset="0"/>
            </a:endParaRPr>
          </a:p>
        </p:txBody>
      </p:sp>
      <p:pic>
        <p:nvPicPr>
          <p:cNvPr id="7170" name="Picture 2" descr="http://scienceblogs.com/digitalbio/files/2014/12/Alignmen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8474"/>
          <a:stretch/>
        </p:blipFill>
        <p:spPr bwMode="auto">
          <a:xfrm>
            <a:off x="189653" y="1986844"/>
            <a:ext cx="8043635" cy="3718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3132" y="350838"/>
            <a:ext cx="7197643" cy="1242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latin typeface="Cambria" panose="02040503050406030204" pitchFamily="18" charset="0"/>
              </a:rPr>
              <a:t>Comparison of protein sequences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65557"/>
            <a:ext cx="21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</a:rPr>
              <a:t>Data 2</a:t>
            </a:r>
            <a:endParaRPr lang="en-GB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90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454</Words>
  <Application>Microsoft Macintosh PowerPoint</Application>
  <PresentationFormat>On-screen Show (4:3)</PresentationFormat>
  <Paragraphs>64</Paragraphs>
  <Slides>13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What do you think the common ancestor looked like? </vt:lpstr>
      <vt:lpstr>Who is more closely related to C? A or B?</vt:lpstr>
      <vt:lpstr>Who is more closely related to A? C or B?</vt:lpstr>
      <vt:lpstr>Argumentation in science</vt:lpstr>
      <vt:lpstr>Slide 6</vt:lpstr>
      <vt:lpstr>Slide 7</vt:lpstr>
      <vt:lpstr>Slide 8</vt:lpstr>
      <vt:lpstr>Slide 9</vt:lpstr>
      <vt:lpstr>The horseshoe crab – a present day example and a fossil from 500 million years ago</vt:lpstr>
      <vt:lpstr>An increase in antibiotic resistant bacteria</vt:lpstr>
      <vt:lpstr>The diversity of life</vt:lpstr>
      <vt:lpstr>Slide 13</vt:lpstr>
    </vt:vector>
  </TitlesOfParts>
  <Company>University of York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Jasper Green</dc:creator>
  <cp:lastModifiedBy>Jasper Green</cp:lastModifiedBy>
  <cp:revision>8</cp:revision>
  <dcterms:created xsi:type="dcterms:W3CDTF">2016-07-09T08:21:49Z</dcterms:created>
  <dcterms:modified xsi:type="dcterms:W3CDTF">2016-07-09T08:22:37Z</dcterms:modified>
</cp:coreProperties>
</file>