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4892" autoAdjust="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736" y="-232"/>
      </p:cViewPr>
      <p:guideLst>
        <p:guide orient="horz" pos="2160"/>
        <p:guide pos="28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EFE6A-9384-F24D-A4DE-125E309E6A61}" type="datetimeFigureOut">
              <a:rPr lang="en-GB"/>
              <a:pPr/>
              <a:t>2/18/15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2A2AC-96A7-884D-8E63-F812E85178CF}" type="slidenum">
              <a:rPr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7247A-C89E-DD48-B718-2ACC28611FC4}" type="datetimeFigureOut">
              <a:rPr lang="en-GB"/>
              <a:pPr/>
              <a:t>2/18/15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1747C-AF6A-A94A-A8D1-A2A82061ED66}" type="slidenum">
              <a:rPr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Students have to work in pairs to come up with as many ways as they can to redesign</a:t>
            </a:r>
            <a:r>
              <a:rPr lang="en-US" baseline="0" dirty="0"/>
              <a:t> the bus so that it would travel at the same speed as the car.  We are trying to illicit the concept of aerodynamics and air resistance – even if students do not actually use this word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1747C-AF6A-A94A-A8D1-A2A82061ED66}" type="slidenum">
              <a:rPr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Depending</a:t>
            </a:r>
            <a:r>
              <a:rPr lang="en-US" baseline="0" dirty="0"/>
              <a:t> on the students in your class you may trust them to hold the safety screen and throw the balls.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1747C-AF6A-A94A-A8D1-A2A82061ED66}" type="slidenum">
              <a:rPr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96-5FD1-5D49-9F7A-21F025239C42}" type="datetimeFigureOut">
              <a:rPr lang="en-GB"/>
              <a:pPr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1132-2DAE-5140-B598-9EC4B1D37A08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96-5FD1-5D49-9F7A-21F025239C42}" type="datetimeFigureOut">
              <a:rPr lang="en-GB"/>
              <a:pPr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1132-2DAE-5140-B598-9EC4B1D37A08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96-5FD1-5D49-9F7A-21F025239C42}" type="datetimeFigureOut">
              <a:rPr lang="en-GB"/>
              <a:pPr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1132-2DAE-5140-B598-9EC4B1D37A08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96-5FD1-5D49-9F7A-21F025239C42}" type="datetimeFigureOut">
              <a:rPr lang="en-GB"/>
              <a:pPr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1132-2DAE-5140-B598-9EC4B1D37A08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96-5FD1-5D49-9F7A-21F025239C42}" type="datetimeFigureOut">
              <a:rPr lang="en-GB"/>
              <a:pPr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1132-2DAE-5140-B598-9EC4B1D37A08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96-5FD1-5D49-9F7A-21F025239C42}" type="datetimeFigureOut">
              <a:rPr lang="en-GB"/>
              <a:pPr/>
              <a:t>2/18/15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1132-2DAE-5140-B598-9EC4B1D37A08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96-5FD1-5D49-9F7A-21F025239C42}" type="datetimeFigureOut">
              <a:rPr lang="en-GB"/>
              <a:pPr/>
              <a:t>2/18/15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1132-2DAE-5140-B598-9EC4B1D37A08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96-5FD1-5D49-9F7A-21F025239C42}" type="datetimeFigureOut">
              <a:rPr lang="en-GB"/>
              <a:pPr/>
              <a:t>2/18/15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1132-2DAE-5140-B598-9EC4B1D37A08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96-5FD1-5D49-9F7A-21F025239C42}" type="datetimeFigureOut">
              <a:rPr lang="en-GB"/>
              <a:pPr/>
              <a:t>2/18/15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1132-2DAE-5140-B598-9EC4B1D37A08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96-5FD1-5D49-9F7A-21F025239C42}" type="datetimeFigureOut">
              <a:rPr lang="en-GB"/>
              <a:pPr/>
              <a:t>2/18/15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1132-2DAE-5140-B598-9EC4B1D37A08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1196-5FD1-5D49-9F7A-21F025239C42}" type="datetimeFigureOut">
              <a:rPr lang="en-GB"/>
              <a:pPr/>
              <a:t>2/18/15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D1132-2DAE-5140-B598-9EC4B1D37A08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31196-5FD1-5D49-9F7A-21F025239C42}" type="datetimeFigureOut">
              <a:rPr lang="en-GB"/>
              <a:pPr/>
              <a:t>2/18/15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D1132-2DAE-5140-B598-9EC4B1D37A08}" type="slidenum">
              <a:rPr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thescienceteacher.co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8498" y="4669691"/>
            <a:ext cx="8345302" cy="354975"/>
          </a:xfrm>
          <a:prstGeom prst="rect">
            <a:avLst/>
          </a:prstGeom>
        </p:spPr>
        <p:txBody>
          <a:bodyPr wrap="square" lIns="77221" tIns="38611" rIns="77221" bIns="38611">
            <a:spAutoFit/>
          </a:bodyPr>
          <a:lstStyle/>
          <a:p>
            <a:r>
              <a:rPr lang="en-US" u="sng" dirty="0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 dirty="0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32744" y="739495"/>
          <a:ext cx="7292606" cy="13128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33968"/>
                <a:gridCol w="2243527"/>
                <a:gridCol w="936357"/>
                <a:gridCol w="2878754"/>
              </a:tblGrid>
              <a:tr h="38524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ambria"/>
                          <a:cs typeface="Cambria"/>
                        </a:rPr>
                        <a:t>Air resistance </a:t>
                      </a: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ambria"/>
                          <a:cs typeface="Cambria"/>
                        </a:rPr>
                        <a:t>Key Stage</a:t>
                      </a:r>
                      <a:r>
                        <a:rPr lang="en-US" sz="1400" b="0" baseline="0" dirty="0">
                          <a:latin typeface="Cambria"/>
                          <a:cs typeface="Cambria"/>
                        </a:rPr>
                        <a:t> 3 and </a:t>
                      </a:r>
                      <a:r>
                        <a:rPr lang="en-US" sz="1400" b="0" dirty="0">
                          <a:latin typeface="Cambria"/>
                          <a:cs typeface="Cambria"/>
                        </a:rPr>
                        <a:t>GCSE</a:t>
                      </a: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7614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400" dirty="0">
                          <a:latin typeface="Cambria"/>
                          <a:cs typeface="Cambria"/>
                        </a:rPr>
                        <a:t>To be able to describe and explain air resistance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dirty="0">
                          <a:latin typeface="Cambria"/>
                          <a:cs typeface="Cambria"/>
                        </a:rPr>
                        <a:t>To evaluate a model for</a:t>
                      </a:r>
                      <a:r>
                        <a:rPr lang="en-US" sz="1400" baseline="0" dirty="0">
                          <a:latin typeface="Cambria"/>
                          <a:cs typeface="Cambria"/>
                        </a:rPr>
                        <a:t> air resistance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400" baseline="0" dirty="0">
                          <a:latin typeface="Cambria"/>
                          <a:cs typeface="Cambria"/>
                        </a:rPr>
                        <a:t>To describe and explain how we can reduce air resistance </a:t>
                      </a:r>
                      <a:endParaRPr lang="en-US" sz="1400" dirty="0">
                        <a:latin typeface="Cambria"/>
                        <a:cs typeface="Cambria"/>
                      </a:endParaRPr>
                    </a:p>
                  </a:txBody>
                  <a:tcPr marL="82296" marR="82296" marT="35677" marB="3567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185134"/>
            <a:ext cx="4130343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Cambria"/>
                <a:cs typeface="Cambria"/>
              </a:rPr>
              <a:t>What changes could we make to the bus to make it travel as fast as the car?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3682" y="3688834"/>
            <a:ext cx="2421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Top speed:  233 mph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39208" y="325439"/>
            <a:ext cx="2421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Top speed:  90 mph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682" y="850900"/>
            <a:ext cx="3810000" cy="2133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4058166"/>
            <a:ext cx="38100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rcRect l="17112" t="18062" r="15066" b="18058"/>
          <a:stretch>
            <a:fillRect/>
          </a:stretch>
        </p:blipFill>
        <p:spPr>
          <a:xfrm>
            <a:off x="2832100" y="5804252"/>
            <a:ext cx="390990" cy="36980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rcRect l="17112" t="18062" r="15066" b="18058"/>
          <a:stretch>
            <a:fillRect/>
          </a:stretch>
        </p:blipFill>
        <p:spPr>
          <a:xfrm>
            <a:off x="1751483" y="2563709"/>
            <a:ext cx="437472" cy="41377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688262" y="774700"/>
            <a:ext cx="270232" cy="399178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40000" dist="23000" dir="5400000" sx="89000" sy="89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SAFETY SCREEN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958494" y="1040267"/>
            <a:ext cx="2067281" cy="5133793"/>
            <a:chOff x="6958494" y="1040267"/>
            <a:chExt cx="2067281" cy="5133793"/>
          </a:xfrm>
        </p:grpSpPr>
        <p:sp>
          <p:nvSpPr>
            <p:cNvPr id="7" name="Oval 6"/>
            <p:cNvSpPr/>
            <p:nvPr/>
          </p:nvSpPr>
          <p:spPr>
            <a:xfrm>
              <a:off x="8025914" y="1040267"/>
              <a:ext cx="999861" cy="104026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" name="Straight Connector 8"/>
            <p:cNvCxnSpPr>
              <a:stCxn id="7" idx="4"/>
            </p:cNvCxnSpPr>
            <p:nvPr/>
          </p:nvCxnSpPr>
          <p:spPr>
            <a:xfrm rot="5400000">
              <a:off x="6465573" y="4113785"/>
              <a:ext cx="4093522" cy="270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4" idx="3"/>
            </p:cNvCxnSpPr>
            <p:nvPr/>
          </p:nvCxnSpPr>
          <p:spPr>
            <a:xfrm rot="10800000">
              <a:off x="6958494" y="2770594"/>
              <a:ext cx="1567352" cy="7149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7214036" y="4889273"/>
              <a:ext cx="1407572" cy="11620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Oval 19"/>
          <p:cNvSpPr/>
          <p:nvPr/>
        </p:nvSpPr>
        <p:spPr>
          <a:xfrm>
            <a:off x="416381" y="1040270"/>
            <a:ext cx="999861" cy="10402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/>
          <p:cNvCxnSpPr>
            <a:stCxn id="20" idx="4"/>
          </p:cNvCxnSpPr>
          <p:nvPr/>
        </p:nvCxnSpPr>
        <p:spPr>
          <a:xfrm rot="5400000">
            <a:off x="-1143959" y="4113789"/>
            <a:ext cx="4093522" cy="27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916313" y="2903381"/>
            <a:ext cx="1053906" cy="5822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-214678" y="5070097"/>
            <a:ext cx="1407574" cy="800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1308" y="978369"/>
            <a:ext cx="1402692" cy="1402692"/>
          </a:xfrm>
          <a:prstGeom prst="rect">
            <a:avLst/>
          </a:prstGeom>
        </p:spPr>
      </p:pic>
      <p:sp>
        <p:nvSpPr>
          <p:cNvPr id="30" name="Freeform 29"/>
          <p:cNvSpPr/>
          <p:nvPr/>
        </p:nvSpPr>
        <p:spPr>
          <a:xfrm>
            <a:off x="1107954" y="1675237"/>
            <a:ext cx="283745" cy="162119"/>
          </a:xfrm>
          <a:custGeom>
            <a:avLst/>
            <a:gdLst>
              <a:gd name="connsiteX0" fmla="*/ 0 w 283745"/>
              <a:gd name="connsiteY0" fmla="*/ 81059 h 162119"/>
              <a:gd name="connsiteX1" fmla="*/ 189163 w 283745"/>
              <a:gd name="connsiteY1" fmla="*/ 148609 h 162119"/>
              <a:gd name="connsiteX2" fmla="*/ 283745 w 283745"/>
              <a:gd name="connsiteY2" fmla="*/ 0 h 16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45" h="162119">
                <a:moveTo>
                  <a:pt x="0" y="81059"/>
                </a:moveTo>
                <a:cubicBezTo>
                  <a:pt x="70936" y="121589"/>
                  <a:pt x="141872" y="162119"/>
                  <a:pt x="189163" y="148609"/>
                </a:cubicBezTo>
                <a:cubicBezTo>
                  <a:pt x="236454" y="135099"/>
                  <a:pt x="283745" y="0"/>
                  <a:pt x="283745" y="0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916313" y="1337487"/>
            <a:ext cx="170481" cy="1486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7237">
            <a:off x="1210983" y="4991316"/>
            <a:ext cx="1381374" cy="1381374"/>
          </a:xfrm>
          <a:prstGeom prst="rect">
            <a:avLst/>
          </a:prstGeom>
        </p:spPr>
      </p:pic>
      <p:cxnSp>
        <p:nvCxnSpPr>
          <p:cNvPr id="37" name="Straight Connector 36"/>
          <p:cNvCxnSpPr/>
          <p:nvPr/>
        </p:nvCxnSpPr>
        <p:spPr>
          <a:xfrm>
            <a:off x="0" y="6174058"/>
            <a:ext cx="9144000" cy="15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8927" y="112067"/>
            <a:ext cx="6573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Modelling air resistance:  feeling the force </a:t>
            </a:r>
          </a:p>
        </p:txBody>
      </p:sp>
      <p:cxnSp>
        <p:nvCxnSpPr>
          <p:cNvPr id="44" name="Straight Connector 43"/>
          <p:cNvCxnSpPr/>
          <p:nvPr/>
        </p:nvCxnSpPr>
        <p:spPr>
          <a:xfrm rot="10800000">
            <a:off x="5992081" y="6409266"/>
            <a:ext cx="1392363" cy="1588"/>
          </a:xfrm>
          <a:prstGeom prst="line">
            <a:avLst/>
          </a:prstGeom>
          <a:ln w="63500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rcRect l="17112" t="18062" r="15066" b="18058"/>
          <a:stretch>
            <a:fillRect/>
          </a:stretch>
        </p:blipFill>
        <p:spPr>
          <a:xfrm>
            <a:off x="3200400" y="5791552"/>
            <a:ext cx="390990" cy="36980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rcRect l="17112" t="18062" r="15066" b="18058"/>
          <a:stretch>
            <a:fillRect/>
          </a:stretch>
        </p:blipFill>
        <p:spPr>
          <a:xfrm>
            <a:off x="5554608" y="1261467"/>
            <a:ext cx="437472" cy="4137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mbria"/>
                <a:cs typeface="Cambria"/>
              </a:rPr>
              <a:t>Our model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11699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600" dirty="0">
                <a:latin typeface="Cambria"/>
                <a:cs typeface="Cambria"/>
              </a:rPr>
              <a:t>In our model what did the ping pong ball and safety screen represent?  </a:t>
            </a:r>
          </a:p>
          <a:p>
            <a:pPr marL="514350" indent="-514350">
              <a:buFont typeface="+mj-lt"/>
              <a:buAutoNum type="arabicPeriod"/>
            </a:pPr>
            <a:endParaRPr lang="en-US" sz="5600" dirty="0">
              <a:latin typeface="Cambria"/>
              <a:cs typeface="Cambri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600" dirty="0">
                <a:latin typeface="Cambria"/>
                <a:cs typeface="Cambria"/>
              </a:rPr>
              <a:t>Describe what happened when the ping pong balls were thrown against the screen.  What did you observe?  What did you hear?  </a:t>
            </a:r>
          </a:p>
          <a:p>
            <a:pPr marL="514350" indent="-514350">
              <a:buFont typeface="+mj-lt"/>
              <a:buAutoNum type="arabicPeriod"/>
            </a:pPr>
            <a:endParaRPr lang="en-US" sz="5600" dirty="0">
              <a:latin typeface="Cambria"/>
              <a:cs typeface="Cambri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600" dirty="0">
                <a:latin typeface="Cambria"/>
                <a:cs typeface="Cambria"/>
              </a:rPr>
              <a:t>Did the juggling balls behave in the same way as the ping pong balls?  Which ball do you think is the </a:t>
            </a:r>
            <a:r>
              <a:rPr lang="en-US" sz="5600" b="1" dirty="0">
                <a:latin typeface="Cambria"/>
                <a:cs typeface="Cambria"/>
              </a:rPr>
              <a:t>best</a:t>
            </a:r>
            <a:r>
              <a:rPr lang="en-US" sz="5600" dirty="0">
                <a:latin typeface="Cambria"/>
                <a:cs typeface="Cambria"/>
              </a:rPr>
              <a:t> representation of an air particle?  Explain your answer. </a:t>
            </a:r>
          </a:p>
          <a:p>
            <a:pPr marL="514350" indent="-514350">
              <a:buFont typeface="+mj-lt"/>
              <a:buAutoNum type="arabicPeriod"/>
            </a:pPr>
            <a:endParaRPr lang="en-US" sz="5600" dirty="0">
              <a:latin typeface="Cambria"/>
              <a:cs typeface="Cambri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600" dirty="0">
                <a:latin typeface="Cambria"/>
                <a:cs typeface="Cambria"/>
              </a:rPr>
              <a:t>If the safety screen moves faster towards the balls what happens to (i) the force of the impact and (ii) frequency of impact </a:t>
            </a:r>
          </a:p>
          <a:p>
            <a:pPr marL="514350" indent="-514350">
              <a:buNone/>
            </a:pPr>
            <a:endParaRPr lang="en-US" sz="5600" dirty="0">
              <a:latin typeface="Cambria"/>
              <a:cs typeface="Cambri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600" dirty="0">
                <a:latin typeface="Cambria"/>
                <a:cs typeface="Cambria"/>
              </a:rPr>
              <a:t>How could we adapt this model to show why a formula one car experiences less air resistance than a bus? </a:t>
            </a:r>
          </a:p>
          <a:p>
            <a:pPr marL="514350" indent="-514350">
              <a:buFont typeface="+mj-lt"/>
              <a:buAutoNum type="arabicPeriod"/>
            </a:pPr>
            <a:endParaRPr lang="en-US" sz="5600" dirty="0">
              <a:latin typeface="Cambria"/>
              <a:cs typeface="Cambri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600" dirty="0">
                <a:latin typeface="Cambria"/>
                <a:cs typeface="Cambria"/>
              </a:rPr>
              <a:t>In this model the ‘car’ is not moving very fast.  What other problems (limitations) are there with this model.  </a:t>
            </a:r>
          </a:p>
          <a:p>
            <a:pPr>
              <a:buNone/>
            </a:pPr>
            <a:endParaRPr lang="en-US" sz="5600" dirty="0">
              <a:latin typeface="Cambria"/>
              <a:cs typeface="Cambri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600" dirty="0">
                <a:latin typeface="Cambria"/>
                <a:cs typeface="Cambria"/>
              </a:rPr>
              <a:t>Did you find this model useful to help understand air resistance.  Why? Why not?</a:t>
            </a:r>
          </a:p>
          <a:p>
            <a:pPr marL="514350" indent="-514350">
              <a:buFont typeface="+mj-lt"/>
              <a:buAutoNum type="arabicPeriod"/>
            </a:pPr>
            <a:endParaRPr lang="en-US" sz="5600" dirty="0">
              <a:latin typeface="Cambria"/>
              <a:cs typeface="Cambri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600" dirty="0">
                <a:latin typeface="Cambria"/>
                <a:cs typeface="Cambria"/>
              </a:rPr>
              <a:t>In your own words can you now explain why a one formula car travelling at 50 mph experiences less air resistance than a bus travelling at the same speed?   </a:t>
            </a:r>
          </a:p>
          <a:p>
            <a:pPr marL="514350" indent="-514350">
              <a:buFont typeface="+mj-lt"/>
              <a:buAutoNum type="arabicPeriod"/>
            </a:pPr>
            <a:endParaRPr lang="en-US" sz="5600" dirty="0">
              <a:latin typeface="Cambria"/>
              <a:cs typeface="Cambria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5600" b="1" dirty="0">
                <a:latin typeface="Cambria"/>
                <a:cs typeface="Cambria"/>
              </a:rPr>
              <a:t>Challenge!  Could a formula one car ever experience more air resistance than a bus?  Explain. </a:t>
            </a:r>
            <a:r>
              <a:rPr lang="en-US" sz="5600" dirty="0">
                <a:latin typeface="Cambria"/>
                <a:cs typeface="Cambria"/>
              </a:rPr>
              <a:t> </a:t>
            </a:r>
          </a:p>
          <a:p>
            <a:pPr marL="914400" lvl="1" indent="-514350">
              <a:buNone/>
            </a:pPr>
            <a:endParaRPr lang="en-US" dirty="0">
              <a:latin typeface="Cambria"/>
              <a:cs typeface="Cambria"/>
            </a:endParaRPr>
          </a:p>
          <a:p>
            <a:pPr marL="914400" lvl="1" indent="-514350">
              <a:buNone/>
            </a:pPr>
            <a:endParaRPr lang="en-US" dirty="0">
              <a:latin typeface="Cambria"/>
              <a:cs typeface="Cambria"/>
            </a:endParaRPr>
          </a:p>
          <a:p>
            <a:pPr marL="914400" lvl="1" indent="-514350">
              <a:buNone/>
            </a:pPr>
            <a:r>
              <a:rPr lang="en-US" dirty="0">
                <a:latin typeface="Cambria"/>
                <a:cs typeface="Cambria"/>
              </a:rPr>
              <a:t>	</a:t>
            </a:r>
          </a:p>
          <a:p>
            <a:pPr marL="914400" lvl="1" indent="-514350">
              <a:buNone/>
            </a:pPr>
            <a:endParaRPr lang="en-US" dirty="0">
              <a:latin typeface="Cambria"/>
              <a:cs typeface="Cambria"/>
            </a:endParaRPr>
          </a:p>
          <a:p>
            <a:pPr>
              <a:buNone/>
            </a:pPr>
            <a:r>
              <a:rPr lang="en-US" dirty="0">
                <a:latin typeface="Cambria"/>
                <a:cs typeface="Cambria"/>
              </a:rPr>
              <a:t> </a:t>
            </a:r>
          </a:p>
          <a:p>
            <a:pPr>
              <a:buNone/>
            </a:pPr>
            <a:endParaRPr lang="en-US" dirty="0">
              <a:latin typeface="Cambria"/>
              <a:cs typeface="Cambria"/>
            </a:endParaRPr>
          </a:p>
          <a:p>
            <a:pPr>
              <a:buNone/>
            </a:pPr>
            <a:endParaRPr lang="en-US" dirty="0">
              <a:latin typeface="Cambria"/>
              <a:cs typeface="Cambria"/>
            </a:endParaRPr>
          </a:p>
          <a:p>
            <a:pPr>
              <a:buNone/>
            </a:pPr>
            <a:endParaRPr lang="en-US" dirty="0">
              <a:latin typeface="Cambria"/>
              <a:cs typeface="Cambria"/>
            </a:endParaRPr>
          </a:p>
          <a:p>
            <a:pPr>
              <a:buNone/>
            </a:pPr>
            <a:r>
              <a:rPr lang="en-US" dirty="0">
                <a:latin typeface="Cambria"/>
                <a:cs typeface="Cambria"/>
              </a:rPr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375</Words>
  <Application>Microsoft Macintosh PowerPoint</Application>
  <PresentationFormat>On-screen Show (4:3)</PresentationFormat>
  <Paragraphs>45</Paragraphs>
  <Slides>4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What changes could we make to the bus to make it travel as fast as the car?</vt:lpstr>
      <vt:lpstr>Slide 3</vt:lpstr>
      <vt:lpstr>Our model 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 resistance </dc:title>
  <dc:creator>Jasper Green</dc:creator>
  <cp:lastModifiedBy>Jasper Green</cp:lastModifiedBy>
  <cp:revision>11</cp:revision>
  <dcterms:created xsi:type="dcterms:W3CDTF">2015-02-18T12:00:16Z</dcterms:created>
  <dcterms:modified xsi:type="dcterms:W3CDTF">2015-02-18T12:01:44Z</dcterms:modified>
</cp:coreProperties>
</file>