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handoutMasterIdLst>
    <p:handoutMasterId r:id="rId35"/>
  </p:handoutMasterIdLst>
  <p:sldIdLst>
    <p:sldId id="269" r:id="rId2"/>
    <p:sldId id="267" r:id="rId3"/>
    <p:sldId id="256" r:id="rId4"/>
    <p:sldId id="279" r:id="rId5"/>
    <p:sldId id="286" r:id="rId6"/>
    <p:sldId id="288" r:id="rId7"/>
    <p:sldId id="289" r:id="rId8"/>
    <p:sldId id="257" r:id="rId9"/>
    <p:sldId id="281" r:id="rId10"/>
    <p:sldId id="280" r:id="rId11"/>
    <p:sldId id="290" r:id="rId12"/>
    <p:sldId id="258" r:id="rId13"/>
    <p:sldId id="283" r:id="rId14"/>
    <p:sldId id="284" r:id="rId15"/>
    <p:sldId id="259" r:id="rId16"/>
    <p:sldId id="265" r:id="rId17"/>
    <p:sldId id="282" r:id="rId18"/>
    <p:sldId id="293" r:id="rId19"/>
    <p:sldId id="260" r:id="rId20"/>
    <p:sldId id="292" r:id="rId21"/>
    <p:sldId id="270" r:id="rId22"/>
    <p:sldId id="271" r:id="rId23"/>
    <p:sldId id="272" r:id="rId24"/>
    <p:sldId id="261" r:id="rId25"/>
    <p:sldId id="273" r:id="rId26"/>
    <p:sldId id="262" r:id="rId27"/>
    <p:sldId id="274" r:id="rId28"/>
    <p:sldId id="275" r:id="rId29"/>
    <p:sldId id="263" r:id="rId30"/>
    <p:sldId id="276" r:id="rId31"/>
    <p:sldId id="264" r:id="rId32"/>
    <p:sldId id="277" r:id="rId33"/>
    <p:sldId id="278" r:id="rId34"/>
  </p:sldIdLst>
  <p:sldSz cx="9144000" cy="6858000" type="screen4x3"/>
  <p:notesSz cx="6888163" cy="96234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5503F9"/>
    <a:srgbClr val="5502FA"/>
    <a:srgbClr val="0154FB"/>
    <a:srgbClr val="9902F6"/>
    <a:srgbClr val="9C02FA"/>
    <a:srgbClr val="B401FB"/>
    <a:srgbClr val="7202FA"/>
    <a:srgbClr val="6000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-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4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144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07" charset="0"/>
              </a:defRPr>
            </a:lvl1pPr>
          </a:lstStyle>
          <a:p>
            <a:pPr>
              <a:defRPr/>
            </a:pPr>
            <a:fld id="{8C9624B9-EEE9-214F-97C4-20AC550B1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56E78-04C3-5145-A00C-465CB0136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382A1-1A48-4144-A07D-2DD037C8E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BA1A0-88FB-0945-8554-9C1B1350E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B4CE0-EA45-F446-84DF-3F6E9DF9C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9AECA-6FFC-8249-B6EF-0159840D9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527F9-91E0-FB40-9264-5FE971264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474DD-BB4E-D54B-B7CA-26C365EB7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005F8-E70C-654F-83FF-7E6BE3E8D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B71B1-7CCF-9345-90F7-847278186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80060-6A7E-AF48-94A8-B3B2C0993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B3CEE-DAFA-0C40-9BC1-A00581858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-107" charset="0"/>
              </a:defRPr>
            </a:lvl1pPr>
          </a:lstStyle>
          <a:p>
            <a:pPr>
              <a:defRPr/>
            </a:pPr>
            <a:fld id="{83D73C37-2C48-3240-BAC9-1387EFD49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84" charset="-128"/>
          <a:cs typeface="ＭＳ Ｐゴシック" pitchFamily="-8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  <a:ea typeface="ＭＳ Ｐゴシック" pitchFamily="-84" charset="-128"/>
          <a:cs typeface="ＭＳ Ｐゴシック" pitchFamily="-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  <a:ea typeface="ＭＳ Ｐゴシック" pitchFamily="-84" charset="-128"/>
          <a:cs typeface="ＭＳ Ｐゴシック" pitchFamily="-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  <a:ea typeface="ＭＳ Ｐゴシック" pitchFamily="-84" charset="-128"/>
          <a:cs typeface="ＭＳ Ｐゴシック" pitchFamily="-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  <a:ea typeface="ＭＳ Ｐゴシック" pitchFamily="-84" charset="-128"/>
          <a:cs typeface="ＭＳ Ｐゴシック" pitchFamily="-8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84" charset="-128"/>
          <a:cs typeface="ＭＳ Ｐゴシック" pitchFamily="-8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thescienceteacher.co.u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03263" y="947738"/>
          <a:ext cx="8102896" cy="205965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71076"/>
                <a:gridCol w="2492808"/>
                <a:gridCol w="1040397"/>
                <a:gridCol w="3198615"/>
              </a:tblGrid>
              <a:tr h="493685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latin typeface="Cambria"/>
                          <a:cs typeface="Cambria"/>
                        </a:rPr>
                        <a:t>pH Scale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Level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mbria"/>
                          <a:cs typeface="Cambria"/>
                        </a:rPr>
                        <a:t>Key Stage </a:t>
                      </a:r>
                      <a:r>
                        <a:rPr lang="en-US" b="0" dirty="0" smtClean="0">
                          <a:latin typeface="Cambria"/>
                          <a:cs typeface="Cambria"/>
                        </a:rPr>
                        <a:t>3 (or any other course</a:t>
                      </a:r>
                      <a:r>
                        <a:rPr lang="en-US" b="0" baseline="0" dirty="0" smtClean="0">
                          <a:latin typeface="Cambria"/>
                          <a:cs typeface="Cambria"/>
                        </a:rPr>
                        <a:t> for students aged 11-14) </a:t>
                      </a:r>
                      <a:endParaRPr lang="en-US" b="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256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Outcomes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>
                          <a:latin typeface="Cambria"/>
                          <a:cs typeface="Cambria"/>
                        </a:rPr>
                        <a:t>Students</a:t>
                      </a:r>
                      <a:r>
                        <a:rPr lang="en-US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construct an understanding of how different substances have different pH values  </a:t>
                      </a:r>
                      <a:endParaRPr lang="en-US" baseline="0" dirty="0">
                        <a:latin typeface="Cambria"/>
                        <a:cs typeface="Cambria"/>
                      </a:endParaRPr>
                    </a:p>
                    <a:p>
                      <a:pPr marL="342900" indent="-342900">
                        <a:buNone/>
                      </a:pP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20700" y="5984875"/>
            <a:ext cx="8102600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rgbClr val="008000"/>
                </a:solidFill>
                <a:latin typeface="Cambria"/>
                <a:ea typeface="Cambria"/>
                <a:cs typeface="Times New Roman"/>
                <a:hlinkClick r:id="rId2"/>
              </a:rPr>
              <a:t>www.thescienceteacher.co.uk</a:t>
            </a:r>
            <a:r>
              <a:rPr lang="en-US" sz="1800" kern="0">
                <a:solidFill>
                  <a:srgbClr val="008000"/>
                </a:solidFill>
                <a:latin typeface="Cambria"/>
                <a:ea typeface="Cambria"/>
                <a:cs typeface="Times New Roman"/>
              </a:rPr>
              <a:t>  </a:t>
            </a:r>
            <a:r>
              <a:rPr lang="en-GB" sz="1800" kern="0">
                <a:solidFill>
                  <a:sysClr val="windowText" lastClr="000000"/>
                </a:solidFill>
                <a:latin typeface="Cambria"/>
                <a:ea typeface="Cambria"/>
                <a:cs typeface="Times New Roman"/>
              </a:rPr>
              <a:t>| resources for science teachers who like to think </a:t>
            </a:r>
            <a:endParaRPr lang="en-US" sz="1800" kern="0">
              <a:solidFill>
                <a:sysClr val="windowText" lastClr="000000"/>
              </a:solidFill>
              <a:latin typeface="Times New Roman" pitchFamily="-8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762000" y="990600"/>
            <a:ext cx="76200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066800" y="1828800"/>
            <a:ext cx="69897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9600"/>
              <a:t>Lemon juice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762000" y="990600"/>
            <a:ext cx="76200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066800" y="1828800"/>
            <a:ext cx="69897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9600"/>
              <a:t>Pure water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762000" y="990600"/>
            <a:ext cx="76200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90600" y="2438400"/>
            <a:ext cx="69897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9600"/>
              <a:t>Soap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762000" y="990600"/>
            <a:ext cx="76200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990600" y="2438400"/>
            <a:ext cx="69897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9600"/>
              <a:t>Ammonia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762000" y="990600"/>
            <a:ext cx="76200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90600" y="2438400"/>
            <a:ext cx="69897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9600"/>
              <a:t>Coke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762000" y="990600"/>
            <a:ext cx="76200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066800" y="1828800"/>
            <a:ext cx="6989763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9600"/>
              <a:t>Lemon</a:t>
            </a:r>
          </a:p>
          <a:p>
            <a:pPr algn="ctr"/>
            <a:r>
              <a:rPr lang="en-US" sz="9600"/>
              <a:t>juice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ChangeArrowheads="1"/>
          </p:cNvSpPr>
          <p:nvPr/>
        </p:nvSpPr>
        <p:spPr bwMode="auto">
          <a:xfrm>
            <a:off x="762000" y="990600"/>
            <a:ext cx="76200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3" name="Text Box 1027"/>
          <p:cNvSpPr txBox="1">
            <a:spLocks noChangeArrowheads="1"/>
          </p:cNvSpPr>
          <p:nvPr/>
        </p:nvSpPr>
        <p:spPr bwMode="auto">
          <a:xfrm>
            <a:off x="1066800" y="2590800"/>
            <a:ext cx="69897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9600"/>
              <a:t>Water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ChangeArrowheads="1"/>
          </p:cNvSpPr>
          <p:nvPr/>
        </p:nvSpPr>
        <p:spPr bwMode="auto">
          <a:xfrm>
            <a:off x="762000" y="990600"/>
            <a:ext cx="76200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7" name="Text Box 1027"/>
          <p:cNvSpPr txBox="1">
            <a:spLocks noChangeArrowheads="1"/>
          </p:cNvSpPr>
          <p:nvPr/>
        </p:nvSpPr>
        <p:spPr bwMode="auto">
          <a:xfrm>
            <a:off x="1066800" y="2590800"/>
            <a:ext cx="69897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9600"/>
              <a:t>Toothpaste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762000" y="990600"/>
            <a:ext cx="76200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 rot="5400000">
            <a:off x="2166938" y="690563"/>
            <a:ext cx="4810125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5000"/>
              <a:t>-1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762000" y="990600"/>
            <a:ext cx="76200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 rot="5400000">
            <a:off x="2931319" y="700881"/>
            <a:ext cx="3525838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5000"/>
              <a:t>0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018330" y="754844"/>
            <a:ext cx="6768896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Print off the slides in this document and hand to students </a:t>
            </a:r>
          </a:p>
          <a:p>
            <a:endParaRPr lang="en-US" dirty="0">
              <a:latin typeface="Cambria"/>
              <a:cs typeface="Cambria"/>
            </a:endParaRPr>
          </a:p>
          <a:p>
            <a:r>
              <a:rPr lang="en-US" dirty="0" smtClean="0">
                <a:latin typeface="Cambria"/>
                <a:cs typeface="Cambria"/>
              </a:rPr>
              <a:t>Students stand in a line holding up the pH values</a:t>
            </a:r>
          </a:p>
          <a:p>
            <a:endParaRPr lang="en-US" dirty="0" smtClean="0">
              <a:latin typeface="Cambria"/>
              <a:cs typeface="Cambria"/>
            </a:endParaRPr>
          </a:p>
          <a:p>
            <a:r>
              <a:rPr lang="en-US" dirty="0" smtClean="0">
                <a:latin typeface="Cambria"/>
                <a:cs typeface="Cambria"/>
              </a:rPr>
              <a:t>Other members of the class then place the substances listed in this document on this ‘human’ pH scale according to where they think they would be</a:t>
            </a:r>
          </a:p>
          <a:p>
            <a:endParaRPr lang="en-US" dirty="0" smtClean="0">
              <a:latin typeface="Cambria"/>
              <a:cs typeface="Cambria"/>
            </a:endParaRPr>
          </a:p>
          <a:p>
            <a:r>
              <a:rPr lang="en-US" dirty="0" smtClean="0">
                <a:latin typeface="Cambria"/>
                <a:cs typeface="Cambria"/>
              </a:rPr>
              <a:t>The substances can then be tested by the teacher/students using Universal indicator paper and results compared to what the class originally thought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762000" y="990600"/>
            <a:ext cx="76200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 rot="5400000">
            <a:off x="2931319" y="726281"/>
            <a:ext cx="3525838" cy="542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5000"/>
              <a:t>1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762000" y="990600"/>
            <a:ext cx="76200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 rot="5400000">
            <a:off x="2931319" y="700881"/>
            <a:ext cx="3525838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5000"/>
              <a:t>2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762000" y="990600"/>
            <a:ext cx="76200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 rot="5400000">
            <a:off x="2931319" y="700881"/>
            <a:ext cx="3525838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5000"/>
              <a:t>3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762000" y="990600"/>
            <a:ext cx="76200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 rot="5400000">
            <a:off x="2931319" y="700881"/>
            <a:ext cx="3525838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5000"/>
              <a:t>4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762000" y="990600"/>
            <a:ext cx="76200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 rot="5400000">
            <a:off x="2929732" y="726281"/>
            <a:ext cx="3525838" cy="542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5000"/>
              <a:t>5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762000" y="990600"/>
            <a:ext cx="76200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 rot="5400000">
            <a:off x="2929732" y="700881"/>
            <a:ext cx="3525838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5000"/>
              <a:t>6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762000" y="990600"/>
            <a:ext cx="76200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 rot="5400000">
            <a:off x="2929732" y="726281"/>
            <a:ext cx="3525838" cy="542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5000"/>
              <a:t>7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762000" y="990600"/>
            <a:ext cx="76200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 rot="5400000">
            <a:off x="2929732" y="700881"/>
            <a:ext cx="3525838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5000"/>
              <a:t>8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762000" y="990600"/>
            <a:ext cx="76200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 rot="5400000">
            <a:off x="2929732" y="700881"/>
            <a:ext cx="3525838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5000"/>
              <a:t>9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762000" y="990600"/>
            <a:ext cx="76200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 rot="5400000">
            <a:off x="2332831" y="334169"/>
            <a:ext cx="4722813" cy="542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5000"/>
              <a:t>10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762000" y="990600"/>
            <a:ext cx="76200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1066800" y="1828800"/>
            <a:ext cx="6989763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9600" dirty="0"/>
              <a:t>Hydrochloric </a:t>
            </a:r>
            <a:endParaRPr lang="en-US" sz="9600" dirty="0" smtClean="0"/>
          </a:p>
          <a:p>
            <a:pPr algn="ctr"/>
            <a:r>
              <a:rPr lang="en-US" sz="9600" dirty="0"/>
              <a:t>a</a:t>
            </a:r>
            <a:r>
              <a:rPr lang="en-US" sz="9600" dirty="0" smtClean="0"/>
              <a:t>cid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762000" y="990600"/>
            <a:ext cx="76200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 rot="5400000">
            <a:off x="2332831" y="334169"/>
            <a:ext cx="4722813" cy="542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5000"/>
              <a:t>11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762000" y="990600"/>
            <a:ext cx="76200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 rot="5400000">
            <a:off x="2331244" y="334169"/>
            <a:ext cx="4722813" cy="542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5000"/>
              <a:t>12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762000" y="990600"/>
            <a:ext cx="76200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 rot="5400000">
            <a:off x="2332831" y="334169"/>
            <a:ext cx="4722813" cy="542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5000"/>
              <a:t>13</a:t>
            </a: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762000" y="990600"/>
            <a:ext cx="76200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 rot="5400000">
            <a:off x="2332831" y="334169"/>
            <a:ext cx="4722813" cy="542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5000"/>
              <a:t>14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762000" y="990600"/>
            <a:ext cx="76200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066800" y="1828800"/>
            <a:ext cx="69897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9600"/>
              <a:t>Rain water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762000" y="990600"/>
            <a:ext cx="76200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1066800" y="1828800"/>
            <a:ext cx="69897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9600"/>
              <a:t>Oven cleaner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762000" y="990600"/>
            <a:ext cx="76200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1066800" y="1828800"/>
            <a:ext cx="69897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9600"/>
              <a:t>Urine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762000" y="990600"/>
            <a:ext cx="76200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66800" y="1828800"/>
            <a:ext cx="69897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9600"/>
              <a:t>Blood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762000" y="990600"/>
            <a:ext cx="76200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066800" y="1828800"/>
            <a:ext cx="6989763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9600"/>
              <a:t>Sodium</a:t>
            </a:r>
          </a:p>
          <a:p>
            <a:pPr algn="ctr"/>
            <a:r>
              <a:rPr lang="en-US" sz="9600"/>
              <a:t>hydroxide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762000" y="990600"/>
            <a:ext cx="76200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66800" y="1828800"/>
            <a:ext cx="69897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9600"/>
              <a:t>Battery acid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8040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</TotalTime>
  <Words>155</Words>
  <Application>Microsoft Macintosh PowerPoint</Application>
  <PresentationFormat>On-screen Show (4:3)</PresentationFormat>
  <Paragraphs>48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Times New Roman</vt:lpstr>
      <vt:lpstr>ＭＳ Ｐゴシック</vt:lpstr>
      <vt:lpstr>Arial</vt:lpstr>
      <vt:lpstr>Calibri</vt:lpstr>
      <vt:lpstr>Cambria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>Individual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</dc:creator>
  <cp:lastModifiedBy>Jasper Green</cp:lastModifiedBy>
  <cp:revision>14</cp:revision>
  <cp:lastPrinted>2005-04-07T19:56:19Z</cp:lastPrinted>
  <dcterms:created xsi:type="dcterms:W3CDTF">2015-01-25T22:08:17Z</dcterms:created>
  <dcterms:modified xsi:type="dcterms:W3CDTF">2015-01-25T22:18:45Z</dcterms:modified>
</cp:coreProperties>
</file>