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61" r:id="rId2"/>
    <p:sldId id="258" r:id="rId3"/>
    <p:sldId id="256" r:id="rId4"/>
    <p:sldId id="257"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0" d="100"/>
          <a:sy n="120" d="100"/>
        </p:scale>
        <p:origin x="-22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6214D-DA55-DA46-B36E-BC8A90E83957}" type="datetimeFigureOut">
              <a:rPr lang="en-US" smtClean="0"/>
              <a:pPr/>
              <a:t>7/3/16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47656-A848-FB40-AF86-07D68B37E4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B47656-A848-FB40-AF86-07D68B37E44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6A783A8-D3E2-2C41-A26E-B0BB9F923086}" type="datetimeFigureOut">
              <a:rPr lang="en-US" smtClean="0"/>
              <a:pPr/>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A783A8-D3E2-2C41-A26E-B0BB9F923086}" type="datetimeFigureOut">
              <a:rPr lang="en-US" smtClean="0"/>
              <a:pPr/>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A783A8-D3E2-2C41-A26E-B0BB9F923086}" type="datetimeFigureOut">
              <a:rPr lang="en-US" smtClean="0"/>
              <a:pPr/>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A783A8-D3E2-2C41-A26E-B0BB9F923086}" type="datetimeFigureOut">
              <a:rPr lang="en-US" smtClean="0"/>
              <a:pPr/>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6A783A8-D3E2-2C41-A26E-B0BB9F923086}" type="datetimeFigureOut">
              <a:rPr lang="en-US" smtClean="0"/>
              <a:pPr/>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6A783A8-D3E2-2C41-A26E-B0BB9F923086}" type="datetimeFigureOut">
              <a:rPr lang="en-US" smtClean="0"/>
              <a:pPr/>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6A783A8-D3E2-2C41-A26E-B0BB9F923086}" type="datetimeFigureOut">
              <a:rPr lang="en-US" smtClean="0"/>
              <a:pPr/>
              <a:t>7/3/16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6A783A8-D3E2-2C41-A26E-B0BB9F923086}" type="datetimeFigureOut">
              <a:rPr lang="en-US" smtClean="0"/>
              <a:pPr/>
              <a:t>7/3/16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783A8-D3E2-2C41-A26E-B0BB9F923086}" type="datetimeFigureOut">
              <a:rPr lang="en-US" smtClean="0"/>
              <a:pPr/>
              <a:t>7/3/16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A783A8-D3E2-2C41-A26E-B0BB9F923086}" type="datetimeFigureOut">
              <a:rPr lang="en-US" smtClean="0"/>
              <a:pPr/>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A783A8-D3E2-2C41-A26E-B0BB9F923086}" type="datetimeFigureOut">
              <a:rPr lang="en-US" smtClean="0"/>
              <a:pPr/>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77DA2-852F-6249-95B8-137CCC29AB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783A8-D3E2-2C41-A26E-B0BB9F923086}" type="datetimeFigureOut">
              <a:rPr lang="en-US" smtClean="0"/>
              <a:pPr/>
              <a:t>7/3/16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77DA2-852F-6249-95B8-137CCC29AB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hescienceteacher.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520553" y="5984123"/>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nvGraphicFramePr>
        <p:xfrm>
          <a:off x="703049" y="947648"/>
          <a:ext cx="8102896" cy="2377439"/>
        </p:xfrm>
        <a:graphic>
          <a:graphicData uri="http://schemas.openxmlformats.org/drawingml/2006/table">
            <a:tbl>
              <a:tblPr firstRow="1" bandRow="1">
                <a:tableStyleId>{9D7B26C5-4107-4FEC-AEDC-1716B250A1EF}</a:tableStyleId>
              </a:tblPr>
              <a:tblGrid>
                <a:gridCol w="1371076"/>
                <a:gridCol w="2492808"/>
                <a:gridCol w="1040397"/>
                <a:gridCol w="3198615"/>
              </a:tblGrid>
              <a:tr h="493685">
                <a:tc>
                  <a:txBody>
                    <a:bodyPr/>
                    <a:lstStyle/>
                    <a:p>
                      <a:r>
                        <a:rPr lang="en-US" b="1">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Properties</a:t>
                      </a:r>
                      <a:r>
                        <a:rPr lang="en-US" b="0" baseline="0" dirty="0" smtClean="0">
                          <a:latin typeface="Cambria"/>
                          <a:cs typeface="Cambria"/>
                        </a:rPr>
                        <a:t> of ionic substances</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For students aged 11-16</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45256">
                <a:tc>
                  <a:txBody>
                    <a:bodyPr/>
                    <a:lstStyle/>
                    <a:p>
                      <a:r>
                        <a:rPr lang="en-US" b="1">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r>
                        <a:rPr lang="en-US" dirty="0" smtClean="0">
                          <a:latin typeface="Cambria"/>
                          <a:cs typeface="Cambria"/>
                        </a:rPr>
                        <a:t>To build</a:t>
                      </a:r>
                      <a:r>
                        <a:rPr lang="en-US" baseline="0" dirty="0" smtClean="0">
                          <a:latin typeface="Cambria"/>
                          <a:cs typeface="Cambria"/>
                        </a:rPr>
                        <a:t> and use a</a:t>
                      </a:r>
                      <a:r>
                        <a:rPr lang="en-US" dirty="0" smtClean="0">
                          <a:latin typeface="Cambria"/>
                          <a:cs typeface="Cambria"/>
                        </a:rPr>
                        <a:t> model of an ionic lattice to explain the following physical properties</a:t>
                      </a:r>
                      <a:r>
                        <a:rPr lang="en-US" baseline="0" dirty="0" smtClean="0">
                          <a:latin typeface="Cambria"/>
                          <a:cs typeface="Cambria"/>
                        </a:rPr>
                        <a:t> of ionic substances:</a:t>
                      </a:r>
                    </a:p>
                    <a:p>
                      <a:endParaRPr lang="en-US" baseline="0" dirty="0" smtClean="0">
                        <a:latin typeface="Cambria"/>
                        <a:cs typeface="Cambria"/>
                      </a:endParaRPr>
                    </a:p>
                    <a:p>
                      <a:pPr>
                        <a:buFont typeface="Arial"/>
                        <a:buChar char="•"/>
                      </a:pPr>
                      <a:r>
                        <a:rPr lang="en-US" baseline="0" dirty="0" smtClean="0">
                          <a:latin typeface="Cambria"/>
                          <a:cs typeface="Cambria"/>
                        </a:rPr>
                        <a:t>High melting points</a:t>
                      </a:r>
                    </a:p>
                    <a:p>
                      <a:pPr>
                        <a:buFont typeface="Arial"/>
                        <a:buChar char="•"/>
                      </a:pPr>
                      <a:r>
                        <a:rPr lang="en-US" baseline="0" dirty="0" smtClean="0">
                          <a:latin typeface="Cambria"/>
                          <a:cs typeface="Cambria"/>
                        </a:rPr>
                        <a:t>Ability to conduct electricity when molten or dissolved in water</a:t>
                      </a:r>
                    </a:p>
                    <a:p>
                      <a:pPr>
                        <a:buFont typeface="Arial"/>
                        <a:buChar char="•"/>
                      </a:pPr>
                      <a:r>
                        <a:rPr lang="en-US" baseline="0" dirty="0" smtClean="0">
                          <a:latin typeface="Cambria"/>
                          <a:cs typeface="Cambria"/>
                        </a:rPr>
                        <a:t>Brittle</a:t>
                      </a:r>
                      <a:endParaRPr lang="en-US"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What is salt made from?</a:t>
            </a:r>
            <a:endParaRPr lang="en-US" dirty="0">
              <a:latin typeface="Cambria"/>
              <a:cs typeface="Cambria"/>
            </a:endParaRPr>
          </a:p>
        </p:txBody>
      </p:sp>
      <p:pic>
        <p:nvPicPr>
          <p:cNvPr id="4" name="Picture 3"/>
          <p:cNvPicPr>
            <a:picLocks noChangeAspect="1"/>
          </p:cNvPicPr>
          <p:nvPr/>
        </p:nvPicPr>
        <p:blipFill>
          <a:blip r:embed="rId2"/>
          <a:stretch>
            <a:fillRect/>
          </a:stretch>
        </p:blipFill>
        <p:spPr>
          <a:xfrm>
            <a:off x="694267" y="2269066"/>
            <a:ext cx="3184526" cy="2123017"/>
          </a:xfrm>
          <a:prstGeom prst="rect">
            <a:avLst/>
          </a:prstGeom>
        </p:spPr>
      </p:pic>
      <p:sp>
        <p:nvSpPr>
          <p:cNvPr id="6" name="Oval 5"/>
          <p:cNvSpPr/>
          <p:nvPr/>
        </p:nvSpPr>
        <p:spPr>
          <a:xfrm>
            <a:off x="2910417" y="3672417"/>
            <a:ext cx="359833" cy="3280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432200" y="1780312"/>
            <a:ext cx="3352295" cy="327837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a:stCxn id="6" idx="0"/>
            <a:endCxn id="7" idx="1"/>
          </p:cNvCxnSpPr>
          <p:nvPr/>
        </p:nvCxnSpPr>
        <p:spPr>
          <a:xfrm rot="5400000" flipH="1" flipV="1">
            <a:off x="3800734" y="1550019"/>
            <a:ext cx="1411998" cy="283279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6" idx="4"/>
          </p:cNvCxnSpPr>
          <p:nvPr/>
        </p:nvCxnSpPr>
        <p:spPr>
          <a:xfrm rot="16200000" flipH="1">
            <a:off x="4256301" y="2834533"/>
            <a:ext cx="841080" cy="317301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p:cNvPicPr>
          <p:nvPr/>
        </p:nvPicPr>
        <p:blipFill>
          <a:blip r:embed="rId3"/>
          <a:stretch>
            <a:fillRect/>
          </a:stretch>
        </p:blipFill>
        <p:spPr>
          <a:xfrm>
            <a:off x="5912092" y="2244407"/>
            <a:ext cx="2464435" cy="23789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89989" y="3515188"/>
            <a:ext cx="2933700" cy="2387600"/>
          </a:xfrm>
          <a:prstGeom prst="rect">
            <a:avLst/>
          </a:prstGeom>
        </p:spPr>
      </p:pic>
      <p:pic>
        <p:nvPicPr>
          <p:cNvPr id="5" name="Picture 4"/>
          <p:cNvPicPr>
            <a:picLocks noChangeAspect="1"/>
          </p:cNvPicPr>
          <p:nvPr/>
        </p:nvPicPr>
        <p:blipFill>
          <a:blip r:embed="rId4"/>
          <a:stretch>
            <a:fillRect/>
          </a:stretch>
        </p:blipFill>
        <p:spPr>
          <a:xfrm>
            <a:off x="3443405" y="3515188"/>
            <a:ext cx="2705681" cy="2705681"/>
          </a:xfrm>
          <a:prstGeom prst="rect">
            <a:avLst/>
          </a:prstGeom>
        </p:spPr>
      </p:pic>
      <p:sp>
        <p:nvSpPr>
          <p:cNvPr id="6" name="TextBox 5"/>
          <p:cNvSpPr txBox="1"/>
          <p:nvPr/>
        </p:nvSpPr>
        <p:spPr>
          <a:xfrm>
            <a:off x="804333" y="529167"/>
            <a:ext cx="7323666" cy="2862323"/>
          </a:xfrm>
          <a:prstGeom prst="rect">
            <a:avLst/>
          </a:prstGeom>
          <a:noFill/>
        </p:spPr>
        <p:txBody>
          <a:bodyPr wrap="square" rtlCol="0">
            <a:spAutoFit/>
          </a:bodyPr>
          <a:lstStyle/>
          <a:p>
            <a:r>
              <a:rPr lang="en-US" dirty="0" smtClean="0">
                <a:solidFill>
                  <a:srgbClr val="FF0000"/>
                </a:solidFill>
                <a:latin typeface="Cambria"/>
                <a:cs typeface="Cambria"/>
              </a:rPr>
              <a:t>Aim: </a:t>
            </a:r>
            <a:r>
              <a:rPr lang="en-US" dirty="0" smtClean="0">
                <a:latin typeface="Cambria"/>
                <a:cs typeface="Cambria"/>
              </a:rPr>
              <a:t>You are going to build a </a:t>
            </a:r>
            <a:r>
              <a:rPr lang="en-US" b="1" dirty="0" smtClean="0">
                <a:latin typeface="Cambria"/>
                <a:cs typeface="Cambria"/>
              </a:rPr>
              <a:t>model</a:t>
            </a:r>
            <a:r>
              <a:rPr lang="en-US" dirty="0" smtClean="0">
                <a:latin typeface="Cambria"/>
                <a:cs typeface="Cambria"/>
              </a:rPr>
              <a:t> of an </a:t>
            </a:r>
            <a:r>
              <a:rPr lang="en-US" b="1" dirty="0" smtClean="0">
                <a:latin typeface="Cambria"/>
                <a:cs typeface="Cambria"/>
              </a:rPr>
              <a:t>ionic lattice for sodium chloride </a:t>
            </a:r>
            <a:r>
              <a:rPr lang="en-US" dirty="0" smtClean="0">
                <a:latin typeface="Cambria"/>
                <a:cs typeface="Cambria"/>
              </a:rPr>
              <a:t>using straws and plasticine. It must be built in 3D. </a:t>
            </a:r>
          </a:p>
          <a:p>
            <a:endParaRPr lang="en-US" dirty="0" smtClean="0">
              <a:solidFill>
                <a:srgbClr val="FF0000"/>
              </a:solidFill>
              <a:latin typeface="Cambria"/>
              <a:cs typeface="Cambria"/>
            </a:endParaRPr>
          </a:p>
          <a:p>
            <a:r>
              <a:rPr lang="en-US" dirty="0" smtClean="0">
                <a:solidFill>
                  <a:srgbClr val="FF0000"/>
                </a:solidFill>
                <a:latin typeface="Cambria"/>
                <a:cs typeface="Cambria"/>
              </a:rPr>
              <a:t>Things to think about:</a:t>
            </a:r>
          </a:p>
          <a:p>
            <a:endParaRPr lang="en-US" dirty="0" smtClean="0">
              <a:latin typeface="Cambria"/>
              <a:cs typeface="Cambria"/>
            </a:endParaRPr>
          </a:p>
          <a:p>
            <a:pPr>
              <a:buFont typeface="Arial"/>
              <a:buChar char="•"/>
            </a:pPr>
            <a:r>
              <a:rPr lang="en-US" dirty="0" smtClean="0">
                <a:latin typeface="Cambria"/>
                <a:cs typeface="Cambria"/>
              </a:rPr>
              <a:t>What will you use to represent the ions?</a:t>
            </a:r>
          </a:p>
          <a:p>
            <a:pPr>
              <a:buFont typeface="Arial"/>
              <a:buChar char="•"/>
            </a:pPr>
            <a:r>
              <a:rPr lang="en-US" dirty="0" smtClean="0">
                <a:latin typeface="Cambria"/>
                <a:cs typeface="Cambria"/>
              </a:rPr>
              <a:t>What will you use to represent the ionic bonds between the ions?</a:t>
            </a:r>
          </a:p>
          <a:p>
            <a:pPr>
              <a:buFont typeface="Arial"/>
              <a:buChar char="•"/>
            </a:pPr>
            <a:r>
              <a:rPr lang="en-US" dirty="0" smtClean="0">
                <a:latin typeface="Cambria"/>
                <a:cs typeface="Cambria"/>
              </a:rPr>
              <a:t>How will you represent the difference between the chloride and the sodium ions? Think about their electronic structure. </a:t>
            </a:r>
          </a:p>
          <a:p>
            <a:pPr>
              <a:buFont typeface="Arial"/>
              <a:buChar char="•"/>
            </a:pPr>
            <a:r>
              <a:rPr lang="en-US" dirty="0" smtClean="0">
                <a:latin typeface="Cambria"/>
                <a:cs typeface="Cambria"/>
              </a:rPr>
              <a:t>How will you show that a lattice is a </a:t>
            </a:r>
            <a:r>
              <a:rPr lang="en-US" smtClean="0">
                <a:latin typeface="Cambria"/>
                <a:cs typeface="Cambria"/>
              </a:rPr>
              <a:t>repeating </a:t>
            </a:r>
            <a:r>
              <a:rPr lang="en-US" smtClean="0">
                <a:latin typeface="Cambria"/>
                <a:cs typeface="Cambria"/>
              </a:rPr>
              <a:t>structure? </a:t>
            </a:r>
            <a:endParaRPr lang="en-US" dirty="0" smtClean="0">
              <a:latin typeface="Cambria"/>
              <a:cs typeface="Cambria"/>
            </a:endParaRPr>
          </a:p>
        </p:txBody>
      </p:sp>
      <p:pic>
        <p:nvPicPr>
          <p:cNvPr id="7" name="Picture 6"/>
          <p:cNvPicPr>
            <a:picLocks noChangeAspect="1"/>
          </p:cNvPicPr>
          <p:nvPr/>
        </p:nvPicPr>
        <p:blipFill>
          <a:blip r:embed="rId5"/>
          <a:stretch>
            <a:fillRect/>
          </a:stretch>
        </p:blipFill>
        <p:spPr>
          <a:xfrm>
            <a:off x="6419900" y="3575976"/>
            <a:ext cx="2326812" cy="23268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72616" y="274638"/>
          <a:ext cx="5282079" cy="6287087"/>
        </p:xfrm>
        <a:graphic>
          <a:graphicData uri="http://schemas.openxmlformats.org/drawingml/2006/table">
            <a:tbl>
              <a:tblPr firstRow="1" bandRow="1">
                <a:tableStyleId>{5C22544A-7EE6-4342-B048-85BDC9FD1C3A}</a:tableStyleId>
              </a:tblPr>
              <a:tblGrid>
                <a:gridCol w="2515255"/>
                <a:gridCol w="2766824"/>
              </a:tblGrid>
              <a:tr h="625378">
                <a:tc>
                  <a:txBody>
                    <a:bodyPr/>
                    <a:lstStyle/>
                    <a:p>
                      <a:pPr algn="ctr"/>
                      <a:r>
                        <a:rPr lang="en-US" sz="1800" dirty="0" smtClean="0">
                          <a:latin typeface="Cambria"/>
                          <a:cs typeface="Cambria"/>
                        </a:rPr>
                        <a:t>Physical Property</a:t>
                      </a:r>
                      <a:r>
                        <a:rPr lang="en-US" sz="1800" baseline="0" dirty="0" smtClean="0">
                          <a:latin typeface="Cambria"/>
                          <a:cs typeface="Cambria"/>
                        </a:rPr>
                        <a:t> </a:t>
                      </a:r>
                      <a:endParaRPr lang="en-US" sz="1800" dirty="0">
                        <a:latin typeface="Cambria"/>
                        <a:cs typeface="Cambria"/>
                      </a:endParaRPr>
                    </a:p>
                  </a:txBody>
                  <a:tcPr/>
                </a:tc>
                <a:tc>
                  <a:txBody>
                    <a:bodyPr/>
                    <a:lstStyle/>
                    <a:p>
                      <a:pPr algn="ctr"/>
                      <a:r>
                        <a:rPr lang="en-US" sz="1800" dirty="0" smtClean="0">
                          <a:latin typeface="Cambria"/>
                          <a:cs typeface="Cambria"/>
                        </a:rPr>
                        <a:t>Further Information </a:t>
                      </a:r>
                      <a:endParaRPr lang="en-US" sz="1800" dirty="0">
                        <a:latin typeface="Cambria"/>
                        <a:cs typeface="Cambria"/>
                      </a:endParaRPr>
                    </a:p>
                  </a:txBody>
                  <a:tcPr/>
                </a:tc>
              </a:tr>
              <a:tr h="1602769">
                <a:tc>
                  <a:txBody>
                    <a:bodyPr/>
                    <a:lstStyle/>
                    <a:p>
                      <a:r>
                        <a:rPr lang="en-US" sz="1500" dirty="0" smtClean="0">
                          <a:latin typeface="Cambria"/>
                          <a:cs typeface="Cambria"/>
                        </a:rPr>
                        <a:t>Ionic</a:t>
                      </a:r>
                      <a:r>
                        <a:rPr lang="en-US" sz="1500" baseline="0" dirty="0" smtClean="0">
                          <a:latin typeface="Cambria"/>
                          <a:cs typeface="Cambria"/>
                        </a:rPr>
                        <a:t> substances have high melting points. </a:t>
                      </a:r>
                      <a:endParaRPr lang="en-US" sz="1500" dirty="0">
                        <a:latin typeface="Cambria"/>
                        <a:cs typeface="Cambria"/>
                      </a:endParaRPr>
                    </a:p>
                  </a:txBody>
                  <a:tcPr/>
                </a:tc>
                <a:tc>
                  <a:txBody>
                    <a:bodyPr/>
                    <a:lstStyle/>
                    <a:p>
                      <a:r>
                        <a:rPr lang="en-US" sz="1500" dirty="0" smtClean="0">
                          <a:latin typeface="Cambria"/>
                          <a:cs typeface="Cambria"/>
                        </a:rPr>
                        <a:t>There</a:t>
                      </a:r>
                      <a:r>
                        <a:rPr lang="en-US" sz="1500" baseline="0" dirty="0" smtClean="0">
                          <a:latin typeface="Cambria"/>
                          <a:cs typeface="Cambria"/>
                        </a:rPr>
                        <a:t> are strong forces of attraction between the oppositely charged ions. These ionic bonds have to be broken when a substance melts.  This requires lots of energy. </a:t>
                      </a:r>
                      <a:endParaRPr lang="en-US" sz="1500" dirty="0">
                        <a:latin typeface="Cambria"/>
                        <a:cs typeface="Cambria"/>
                      </a:endParaRPr>
                    </a:p>
                  </a:txBody>
                  <a:tcPr/>
                </a:tc>
              </a:tr>
              <a:tr h="13529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smtClean="0">
                          <a:latin typeface="Cambria"/>
                          <a:cs typeface="Cambria"/>
                        </a:rPr>
                        <a:t>Solid</a:t>
                      </a:r>
                      <a:r>
                        <a:rPr lang="en-US" sz="1500" baseline="0" dirty="0" smtClean="0">
                          <a:latin typeface="Cambria"/>
                          <a:cs typeface="Cambria"/>
                        </a:rPr>
                        <a:t> ionic substances do not conduct electricity. </a:t>
                      </a:r>
                      <a:endParaRPr lang="en-US" sz="1500" dirty="0" smtClean="0">
                        <a:latin typeface="Cambria"/>
                        <a:cs typeface="Cambria"/>
                      </a:endParaRPr>
                    </a:p>
                    <a:p>
                      <a:endParaRPr lang="en-US" sz="1500" dirty="0">
                        <a:latin typeface="Cambria"/>
                        <a:cs typeface="Cambria"/>
                      </a:endParaRPr>
                    </a:p>
                  </a:txBody>
                  <a:tcPr/>
                </a:tc>
                <a:tc>
                  <a:txBody>
                    <a:bodyPr/>
                    <a:lstStyle/>
                    <a:p>
                      <a:r>
                        <a:rPr lang="en-US" sz="1500" dirty="0" smtClean="0">
                          <a:latin typeface="Cambria"/>
                          <a:cs typeface="Cambria"/>
                        </a:rPr>
                        <a:t>Charges</a:t>
                      </a:r>
                      <a:r>
                        <a:rPr lang="en-US" sz="1500" baseline="0" dirty="0" smtClean="0">
                          <a:latin typeface="Cambria"/>
                          <a:cs typeface="Cambria"/>
                        </a:rPr>
                        <a:t> have to be able to flow for a substance to conduct electricity. </a:t>
                      </a:r>
                      <a:endParaRPr lang="en-US" sz="1500" dirty="0">
                        <a:latin typeface="Cambria"/>
                        <a:cs typeface="Cambria"/>
                      </a:endParaRPr>
                    </a:p>
                  </a:txBody>
                  <a:tcPr/>
                </a:tc>
              </a:tr>
              <a:tr h="1352980">
                <a:tc>
                  <a:txBody>
                    <a:bodyPr/>
                    <a:lstStyle/>
                    <a:p>
                      <a:r>
                        <a:rPr lang="en-US" sz="1500" dirty="0" smtClean="0">
                          <a:latin typeface="Cambria"/>
                          <a:cs typeface="Cambria"/>
                        </a:rPr>
                        <a:t>Molten ionic substances</a:t>
                      </a:r>
                      <a:r>
                        <a:rPr lang="en-US" sz="1500" baseline="0" dirty="0" smtClean="0">
                          <a:latin typeface="Cambria"/>
                          <a:cs typeface="Cambria"/>
                        </a:rPr>
                        <a:t> are able to conduct electricity. </a:t>
                      </a:r>
                      <a:endParaRPr lang="en-US" sz="1500" dirty="0">
                        <a:latin typeface="Cambria"/>
                        <a:cs typeface="Cambria"/>
                      </a:endParaRPr>
                    </a:p>
                  </a:txBody>
                  <a:tcPr/>
                </a:tc>
                <a:tc>
                  <a:txBody>
                    <a:bodyPr/>
                    <a:lstStyle/>
                    <a:p>
                      <a:r>
                        <a:rPr lang="en-US" sz="1500" dirty="0" smtClean="0">
                          <a:latin typeface="Cambria"/>
                          <a:cs typeface="Cambria"/>
                        </a:rPr>
                        <a:t>When we</a:t>
                      </a:r>
                      <a:r>
                        <a:rPr lang="en-US" sz="1500" baseline="0" dirty="0" smtClean="0">
                          <a:latin typeface="Cambria"/>
                          <a:cs typeface="Cambria"/>
                        </a:rPr>
                        <a:t> melt an ionic substance the ionic bonds are broken. </a:t>
                      </a:r>
                      <a:endParaRPr lang="en-US" sz="1500" dirty="0">
                        <a:latin typeface="Cambria"/>
                        <a:cs typeface="Cambria"/>
                      </a:endParaRPr>
                    </a:p>
                  </a:txBody>
                  <a:tcPr/>
                </a:tc>
              </a:tr>
              <a:tr h="1352980">
                <a:tc>
                  <a:txBody>
                    <a:bodyPr/>
                    <a:lstStyle/>
                    <a:p>
                      <a:r>
                        <a:rPr lang="en-US" sz="1500" dirty="0" smtClean="0">
                          <a:latin typeface="Cambria"/>
                          <a:cs typeface="Cambria"/>
                        </a:rPr>
                        <a:t>Ionic</a:t>
                      </a:r>
                      <a:r>
                        <a:rPr lang="en-US" sz="1500" baseline="0" dirty="0" smtClean="0">
                          <a:latin typeface="Cambria"/>
                          <a:cs typeface="Cambria"/>
                        </a:rPr>
                        <a:t> substances can dissolve in water and the solution formed will conduct electricity. </a:t>
                      </a:r>
                      <a:endParaRPr lang="en-US" sz="1500" dirty="0">
                        <a:latin typeface="Cambria"/>
                        <a:cs typeface="Cambria"/>
                      </a:endParaRPr>
                    </a:p>
                  </a:txBody>
                  <a:tcPr/>
                </a:tc>
                <a:tc>
                  <a:txBody>
                    <a:bodyPr/>
                    <a:lstStyle/>
                    <a:p>
                      <a:r>
                        <a:rPr lang="en-US" sz="1500" dirty="0" smtClean="0">
                          <a:latin typeface="Cambria"/>
                          <a:cs typeface="Cambria"/>
                        </a:rPr>
                        <a:t>Water molecules surround the ions in the lattice.</a:t>
                      </a:r>
                      <a:r>
                        <a:rPr lang="en-US" sz="1500" baseline="0" dirty="0" smtClean="0">
                          <a:latin typeface="Cambria"/>
                          <a:cs typeface="Cambria"/>
                        </a:rPr>
                        <a:t> This releases energy and breaks the ionic bonds allowing the ions to move. </a:t>
                      </a:r>
                      <a:endParaRPr lang="en-US" sz="1500" dirty="0">
                        <a:latin typeface="Cambria"/>
                        <a:cs typeface="Cambria"/>
                      </a:endParaRPr>
                    </a:p>
                  </a:txBody>
                  <a:tcPr/>
                </a:tc>
              </a:tr>
            </a:tbl>
          </a:graphicData>
        </a:graphic>
      </p:graphicFrame>
      <p:sp>
        <p:nvSpPr>
          <p:cNvPr id="6" name="TextBox 5"/>
          <p:cNvSpPr txBox="1"/>
          <p:nvPr/>
        </p:nvSpPr>
        <p:spPr>
          <a:xfrm>
            <a:off x="5859201" y="274638"/>
            <a:ext cx="2827599" cy="4247317"/>
          </a:xfrm>
          <a:prstGeom prst="rect">
            <a:avLst/>
          </a:prstGeom>
          <a:noFill/>
        </p:spPr>
        <p:txBody>
          <a:bodyPr wrap="square" rtlCol="0">
            <a:spAutoFit/>
          </a:bodyPr>
          <a:lstStyle/>
          <a:p>
            <a:r>
              <a:rPr lang="en-US" dirty="0" smtClean="0">
                <a:latin typeface="Cambria"/>
                <a:cs typeface="Cambria"/>
              </a:rPr>
              <a:t>You are going to use your model to explain each of the physical properties to the class. </a:t>
            </a:r>
          </a:p>
          <a:p>
            <a:endParaRPr lang="en-US" dirty="0" smtClean="0">
              <a:latin typeface="Cambria"/>
              <a:cs typeface="Cambria"/>
            </a:endParaRPr>
          </a:p>
          <a:p>
            <a:r>
              <a:rPr lang="en-US" dirty="0" smtClean="0">
                <a:latin typeface="Cambria"/>
                <a:cs typeface="Cambria"/>
              </a:rPr>
              <a:t>You will need to think about:</a:t>
            </a:r>
          </a:p>
          <a:p>
            <a:pPr marL="342900" indent="-342900">
              <a:buFont typeface="+mj-lt"/>
              <a:buAutoNum type="arabicPeriod"/>
            </a:pPr>
            <a:endParaRPr lang="en-US" dirty="0" smtClean="0">
              <a:latin typeface="Cambria"/>
              <a:cs typeface="Cambria"/>
            </a:endParaRPr>
          </a:p>
          <a:p>
            <a:pPr marL="342900" indent="-342900">
              <a:buFont typeface="+mj-lt"/>
              <a:buAutoNum type="arabicPeriod"/>
            </a:pPr>
            <a:r>
              <a:rPr lang="en-US" dirty="0" smtClean="0">
                <a:latin typeface="Cambria"/>
                <a:cs typeface="Cambria"/>
              </a:rPr>
              <a:t>What are you going to say during your explanation? </a:t>
            </a:r>
            <a:r>
              <a:rPr lang="en-US" dirty="0" smtClean="0">
                <a:solidFill>
                  <a:srgbClr val="FF0000"/>
                </a:solidFill>
                <a:latin typeface="Cambria"/>
                <a:cs typeface="Cambria"/>
              </a:rPr>
              <a:t>Prepare a brief script</a:t>
            </a:r>
            <a:r>
              <a:rPr lang="en-US" dirty="0" smtClean="0">
                <a:latin typeface="Cambria"/>
                <a:cs typeface="Cambria"/>
              </a:rPr>
              <a:t>. </a:t>
            </a:r>
          </a:p>
          <a:p>
            <a:pPr marL="342900" indent="-342900">
              <a:buFont typeface="+mj-lt"/>
              <a:buAutoNum type="arabicPeriod"/>
            </a:pPr>
            <a:r>
              <a:rPr lang="en-US" dirty="0" smtClean="0">
                <a:latin typeface="Cambria"/>
                <a:cs typeface="Cambria"/>
              </a:rPr>
              <a:t>How are you going to use your model to help your explanation?</a:t>
            </a:r>
            <a:endParaRPr lang="en-US" dirty="0">
              <a:latin typeface="Cambria"/>
              <a:cs typeface="Cambria"/>
            </a:endParaRPr>
          </a:p>
        </p:txBody>
      </p:sp>
      <p:sp>
        <p:nvSpPr>
          <p:cNvPr id="7" name="TextBox 6"/>
          <p:cNvSpPr txBox="1"/>
          <p:nvPr/>
        </p:nvSpPr>
        <p:spPr>
          <a:xfrm>
            <a:off x="5974993" y="4702742"/>
            <a:ext cx="2827599" cy="1477328"/>
          </a:xfrm>
          <a:prstGeom prst="rect">
            <a:avLst/>
          </a:prstGeom>
          <a:noFill/>
          <a:ln>
            <a:solidFill>
              <a:schemeClr val="tx1"/>
            </a:solidFill>
          </a:ln>
        </p:spPr>
        <p:txBody>
          <a:bodyPr wrap="square" rtlCol="0">
            <a:spAutoFit/>
          </a:bodyPr>
          <a:lstStyle/>
          <a:p>
            <a:r>
              <a:rPr lang="en-US" dirty="0" smtClean="0">
                <a:latin typeface="Cambria"/>
                <a:cs typeface="Cambria"/>
              </a:rPr>
              <a:t>Each explanation </a:t>
            </a:r>
            <a:r>
              <a:rPr lang="en-US" dirty="0" smtClean="0">
                <a:solidFill>
                  <a:srgbClr val="FF0000"/>
                </a:solidFill>
                <a:latin typeface="Cambria"/>
                <a:cs typeface="Cambria"/>
              </a:rPr>
              <a:t>should last 3 minutes.  You cannot use notes</a:t>
            </a:r>
            <a:r>
              <a:rPr lang="en-US" dirty="0" smtClean="0">
                <a:latin typeface="Cambria"/>
                <a:cs typeface="Cambria"/>
              </a:rPr>
              <a:t>. </a:t>
            </a:r>
            <a:r>
              <a:rPr lang="en-US" dirty="0">
                <a:latin typeface="Cambria"/>
                <a:cs typeface="Cambria"/>
              </a:rPr>
              <a:t>Y</a:t>
            </a:r>
            <a:r>
              <a:rPr lang="en-US" dirty="0" smtClean="0">
                <a:latin typeface="Cambria"/>
                <a:cs typeface="Cambria"/>
              </a:rPr>
              <a:t>ou can use other props to adapt and improve your model.  </a:t>
            </a:r>
            <a:endParaRPr lang="en-US" dirty="0">
              <a:latin typeface="Cambria"/>
              <a:cs typeface="Cambria"/>
            </a:endParaRPr>
          </a:p>
        </p:txBody>
      </p:sp>
      <p:sp>
        <p:nvSpPr>
          <p:cNvPr id="9" name="Rectangle 8"/>
          <p:cNvSpPr/>
          <p:nvPr/>
        </p:nvSpPr>
        <p:spPr>
          <a:xfrm>
            <a:off x="5783763" y="274638"/>
            <a:ext cx="3232105" cy="630300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42506" y="711471"/>
            <a:ext cx="7952645" cy="1754327"/>
          </a:xfrm>
          <a:prstGeom prst="rect">
            <a:avLst/>
          </a:prstGeom>
          <a:noFill/>
          <a:ln>
            <a:solidFill>
              <a:schemeClr val="tx1"/>
            </a:solidFill>
          </a:ln>
        </p:spPr>
        <p:txBody>
          <a:bodyPr wrap="square" rtlCol="0">
            <a:spAutoFit/>
          </a:bodyPr>
          <a:lstStyle/>
          <a:p>
            <a:r>
              <a:rPr lang="en-US" dirty="0" smtClean="0">
                <a:latin typeface="Cambria"/>
                <a:cs typeface="Cambria"/>
              </a:rPr>
              <a:t>When we hit a lump of sodium chloride with a hammer it breaks up into lots of little pieces.  This is because the force applied by the hammer causes the arrangement of the ions to change.  Can you figure out what might happen when the hammer hits a lattice of sodium chloride? </a:t>
            </a:r>
          </a:p>
          <a:p>
            <a:endParaRPr lang="en-US" dirty="0" smtClean="0">
              <a:latin typeface="Cambria"/>
              <a:cs typeface="Cambria"/>
            </a:endParaRPr>
          </a:p>
          <a:p>
            <a:r>
              <a:rPr lang="en-US" dirty="0" smtClean="0">
                <a:latin typeface="Cambria"/>
                <a:cs typeface="Cambria"/>
              </a:rPr>
              <a:t>Represent what you think is happening using your model. </a:t>
            </a:r>
            <a:endParaRPr lang="en-US" dirty="0">
              <a:latin typeface="Cambria"/>
              <a:cs typeface="Cambria"/>
            </a:endParaRPr>
          </a:p>
        </p:txBody>
      </p:sp>
      <p:pic>
        <p:nvPicPr>
          <p:cNvPr id="6" name="Picture 5"/>
          <p:cNvPicPr>
            <a:picLocks noChangeAspect="1"/>
          </p:cNvPicPr>
          <p:nvPr/>
        </p:nvPicPr>
        <p:blipFill>
          <a:blip r:embed="rId2"/>
          <a:stretch>
            <a:fillRect/>
          </a:stretch>
        </p:blipFill>
        <p:spPr>
          <a:xfrm>
            <a:off x="4931874" y="2998458"/>
            <a:ext cx="3168729" cy="2990402"/>
          </a:xfrm>
          <a:prstGeom prst="rect">
            <a:avLst/>
          </a:prstGeom>
        </p:spPr>
      </p:pic>
      <p:pic>
        <p:nvPicPr>
          <p:cNvPr id="7" name="Picture 6"/>
          <p:cNvPicPr>
            <a:picLocks noChangeAspect="1"/>
          </p:cNvPicPr>
          <p:nvPr/>
        </p:nvPicPr>
        <p:blipFill>
          <a:blip r:embed="rId3"/>
          <a:stretch>
            <a:fillRect/>
          </a:stretch>
        </p:blipFill>
        <p:spPr>
          <a:xfrm>
            <a:off x="1101146" y="3330574"/>
            <a:ext cx="3184526" cy="2123017"/>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4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414</Words>
  <Application>Microsoft Macintosh PowerPoint</Application>
  <PresentationFormat>On-screen Show (4:3)</PresentationFormat>
  <Paragraphs>41</Paragraphs>
  <Slides>5</Slides>
  <Notes>1</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Slide 1</vt:lpstr>
      <vt:lpstr>What is salt made from?</vt:lpstr>
      <vt:lpstr>Slide 3</vt:lpstr>
      <vt:lpstr>Slide 4</vt:lpstr>
      <vt:lpstr>Slide 5</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3</cp:revision>
  <dcterms:created xsi:type="dcterms:W3CDTF">2016-07-03T14:24:53Z</dcterms:created>
  <dcterms:modified xsi:type="dcterms:W3CDTF">2016-07-03T14:25:06Z</dcterms:modified>
</cp:coreProperties>
</file>