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fntdata" ContentType="application/x-fontdata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embedTrueTypeFonts="1" saveSubsetFonts="1">
  <p:sldMasterIdLst>
    <p:sldMasterId id="2147483648" r:id="rId1"/>
  </p:sldMasterIdLst>
  <p:sldIdLst>
    <p:sldId id="260" r:id="rId2"/>
    <p:sldId id="256" r:id="rId3"/>
    <p:sldId id="257" r:id="rId4"/>
    <p:sldId id="258" r:id="rId5"/>
  </p:sldIdLst>
  <p:sldSz cx="10160000" cy="8661400"/>
  <p:notesSz cx="6858000" cy="9144000"/>
  <p:embeddedFontLst>
    <p:embeddedFont>
      <p:font typeface="Calibri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88" y="-104"/>
      </p:cViewPr>
      <p:guideLst>
        <p:guide orient="horz" pos="2728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font" Target="fonts/font1.fntdata"/><Relationship Id="rId7" Type="http://schemas.openxmlformats.org/officeDocument/2006/relationships/font" Target="fonts/font2.fntdata"/><Relationship Id="rId8" Type="http://schemas.openxmlformats.org/officeDocument/2006/relationships/font" Target="fonts/font3.fntdata"/><Relationship Id="rId9" Type="http://schemas.openxmlformats.org/officeDocument/2006/relationships/font" Target="fonts/font4.fntdata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690650"/>
            <a:ext cx="8636000" cy="18565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908127"/>
            <a:ext cx="7112000" cy="22134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113E-2456-4A42-A29C-DF766753680A}" type="datetimeFigureOut">
              <a:rPr lang="en-GB" smtClean="0"/>
              <a:pPr/>
              <a:t>1/10/15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BE8A5-FADD-47D0-B20F-9C66152575C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01207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113E-2456-4A42-A29C-DF766753680A}" type="datetimeFigureOut">
              <a:rPr lang="en-GB" smtClean="0"/>
              <a:pPr/>
              <a:t>1/10/15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BE8A5-FADD-47D0-B20F-9C66152575C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23746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46860"/>
            <a:ext cx="2286000" cy="739025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46860"/>
            <a:ext cx="6688667" cy="73902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113E-2456-4A42-A29C-DF766753680A}" type="datetimeFigureOut">
              <a:rPr lang="en-GB" smtClean="0"/>
              <a:pPr/>
              <a:t>1/10/15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BE8A5-FADD-47D0-B20F-9C66152575C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29677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113E-2456-4A42-A29C-DF766753680A}" type="datetimeFigureOut">
              <a:rPr lang="en-GB" smtClean="0"/>
              <a:pPr/>
              <a:t>1/10/15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BE8A5-FADD-47D0-B20F-9C66152575C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40372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5565754"/>
            <a:ext cx="8636000" cy="17202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671071"/>
            <a:ext cx="8636000" cy="189468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113E-2456-4A42-A29C-DF766753680A}" type="datetimeFigureOut">
              <a:rPr lang="en-GB" smtClean="0"/>
              <a:pPr/>
              <a:t>1/10/15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BE8A5-FADD-47D0-B20F-9C66152575C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54295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2020995"/>
            <a:ext cx="4487333" cy="57161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2020995"/>
            <a:ext cx="4487333" cy="57161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113E-2456-4A42-A29C-DF766753680A}" type="datetimeFigureOut">
              <a:rPr lang="en-GB" smtClean="0"/>
              <a:pPr/>
              <a:t>1/10/15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BE8A5-FADD-47D0-B20F-9C66152575C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64344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938791"/>
            <a:ext cx="4489098" cy="80799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746787"/>
            <a:ext cx="4489098" cy="49903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938791"/>
            <a:ext cx="4490861" cy="80799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746787"/>
            <a:ext cx="4490861" cy="49903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113E-2456-4A42-A29C-DF766753680A}" type="datetimeFigureOut">
              <a:rPr lang="en-GB" smtClean="0"/>
              <a:pPr/>
              <a:t>1/10/15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BE8A5-FADD-47D0-B20F-9C66152575C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70204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113E-2456-4A42-A29C-DF766753680A}" type="datetimeFigureOut">
              <a:rPr lang="en-GB" smtClean="0"/>
              <a:pPr/>
              <a:t>1/10/15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BE8A5-FADD-47D0-B20F-9C66152575C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14611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113E-2456-4A42-A29C-DF766753680A}" type="datetimeFigureOut">
              <a:rPr lang="en-GB" smtClean="0"/>
              <a:pPr/>
              <a:t>1/10/15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BE8A5-FADD-47D0-B20F-9C66152575C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77846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44852"/>
            <a:ext cx="3342570" cy="146762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44854"/>
            <a:ext cx="5679722" cy="73922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812480"/>
            <a:ext cx="3342570" cy="59246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113E-2456-4A42-A29C-DF766753680A}" type="datetimeFigureOut">
              <a:rPr lang="en-GB" smtClean="0"/>
              <a:pPr/>
              <a:t>1/10/15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BE8A5-FADD-47D0-B20F-9C66152575C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2116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6062980"/>
            <a:ext cx="6096000" cy="7157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773912"/>
            <a:ext cx="6096000" cy="51968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6778749"/>
            <a:ext cx="6096000" cy="10165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113E-2456-4A42-A29C-DF766753680A}" type="datetimeFigureOut">
              <a:rPr lang="en-GB" smtClean="0"/>
              <a:pPr/>
              <a:t>1/10/15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BE8A5-FADD-47D0-B20F-9C66152575C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47386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46857"/>
            <a:ext cx="9144000" cy="14435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020995"/>
            <a:ext cx="9144000" cy="5716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8027837"/>
            <a:ext cx="2370667" cy="461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8113E-2456-4A42-A29C-DF766753680A}" type="datetimeFigureOut">
              <a:rPr lang="en-GB" smtClean="0"/>
              <a:pPr/>
              <a:t>1/10/15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8027837"/>
            <a:ext cx="3217333" cy="461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8027837"/>
            <a:ext cx="2370667" cy="461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BE8A5-FADD-47D0-B20F-9C66152575C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2053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thescienceteacher.co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78392" y="7557726"/>
            <a:ext cx="9003216" cy="385591"/>
          </a:xfrm>
          <a:prstGeom prst="rect">
            <a:avLst/>
          </a:prstGeom>
        </p:spPr>
        <p:txBody>
          <a:bodyPr wrap="square" lIns="107543" tIns="53771" rIns="107543" bIns="53771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Cambria"/>
                <a:ea typeface="Cambria"/>
                <a:cs typeface="Times New Roman"/>
                <a:hlinkClick r:id="rId2"/>
              </a:rPr>
              <a:t>www.thescienceteacher.co.uk</a:t>
            </a:r>
            <a:r>
              <a:rPr lang="en-US">
                <a:solidFill>
                  <a:srgbClr val="008000"/>
                </a:solidFill>
                <a:latin typeface="Cambria"/>
                <a:ea typeface="Cambria"/>
                <a:cs typeface="Times New Roman"/>
              </a:rPr>
              <a:t>  </a:t>
            </a:r>
            <a:r>
              <a:rPr lang="en-GB">
                <a:latin typeface="Cambria"/>
                <a:ea typeface="Cambria"/>
                <a:cs typeface="Times New Roman"/>
              </a:rPr>
              <a:t>| resources for science teachers who like to think </a:t>
            </a:r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81165" y="1196845"/>
          <a:ext cx="9003219" cy="2613462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708035"/>
                <a:gridCol w="2585170"/>
                <a:gridCol w="1155997"/>
                <a:gridCol w="3554017"/>
              </a:tblGrid>
              <a:tr h="623506">
                <a:tc>
                  <a:txBody>
                    <a:bodyPr/>
                    <a:lstStyle/>
                    <a:p>
                      <a:r>
                        <a:rPr lang="en-US" sz="2300" b="1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Topic</a:t>
                      </a:r>
                    </a:p>
                  </a:txBody>
                  <a:tcPr marL="101600" marR="101600" marT="57743" marB="57743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"/>
                          <a:cs typeface="Cambria"/>
                        </a:rPr>
                        <a:t>Fractional </a:t>
                      </a:r>
                      <a:r>
                        <a:rPr lang="en-US" sz="23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"/>
                          <a:cs typeface="Cambria"/>
                        </a:rPr>
                        <a:t>distillation of crude oil</a:t>
                      </a:r>
                    </a:p>
                  </a:txBody>
                  <a:tcPr marL="101600" marR="101600" marT="57743" marB="57743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30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Level</a:t>
                      </a:r>
                    </a:p>
                  </a:txBody>
                  <a:tcPr marL="101600" marR="101600" marT="57743" marB="57743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b="0">
                          <a:solidFill>
                            <a:srgbClr val="1E1C11"/>
                          </a:solidFill>
                          <a:latin typeface="Cambria"/>
                          <a:cs typeface="Cambria"/>
                        </a:rPr>
                        <a:t>GCSE</a:t>
                      </a:r>
                    </a:p>
                  </a:txBody>
                  <a:tcPr marL="101600" marR="101600" marT="57743" marB="57743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416">
                <a:tc>
                  <a:txBody>
                    <a:bodyPr/>
                    <a:lstStyle/>
                    <a:p>
                      <a:r>
                        <a:rPr lang="en-US" sz="2300" b="1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Outcomes </a:t>
                      </a:r>
                    </a:p>
                  </a:txBody>
                  <a:tcPr marL="101600" marR="101600" marT="57743" marB="57743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3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"/>
                          <a:cs typeface="Cambria"/>
                        </a:rPr>
                        <a:t>To understand</a:t>
                      </a:r>
                      <a:r>
                        <a:rPr lang="en-US" sz="2300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"/>
                          <a:cs typeface="Cambria"/>
                        </a:rPr>
                        <a:t> the process of</a:t>
                      </a:r>
                      <a:r>
                        <a:rPr lang="en-US" sz="23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"/>
                          <a:cs typeface="Cambria"/>
                        </a:rPr>
                        <a:t> fractional </a:t>
                      </a:r>
                      <a:r>
                        <a:rPr lang="en-US" sz="2300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"/>
                          <a:cs typeface="Cambria"/>
                        </a:rPr>
                        <a:t>distillation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300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"/>
                          <a:cs typeface="Cambria"/>
                        </a:rPr>
                        <a:t>To understand the terms viscous, fraction and volatile </a:t>
                      </a:r>
                      <a:endParaRPr lang="en-US" sz="2300" dirty="0">
                        <a:solidFill>
                          <a:schemeClr val="bg2">
                            <a:lumMod val="10000"/>
                          </a:schemeClr>
                        </a:solidFill>
                        <a:latin typeface="Cambria"/>
                        <a:cs typeface="Cambria"/>
                      </a:endParaRPr>
                    </a:p>
                  </a:txBody>
                  <a:tcPr marL="101600" marR="101600" marT="57743" marB="57743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355600" y="2184400"/>
            <a:ext cx="9448800" cy="4292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393700" y="228600"/>
            <a:ext cx="52324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2700" smtClean="0">
                <a:solidFill>
                  <a:srgbClr val="000000"/>
                </a:solidFill>
                <a:latin typeface="Arial - 36"/>
              </a:rPr>
              <a:t>What do the various colours represent?</a:t>
            </a:r>
            <a:endParaRPr lang="en-GB" sz="2700">
              <a:solidFill>
                <a:srgbClr val="000000"/>
              </a:solidFill>
              <a:latin typeface="Arial - 36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036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900" y="190500"/>
            <a:ext cx="10185400" cy="283154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2400" dirty="0" smtClean="0">
                <a:solidFill>
                  <a:srgbClr val="0000FF"/>
                </a:solidFill>
                <a:latin typeface="Arial - 22"/>
              </a:rPr>
              <a:t>Gary set up the fractionating column</a:t>
            </a:r>
            <a:r>
              <a:rPr lang="en-GB" sz="2400" dirty="0" smtClean="0">
                <a:solidFill>
                  <a:srgbClr val="0000FF"/>
                </a:solidFill>
                <a:latin typeface="Arial - 22"/>
              </a:rPr>
              <a:t> </a:t>
            </a:r>
            <a:r>
              <a:rPr lang="en-GB" sz="2400" dirty="0" smtClean="0">
                <a:solidFill>
                  <a:srgbClr val="0000FF"/>
                </a:solidFill>
                <a:latin typeface="Arial - 22"/>
              </a:rPr>
              <a:t>incorrectly</a:t>
            </a:r>
            <a:r>
              <a:rPr lang="en-GB" sz="2400" dirty="0" smtClean="0">
                <a:solidFill>
                  <a:srgbClr val="0000FF"/>
                </a:solidFill>
                <a:latin typeface="Arial - 22"/>
              </a:rPr>
              <a:t>.   </a:t>
            </a:r>
            <a:r>
              <a:rPr lang="en-GB" sz="2400" dirty="0" smtClean="0">
                <a:solidFill>
                  <a:srgbClr val="0000FF"/>
                </a:solidFill>
                <a:latin typeface="Arial - 22"/>
              </a:rPr>
              <a:t>What would happen to the fractions collected if:</a:t>
            </a:r>
            <a:endParaRPr lang="en-GB" sz="2400" dirty="0" smtClean="0">
              <a:solidFill>
                <a:srgbClr val="0000FF"/>
              </a:solidFill>
              <a:latin typeface="Arial - 22"/>
            </a:endParaRPr>
          </a:p>
          <a:p>
            <a:endParaRPr lang="en-GB" sz="1600" dirty="0" smtClean="0">
              <a:solidFill>
                <a:srgbClr val="0000FF"/>
              </a:solidFill>
              <a:latin typeface="Arial - 22"/>
            </a:endParaRPr>
          </a:p>
          <a:p>
            <a:r>
              <a:rPr lang="en-GB" sz="1600" dirty="0" smtClean="0">
                <a:latin typeface="Arial - 22"/>
              </a:rPr>
              <a:t>1. </a:t>
            </a:r>
            <a:r>
              <a:rPr lang="en-GB" sz="1900" dirty="0" smtClean="0">
                <a:latin typeface="Arial - 26"/>
              </a:rPr>
              <a:t> There was no temperature gradient in the column and it was all at 10,000 </a:t>
            </a:r>
            <a:r>
              <a:rPr lang="en-GB" sz="1200" baseline="70000" dirty="0" err="1" smtClean="0">
                <a:latin typeface="Arial - 26"/>
              </a:rPr>
              <a:t>o</a:t>
            </a:r>
            <a:r>
              <a:rPr lang="en-GB" sz="1900" dirty="0" err="1" smtClean="0">
                <a:latin typeface="Arial - 26"/>
              </a:rPr>
              <a:t>C</a:t>
            </a:r>
            <a:r>
              <a:rPr lang="en-GB" sz="1900" dirty="0" smtClean="0">
                <a:latin typeface="Arial - 26"/>
              </a:rPr>
              <a:t>?</a:t>
            </a:r>
          </a:p>
          <a:p>
            <a:r>
              <a:rPr lang="en-GB" sz="1900" dirty="0" smtClean="0">
                <a:latin typeface="Arial - 26"/>
              </a:rPr>
              <a:t>2.  He didn't switch on the heater so it was 25 </a:t>
            </a:r>
            <a:r>
              <a:rPr lang="en-GB" sz="1200" baseline="70000" dirty="0" err="1" smtClean="0">
                <a:latin typeface="Arial - 26"/>
              </a:rPr>
              <a:t>o</a:t>
            </a:r>
            <a:r>
              <a:rPr lang="en-GB" sz="1900" dirty="0" err="1" smtClean="0">
                <a:latin typeface="Arial - 26"/>
              </a:rPr>
              <a:t>C</a:t>
            </a:r>
            <a:r>
              <a:rPr lang="en-GB" sz="1900" dirty="0" smtClean="0">
                <a:latin typeface="Arial - 26"/>
              </a:rPr>
              <a:t> throughout </a:t>
            </a:r>
            <a:r>
              <a:rPr lang="en-GB" sz="1900" dirty="0" smtClean="0">
                <a:latin typeface="Arial - 26"/>
              </a:rPr>
              <a:t>the column?</a:t>
            </a:r>
          </a:p>
          <a:p>
            <a:r>
              <a:rPr lang="en-GB" sz="1900" dirty="0" smtClean="0">
                <a:latin typeface="Arial - 26"/>
              </a:rPr>
              <a:t>3.  The mixture of crude oil he used only contained long hydrocarbons?</a:t>
            </a:r>
          </a:p>
          <a:p>
            <a:r>
              <a:rPr lang="en-GB" sz="1900" dirty="0" smtClean="0">
                <a:latin typeface="Arial - 26"/>
              </a:rPr>
              <a:t>4.  The mixture of crude oil he used only contained short hydrocarbons?</a:t>
            </a:r>
          </a:p>
          <a:p>
            <a:r>
              <a:rPr lang="en-GB" sz="1900" dirty="0" smtClean="0">
                <a:latin typeface="Arial - 26"/>
              </a:rPr>
              <a:t>5.  He forgot to put on the bubble caps?</a:t>
            </a:r>
          </a:p>
          <a:p>
            <a:r>
              <a:rPr lang="en-GB" sz="1900" dirty="0" smtClean="0">
                <a:latin typeface="Arial - 26"/>
              </a:rPr>
              <a:t>6.  He had a cigarette break near the column?</a:t>
            </a:r>
            <a:endParaRPr lang="en-GB" sz="1900" dirty="0">
              <a:latin typeface="Arial - 26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5854700" y="5219700"/>
            <a:ext cx="3869055" cy="283070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8900" y="3538612"/>
            <a:ext cx="5092700" cy="451179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05587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l="12644" r="13787" b="4910"/>
          <a:stretch/>
        </p:blipFill>
        <p:spPr>
          <a:xfrm>
            <a:off x="1407592" y="658292"/>
            <a:ext cx="5316280" cy="446256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1623616" y="-49594"/>
            <a:ext cx="55942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pt-BR" sz="4000" smtClean="0">
                <a:solidFill>
                  <a:srgbClr val="000000"/>
                </a:solidFill>
                <a:latin typeface="Arial - 16"/>
              </a:rPr>
              <a:t>A     B    C    D     E </a:t>
            </a:r>
            <a:endParaRPr lang="en-GB" sz="40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2100" y="5626100"/>
            <a:ext cx="9575800" cy="224676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GB" sz="2000" dirty="0" smtClean="0">
                <a:solidFill>
                  <a:srgbClr val="000000"/>
                </a:solidFill>
                <a:latin typeface="Arial - 16"/>
              </a:rPr>
              <a:t>Which fraction is most viscous?</a:t>
            </a:r>
          </a:p>
          <a:p>
            <a:r>
              <a:rPr lang="en-GB" sz="2000" dirty="0" smtClean="0">
                <a:solidFill>
                  <a:srgbClr val="000000"/>
                </a:solidFill>
                <a:latin typeface="Arial - 16"/>
              </a:rPr>
              <a:t>Which fraction would form at the bottom of the column?</a:t>
            </a:r>
          </a:p>
          <a:p>
            <a:r>
              <a:rPr lang="en-GB" sz="2000" dirty="0" smtClean="0">
                <a:solidFill>
                  <a:srgbClr val="000000"/>
                </a:solidFill>
                <a:latin typeface="Arial - 16"/>
              </a:rPr>
              <a:t>Which fraction had the lowest boiling point?</a:t>
            </a:r>
          </a:p>
          <a:p>
            <a:r>
              <a:rPr lang="en-GB" sz="2000" dirty="0" smtClean="0">
                <a:solidFill>
                  <a:srgbClr val="000000"/>
                </a:solidFill>
                <a:latin typeface="Arial - 16"/>
              </a:rPr>
              <a:t>Which fraction would be most useful as a road surface?</a:t>
            </a:r>
          </a:p>
          <a:p>
            <a:r>
              <a:rPr lang="en-GB" sz="2000" dirty="0" smtClean="0">
                <a:solidFill>
                  <a:srgbClr val="000000"/>
                </a:solidFill>
                <a:latin typeface="Arial - 16"/>
              </a:rPr>
              <a:t>Which fraction would be most volatile?</a:t>
            </a:r>
          </a:p>
          <a:p>
            <a:r>
              <a:rPr lang="en-GB" sz="2000" dirty="0" smtClean="0">
                <a:solidFill>
                  <a:srgbClr val="000000"/>
                </a:solidFill>
                <a:latin typeface="Arial - 16"/>
              </a:rPr>
              <a:t>Which fraction contains the longest molecules? </a:t>
            </a:r>
          </a:p>
          <a:p>
            <a:r>
              <a:rPr lang="en-GB" sz="2000" dirty="0" smtClean="0">
                <a:solidFill>
                  <a:srgbClr val="000000"/>
                </a:solidFill>
                <a:latin typeface="Arial - 16"/>
              </a:rPr>
              <a:t>Which fraction would be best used as a fuel?</a:t>
            </a:r>
            <a:endParaRPr lang="en-GB" sz="2000" dirty="0">
              <a:solidFill>
                <a:srgbClr val="000000"/>
              </a:solidFill>
              <a:latin typeface="Arial - 16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29335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8">
      <a:dk1>
        <a:srgbClr val="00804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08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209</Words>
  <Application>Microsoft Macintosh PowerPoint</Application>
  <PresentationFormat>Custom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Calibri</vt:lpstr>
      <vt:lpstr>Office Theme</vt:lpstr>
      <vt:lpstr>Slide 1</vt:lpstr>
      <vt:lpstr>Slide 2</vt:lpstr>
      <vt:lpstr>Slide 3</vt:lpstr>
      <vt:lpstr>Slide 4</vt:lpstr>
    </vt:vector>
  </TitlesOfParts>
  <Company>MCA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Jasper Green</dc:creator>
  <cp:lastModifiedBy>Jasper Green</cp:lastModifiedBy>
  <cp:revision>4</cp:revision>
  <dcterms:created xsi:type="dcterms:W3CDTF">2015-01-10T22:36:45Z</dcterms:created>
  <dcterms:modified xsi:type="dcterms:W3CDTF">2015-01-10T22:38:55Z</dcterms:modified>
</cp:coreProperties>
</file>