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9" r:id="rId2"/>
    <p:sldId id="260" r:id="rId3"/>
    <p:sldId id="256" r:id="rId4"/>
    <p:sldId id="261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68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162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21358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1509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10671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9802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5929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6121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7205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75788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9986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0872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B1DBE4-2919-431E-B6F7-AE205B3042A6}" type="datetimeFigureOut">
              <a:rPr lang="en-GB" smtClean="0"/>
              <a:pPr/>
              <a:t>9/25/16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B0A5B-0E94-4547-A524-DC77947FEFC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8921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scienceteacher.co.uk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20700" y="5984875"/>
            <a:ext cx="8102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rgbClr val="FFFFFF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u="sng" dirty="0">
                <a:solidFill>
                  <a:srgbClr val="00B050"/>
                </a:solidFill>
                <a:latin typeface="Cambria" pitchFamily="-84" charset="0"/>
                <a:hlinkClick r:id="rId2"/>
              </a:rPr>
              <a:t>www.thescienceteacher.co.uk</a:t>
            </a:r>
            <a:r>
              <a:rPr lang="en-US" dirty="0">
                <a:solidFill>
                  <a:srgbClr val="00B050"/>
                </a:solidFill>
                <a:latin typeface="Cambria" pitchFamily="-84" charset="0"/>
              </a:rPr>
              <a:t> </a:t>
            </a:r>
            <a:r>
              <a:rPr lang="en-US" dirty="0">
                <a:solidFill>
                  <a:srgbClr val="008000"/>
                </a:solidFill>
                <a:latin typeface="Cambria" pitchFamily="-84" charset="0"/>
              </a:rPr>
              <a:t> </a:t>
            </a:r>
            <a:r>
              <a:rPr lang="en-GB" dirty="0">
                <a:latin typeface="Cambria" pitchFamily="-84" charset="0"/>
              </a:rPr>
              <a:t>| resources for science teachers who like to think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672976910"/>
              </p:ext>
            </p:extLst>
          </p:nvPr>
        </p:nvGraphicFramePr>
        <p:xfrm>
          <a:off x="703263" y="947738"/>
          <a:ext cx="8102600" cy="1785937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371026"/>
                <a:gridCol w="2492717"/>
                <a:gridCol w="1040359"/>
                <a:gridCol w="3198498"/>
              </a:tblGrid>
              <a:tr h="640295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Topic</a:t>
                      </a:r>
                    </a:p>
                  </a:txBody>
                  <a:tcPr marL="91437" marR="91437" marT="45735" marB="4573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Separating techniques</a:t>
                      </a:r>
                      <a:endParaRPr lang="en-US" sz="1800" b="0" dirty="0">
                        <a:latin typeface="Cambria"/>
                        <a:cs typeface="Cambria"/>
                      </a:endParaRPr>
                    </a:p>
                  </a:txBody>
                  <a:tcPr marL="91437" marR="91437" marT="45735" marB="4573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Level</a:t>
                      </a:r>
                    </a:p>
                  </a:txBody>
                  <a:tcPr marL="91437" marR="91437" marT="45735" marB="4573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GCSE</a:t>
                      </a:r>
                      <a:r>
                        <a:rPr lang="en-US" sz="1800" b="0" baseline="0" dirty="0" smtClean="0">
                          <a:latin typeface="Cambria"/>
                          <a:cs typeface="Cambria"/>
                        </a:rPr>
                        <a:t> (or for s</a:t>
                      </a:r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tudents </a:t>
                      </a:r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aged 11-</a:t>
                      </a:r>
                      <a:r>
                        <a:rPr lang="en-US" sz="1800" b="0" dirty="0" smtClean="0">
                          <a:latin typeface="Cambria"/>
                          <a:cs typeface="Cambria"/>
                        </a:rPr>
                        <a:t>16) </a:t>
                      </a:r>
                      <a:endParaRPr lang="en-US" sz="1800" b="0" dirty="0">
                        <a:latin typeface="Cambria"/>
                        <a:cs typeface="Cambria"/>
                      </a:endParaRPr>
                    </a:p>
                  </a:txBody>
                  <a:tcPr marL="91437" marR="91437" marT="45735" marB="4573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5642">
                <a:tc>
                  <a:txBody>
                    <a:bodyPr/>
                    <a:lstStyle/>
                    <a:p>
                      <a:r>
                        <a:rPr lang="en-US" sz="1800" b="1" dirty="0">
                          <a:solidFill>
                            <a:srgbClr val="008000"/>
                          </a:solidFill>
                          <a:latin typeface="Cambria"/>
                          <a:cs typeface="Cambria"/>
                        </a:rPr>
                        <a:t>Outcomes </a:t>
                      </a:r>
                    </a:p>
                  </a:txBody>
                  <a:tcPr marL="91437" marR="91437" marT="45735" marB="4573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sz="1800" dirty="0" smtClean="0">
                          <a:latin typeface="Cambria"/>
                          <a:cs typeface="Cambria"/>
                        </a:rPr>
                        <a:t>To</a:t>
                      </a:r>
                      <a:r>
                        <a:rPr lang="en-US" sz="1800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US" sz="1800" b="1" baseline="0" dirty="0" smtClean="0">
                          <a:latin typeface="Cambria"/>
                          <a:cs typeface="Cambria"/>
                        </a:rPr>
                        <a:t>select</a:t>
                      </a:r>
                      <a:r>
                        <a:rPr lang="en-US" sz="1800" baseline="0" dirty="0" smtClean="0">
                          <a:latin typeface="Cambria"/>
                          <a:cs typeface="Cambria"/>
                        </a:rPr>
                        <a:t> the appropriate separating technique to separate mixtures by chromatography, distillation, fractional distillation, filtration and </a:t>
                      </a:r>
                      <a:r>
                        <a:rPr lang="en-US" sz="1800" baseline="0" dirty="0" err="1" smtClean="0">
                          <a:latin typeface="Cambria"/>
                          <a:cs typeface="Cambria"/>
                        </a:rPr>
                        <a:t>crystallisation</a:t>
                      </a:r>
                      <a:endParaRPr lang="en-US" sz="1800" dirty="0">
                        <a:latin typeface="Cambria"/>
                        <a:cs typeface="Cambria"/>
                      </a:endParaRPr>
                    </a:p>
                  </a:txBody>
                  <a:tcPr marL="91437" marR="91437" marT="45735" marB="45735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7993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231101041"/>
              </p:ext>
            </p:extLst>
          </p:nvPr>
        </p:nvGraphicFramePr>
        <p:xfrm>
          <a:off x="179512" y="220422"/>
          <a:ext cx="8568952" cy="648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What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to separate?</a:t>
                      </a:r>
                      <a:endParaRPr lang="en-GB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Best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method(s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 of separation to use</a:t>
                      </a:r>
                      <a:endParaRPr lang="en-GB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45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Solute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 from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a solution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875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Solvent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 from a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solution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82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Liquid A</a:t>
                      </a:r>
                      <a:r>
                        <a:rPr lang="en-GB" u="sng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from a mixture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containing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three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liquids A, B and C 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with similar boiling points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84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Magnesium</a:t>
                      </a:r>
                      <a:r>
                        <a:rPr lang="en-GB" u="none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u="none" dirty="0" smtClean="0">
                          <a:latin typeface="Cambria"/>
                          <a:cs typeface="Cambria"/>
                        </a:rPr>
                        <a:t>from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 a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mixture of magnesium and salt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84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Salt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from a mixture containing salt, sand and water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84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Pure </a:t>
                      </a:r>
                      <a:r>
                        <a:rPr lang="en-GB" u="none" dirty="0" smtClean="0">
                          <a:latin typeface="Cambria"/>
                          <a:cs typeface="Cambria"/>
                        </a:rPr>
                        <a:t>water</a:t>
                      </a:r>
                      <a:r>
                        <a:rPr lang="en-GB" u="none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u="none" dirty="0" smtClean="0">
                          <a:latin typeface="Cambria"/>
                          <a:cs typeface="Cambria"/>
                        </a:rPr>
                        <a:t>from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a mixture containing salt, sand and water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486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Copper</a:t>
                      </a:r>
                      <a:r>
                        <a:rPr lang="en-GB" u="sng" baseline="0" dirty="0" smtClean="0">
                          <a:latin typeface="Cambria"/>
                          <a:cs typeface="Cambria"/>
                        </a:rPr>
                        <a:t> (II) sulphate 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crystals from a mixture containing copper (II) sulphate and water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891">
                <a:tc>
                  <a:txBody>
                    <a:bodyPr/>
                    <a:lstStyle/>
                    <a:p>
                      <a:r>
                        <a:rPr lang="en-GB" smtClean="0">
                          <a:latin typeface="Cambria"/>
                          <a:cs typeface="Cambria"/>
                        </a:rPr>
                        <a:t>Different</a:t>
                      </a:r>
                      <a:r>
                        <a:rPr lang="en-GB" baseline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u="sng" baseline="0" smtClean="0">
                          <a:latin typeface="Cambria"/>
                          <a:cs typeface="Cambria"/>
                        </a:rPr>
                        <a:t>pigments</a:t>
                      </a:r>
                      <a:r>
                        <a:rPr lang="en-GB" baseline="0" smtClean="0">
                          <a:latin typeface="Cambria"/>
                          <a:cs typeface="Cambria"/>
                        </a:rPr>
                        <a:t> from plant leaves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78">
                <a:tc>
                  <a:txBody>
                    <a:bodyPr/>
                    <a:lstStyle/>
                    <a:p>
                      <a:r>
                        <a:rPr lang="en-GB" u="sng" smtClean="0">
                          <a:latin typeface="Cambria"/>
                          <a:cs typeface="Cambria"/>
                        </a:rPr>
                        <a:t>Iron filings </a:t>
                      </a:r>
                      <a:r>
                        <a:rPr lang="en-GB" baseline="0" smtClean="0">
                          <a:latin typeface="Cambria"/>
                          <a:cs typeface="Cambria"/>
                        </a:rPr>
                        <a:t>from a mixture of </a:t>
                      </a:r>
                      <a:r>
                        <a:rPr lang="en-GB" smtClean="0">
                          <a:latin typeface="Cambria"/>
                          <a:cs typeface="Cambria"/>
                        </a:rPr>
                        <a:t>sugar, iron</a:t>
                      </a:r>
                      <a:r>
                        <a:rPr lang="en-GB" baseline="0" smtClean="0">
                          <a:latin typeface="Cambria"/>
                          <a:cs typeface="Cambria"/>
                        </a:rPr>
                        <a:t> and zinc</a:t>
                      </a:r>
                      <a:r>
                        <a:rPr lang="en-GB" smtClean="0">
                          <a:latin typeface="Cambria"/>
                          <a:cs typeface="Cambria"/>
                        </a:rPr>
                        <a:t>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53982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48225189"/>
              </p:ext>
            </p:extLst>
          </p:nvPr>
        </p:nvGraphicFramePr>
        <p:xfrm>
          <a:off x="179512" y="152400"/>
          <a:ext cx="8568952" cy="64851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432048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What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 to separate?</a:t>
                      </a:r>
                      <a:endParaRPr lang="en-GB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Best </a:t>
                      </a:r>
                      <a:r>
                        <a:rPr lang="en-GB" dirty="0" err="1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method(s</a:t>
                      </a:r>
                      <a:r>
                        <a:rPr lang="en-GB" dirty="0" smtClean="0">
                          <a:solidFill>
                            <a:schemeClr val="tx1"/>
                          </a:solidFill>
                          <a:latin typeface="Cambria"/>
                          <a:cs typeface="Cambria"/>
                        </a:rPr>
                        <a:t>) of separation to use</a:t>
                      </a:r>
                      <a:endParaRPr lang="en-GB" dirty="0">
                        <a:solidFill>
                          <a:schemeClr val="tx1"/>
                        </a:solidFill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9245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Solute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 from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a solution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Evaporation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875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Solvent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 from a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solution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Distillation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382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Liquid A</a:t>
                      </a:r>
                      <a:r>
                        <a:rPr lang="en-GB" u="sng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from a mixture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containing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three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liquids A, B and C with similar boiling points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Fractional distillation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84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Magnesium</a:t>
                      </a:r>
                      <a:r>
                        <a:rPr lang="en-GB" u="none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u="none" dirty="0" smtClean="0">
                          <a:latin typeface="Cambria"/>
                          <a:cs typeface="Cambria"/>
                        </a:rPr>
                        <a:t>from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 a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mixture of magnesium and salt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Dissolve in water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and filter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84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Salt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from a mixture containing salt, sand and water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latin typeface="Cambria"/>
                          <a:cs typeface="Cambria"/>
                        </a:rPr>
                        <a:t>Filtration then</a:t>
                      </a:r>
                      <a:endParaRPr lang="en-GB" dirty="0" smtClean="0">
                        <a:latin typeface="Cambria"/>
                        <a:cs typeface="Cambria"/>
                      </a:endParaRPr>
                    </a:p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Evaporation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6884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Pure </a:t>
                      </a:r>
                      <a:r>
                        <a:rPr lang="en-GB" u="none" dirty="0" smtClean="0">
                          <a:latin typeface="Cambria"/>
                          <a:cs typeface="Cambria"/>
                        </a:rPr>
                        <a:t>water</a:t>
                      </a:r>
                      <a:r>
                        <a:rPr lang="en-GB" u="none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u="none" dirty="0" smtClean="0">
                          <a:latin typeface="Cambria"/>
                          <a:cs typeface="Cambria"/>
                        </a:rPr>
                        <a:t>from </a:t>
                      </a:r>
                      <a:r>
                        <a:rPr lang="en-GB" dirty="0" smtClean="0">
                          <a:latin typeface="Cambria"/>
                          <a:cs typeface="Cambria"/>
                        </a:rPr>
                        <a:t>a mixture containing salt, sand and water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Distillation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5486">
                <a:tc>
                  <a:txBody>
                    <a:bodyPr/>
                    <a:lstStyle/>
                    <a:p>
                      <a:r>
                        <a:rPr lang="en-GB" u="sng" dirty="0" smtClean="0">
                          <a:latin typeface="Cambria"/>
                          <a:cs typeface="Cambria"/>
                        </a:rPr>
                        <a:t>Copper</a:t>
                      </a:r>
                      <a:r>
                        <a:rPr lang="en-GB" u="sng" baseline="0" dirty="0" smtClean="0">
                          <a:latin typeface="Cambria"/>
                          <a:cs typeface="Cambria"/>
                        </a:rPr>
                        <a:t> (II) sulphate 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crystals from a mixture containing copper (II) sulphate and water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Crystallisation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891"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Different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</a:t>
                      </a:r>
                      <a:r>
                        <a:rPr lang="en-GB" u="sng" baseline="0" dirty="0" smtClean="0">
                          <a:latin typeface="Cambria"/>
                          <a:cs typeface="Cambria"/>
                        </a:rPr>
                        <a:t>pigments</a:t>
                      </a:r>
                      <a:r>
                        <a:rPr lang="en-GB" baseline="0" dirty="0" smtClean="0">
                          <a:latin typeface="Cambria"/>
                          <a:cs typeface="Cambria"/>
                        </a:rPr>
                        <a:t> from plant leaves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mtClean="0">
                          <a:latin typeface="Cambria"/>
                          <a:cs typeface="Cambria"/>
                        </a:rPr>
                        <a:t>Chromatography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678">
                <a:tc>
                  <a:txBody>
                    <a:bodyPr/>
                    <a:lstStyle/>
                    <a:p>
                      <a:r>
                        <a:rPr lang="en-GB" u="sng" smtClean="0">
                          <a:latin typeface="Cambria"/>
                          <a:cs typeface="Cambria"/>
                        </a:rPr>
                        <a:t>Iron filings </a:t>
                      </a:r>
                      <a:r>
                        <a:rPr lang="en-GB" baseline="0" smtClean="0">
                          <a:latin typeface="Cambria"/>
                          <a:cs typeface="Cambria"/>
                        </a:rPr>
                        <a:t>from a mixture of </a:t>
                      </a:r>
                      <a:r>
                        <a:rPr lang="en-GB" smtClean="0">
                          <a:latin typeface="Cambria"/>
                          <a:cs typeface="Cambria"/>
                        </a:rPr>
                        <a:t>sugar, iron</a:t>
                      </a:r>
                      <a:r>
                        <a:rPr lang="en-GB" baseline="0" smtClean="0">
                          <a:latin typeface="Cambria"/>
                          <a:cs typeface="Cambria"/>
                        </a:rPr>
                        <a:t> and zinc</a:t>
                      </a:r>
                      <a:r>
                        <a:rPr lang="en-GB" smtClean="0">
                          <a:latin typeface="Cambria"/>
                          <a:cs typeface="Cambria"/>
                        </a:rPr>
                        <a:t> </a:t>
                      </a:r>
                      <a:endParaRPr lang="en-GB" dirty="0">
                        <a:latin typeface="Cambria"/>
                        <a:cs typeface="Cambri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latin typeface="Cambria"/>
                          <a:cs typeface="Cambria"/>
                        </a:rPr>
                        <a:t>Use a magnet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2331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FF0000"/>
                </a:solidFill>
                <a:latin typeface="Cambria"/>
                <a:cs typeface="Cambria"/>
              </a:rPr>
              <a:t>Challenge!	</a:t>
            </a:r>
            <a:endParaRPr lang="en-GB" dirty="0">
              <a:solidFill>
                <a:srgbClr val="FF0000"/>
              </a:solidFill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GB" dirty="0" smtClean="0">
                <a:latin typeface="Cambria"/>
                <a:cs typeface="Cambria"/>
              </a:rPr>
              <a:t>How would you separate copper from a mixture containing magnesium, salt, water and copper? </a:t>
            </a:r>
            <a:endParaRPr lang="en-GB" dirty="0" smtClean="0">
              <a:latin typeface="Cambria"/>
              <a:cs typeface="Cambria"/>
            </a:endParaRPr>
          </a:p>
          <a:p>
            <a:pPr marL="0" indent="0">
              <a:buNone/>
            </a:pPr>
            <a:endParaRPr lang="en-GB" dirty="0" smtClean="0">
              <a:latin typeface="Cambria"/>
              <a:cs typeface="Cambria"/>
            </a:endParaRPr>
          </a:p>
          <a:p>
            <a:pPr marL="0" indent="0">
              <a:buNone/>
            </a:pPr>
            <a:r>
              <a:rPr lang="en-GB" dirty="0" smtClean="0">
                <a:latin typeface="Cambria"/>
                <a:cs typeface="Cambria"/>
              </a:rPr>
              <a:t>You </a:t>
            </a:r>
            <a:r>
              <a:rPr lang="en-GB" dirty="0" smtClean="0">
                <a:latin typeface="Cambria"/>
                <a:cs typeface="Cambria"/>
              </a:rPr>
              <a:t>can use any chemicals and equipment found in the lab. </a:t>
            </a:r>
            <a:endParaRPr lang="en-GB" dirty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6005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Cambria"/>
                <a:cs typeface="Cambria"/>
              </a:rPr>
              <a:t>Challenge!	</a:t>
            </a:r>
            <a:endParaRPr lang="en-GB">
              <a:latin typeface="Cambria"/>
              <a:cs typeface="Cambri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Cambria"/>
                <a:cs typeface="Cambria"/>
              </a:rPr>
              <a:t>Filter to remove water and salt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mbria"/>
                <a:cs typeface="Cambria"/>
              </a:rPr>
              <a:t>Add dilute acid to react with magnesium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mbria"/>
                <a:cs typeface="Cambria"/>
              </a:rPr>
              <a:t>Filter again</a:t>
            </a:r>
          </a:p>
          <a:p>
            <a:pPr marL="514350" indent="-514350">
              <a:buAutoNum type="arabicPeriod"/>
            </a:pPr>
            <a:r>
              <a:rPr lang="en-GB" dirty="0" smtClean="0">
                <a:latin typeface="Cambria"/>
                <a:cs typeface="Cambria"/>
              </a:rPr>
              <a:t>Pure copper will be left </a:t>
            </a: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28869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Words>318</Words>
  <Application>Microsoft Macintosh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Challenge! </vt:lpstr>
      <vt:lpstr>Challenge! </vt:lpstr>
    </vt:vector>
  </TitlesOfParts>
  <Company>Mossbourne Community Academy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Jasper Green</dc:creator>
  <cp:lastModifiedBy>Jasper Green</cp:lastModifiedBy>
  <cp:revision>10</cp:revision>
  <dcterms:created xsi:type="dcterms:W3CDTF">2016-09-25T17:57:49Z</dcterms:created>
  <dcterms:modified xsi:type="dcterms:W3CDTF">2016-09-25T18:02:55Z</dcterms:modified>
</cp:coreProperties>
</file>