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06" d="100"/>
          <a:sy n="106" d="100"/>
        </p:scale>
        <p:origin x="-528" y="-104"/>
      </p:cViewPr>
      <p:guideLst>
        <p:guide orient="horz" pos="2160"/>
        <p:guide pos="288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9A36E-80B4-034E-84D4-415780715E6A}" type="datetimeFigureOut">
              <a:rPr lang="en-GB"/>
              <a:pPr/>
              <a:t>1/10/15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18D5A-2BB8-7845-A33C-29BF5BB82849}" type="slidenum">
              <a:rPr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cienceteacher.co.u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20700" y="5984875"/>
            <a:ext cx="8102600" cy="368300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800" u="sng" kern="0" dirty="0">
                <a:solidFill>
                  <a:srgbClr val="008000"/>
                </a:solidFill>
                <a:latin typeface="Cambria"/>
                <a:ea typeface="Cambria"/>
                <a:cs typeface="Times New Roman"/>
                <a:hlinkClick r:id="rId2"/>
              </a:rPr>
              <a:t>www.thescienceteacher.co.uk</a:t>
            </a:r>
            <a:r>
              <a:rPr lang="en-US" sz="1800" kern="0" dirty="0">
                <a:solidFill>
                  <a:srgbClr val="008000"/>
                </a:solidFill>
                <a:latin typeface="Cambria"/>
                <a:ea typeface="Cambria"/>
                <a:cs typeface="Times New Roman"/>
              </a:rPr>
              <a:t>  </a:t>
            </a:r>
            <a:r>
              <a:rPr lang="en-GB" sz="1800" kern="0" dirty="0">
                <a:solidFill>
                  <a:sysClr val="windowText" lastClr="000000"/>
                </a:solidFill>
                <a:latin typeface="Cambria"/>
                <a:ea typeface="Cambria"/>
                <a:cs typeface="Times New Roman"/>
              </a:rPr>
              <a:t>| resources for science teachers who like to think </a:t>
            </a:r>
            <a:endParaRPr lang="en-US" sz="1800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03263" y="947738"/>
          <a:ext cx="8102896" cy="1638941"/>
        </p:xfrm>
        <a:graphic>
          <a:graphicData uri="http://schemas.openxmlformats.org/drawingml/2006/table">
            <a:tbl>
              <a:tblPr firstRow="1" bandRow="1"/>
              <a:tblGrid>
                <a:gridCol w="1371076"/>
                <a:gridCol w="2492808"/>
                <a:gridCol w="1040397"/>
                <a:gridCol w="3198615"/>
              </a:tblGrid>
              <a:tr h="49368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Alkanes and Alkenes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0" dirty="0">
                          <a:latin typeface="Cambria"/>
                          <a:cs typeface="Cambria"/>
                        </a:rPr>
                        <a:t>GCSE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45256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en-US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>
                      <a:defPPr>
                        <a:defRPr lang="en-US"/>
                      </a:defPPr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342900" indent="-342900">
                        <a:buAutoNum type="arabicPeriod"/>
                      </a:pPr>
                      <a:r>
                        <a:rPr lang="en-US" dirty="0">
                          <a:latin typeface="Cambria"/>
                          <a:cs typeface="Cambria"/>
                        </a:rPr>
                        <a:t>To compare</a:t>
                      </a:r>
                      <a:r>
                        <a:rPr lang="en-US" baseline="0" dirty="0">
                          <a:latin typeface="Cambria"/>
                          <a:cs typeface="Cambria"/>
                        </a:rPr>
                        <a:t> and contrast alkenes with alkanes</a:t>
                      </a:r>
                      <a:endParaRPr lang="en-US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Alkanes and Alkenes: teaching compare and contrast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70245" y="621063"/>
            <a:ext cx="7425736" cy="4532710"/>
            <a:chOff x="116559" y="719131"/>
            <a:chExt cx="8955316" cy="5411950"/>
          </a:xfrm>
        </p:grpSpPr>
        <p:sp>
          <p:nvSpPr>
            <p:cNvPr id="7" name="Oval 6"/>
            <p:cNvSpPr/>
            <p:nvPr/>
          </p:nvSpPr>
          <p:spPr>
            <a:xfrm>
              <a:off x="116559" y="726919"/>
              <a:ext cx="6082176" cy="5404162"/>
            </a:xfrm>
            <a:prstGeom prst="ellipse">
              <a:avLst/>
            </a:prstGeom>
            <a:noFill/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>
              <a:off x="2989699" y="719131"/>
              <a:ext cx="6082176" cy="5404162"/>
            </a:xfrm>
            <a:prstGeom prst="ellipse">
              <a:avLst/>
            </a:prstGeom>
            <a:noFill/>
            <a:ln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416143" y="238685"/>
            <a:ext cx="17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Alkanes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71134" y="181475"/>
            <a:ext cx="17711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Alkenes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2121" y="5506241"/>
            <a:ext cx="7643860" cy="100421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52121" y="5506241"/>
            <a:ext cx="2600528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Neither </a:t>
            </a:r>
            <a:r>
              <a:rPr lang="en-US" dirty="0" err="1" smtClean="0"/>
              <a:t>alkene</a:t>
            </a:r>
            <a:r>
              <a:rPr lang="en-US" dirty="0" smtClean="0"/>
              <a:t> or </a:t>
            </a:r>
            <a:r>
              <a:rPr lang="en-US" dirty="0" err="1" smtClean="0"/>
              <a:t>alkane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961022" y="671690"/>
            <a:ext cx="328348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Saturated</a:t>
            </a:r>
          </a:p>
          <a:p>
            <a:endParaRPr lang="en-US" dirty="0"/>
          </a:p>
          <a:p>
            <a:r>
              <a:rPr lang="en-US" dirty="0"/>
              <a:t>Double bond</a:t>
            </a:r>
          </a:p>
          <a:p>
            <a:endParaRPr lang="en-US" dirty="0"/>
          </a:p>
          <a:p>
            <a:r>
              <a:rPr lang="en-US" dirty="0"/>
              <a:t>Hydrocarbon</a:t>
            </a:r>
          </a:p>
          <a:p>
            <a:endParaRPr lang="en-US" dirty="0"/>
          </a:p>
          <a:p>
            <a:r>
              <a:rPr lang="en-US" dirty="0"/>
              <a:t>Formed</a:t>
            </a:r>
            <a:r>
              <a:rPr lang="en-US" dirty="0" smtClean="0"/>
              <a:t>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/>
              <a:t>cracking</a:t>
            </a:r>
          </a:p>
          <a:p>
            <a:endParaRPr lang="en-US" dirty="0"/>
          </a:p>
          <a:p>
            <a:r>
              <a:rPr lang="en-US" dirty="0"/>
              <a:t>Very high melting point</a:t>
            </a:r>
          </a:p>
          <a:p>
            <a:endParaRPr lang="en-US" dirty="0"/>
          </a:p>
          <a:p>
            <a:r>
              <a:rPr lang="en-US" dirty="0"/>
              <a:t>Extracted from crude oil</a:t>
            </a:r>
          </a:p>
          <a:p>
            <a:endParaRPr lang="en-US" dirty="0"/>
          </a:p>
          <a:p>
            <a:r>
              <a:rPr lang="en-US" dirty="0"/>
              <a:t>Reacts with bromine water</a:t>
            </a:r>
          </a:p>
          <a:p>
            <a:endParaRPr lang="en-US" dirty="0"/>
          </a:p>
          <a:p>
            <a:r>
              <a:rPr lang="en-US" dirty="0"/>
              <a:t>Renewable</a:t>
            </a:r>
          </a:p>
          <a:p>
            <a:endParaRPr lang="en-US" dirty="0"/>
          </a:p>
          <a:p>
            <a:r>
              <a:rPr lang="en-US" dirty="0"/>
              <a:t>React with steam to produce ethanol </a:t>
            </a:r>
          </a:p>
          <a:p>
            <a:endParaRPr lang="en-US" dirty="0"/>
          </a:p>
          <a:p>
            <a:r>
              <a:rPr lang="en-US" dirty="0"/>
              <a:t>Belong to a homologous series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35513" y="595253"/>
            <a:ext cx="3283488" cy="9325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Have only single bonds</a:t>
            </a:r>
          </a:p>
          <a:p>
            <a:endParaRPr lang="en-US" dirty="0"/>
          </a:p>
          <a:p>
            <a:r>
              <a:rPr lang="en-US" dirty="0"/>
              <a:t>Contains oxygen</a:t>
            </a:r>
          </a:p>
          <a:p>
            <a:endParaRPr lang="en-US" dirty="0"/>
          </a:p>
          <a:p>
            <a:r>
              <a:rPr lang="en-US" dirty="0"/>
              <a:t>Has the molecular formula C</a:t>
            </a:r>
            <a:r>
              <a:rPr lang="en-US" baseline="-25000" dirty="0"/>
              <a:t>20</a:t>
            </a:r>
            <a:r>
              <a:rPr lang="en-US" dirty="0"/>
              <a:t>H</a:t>
            </a:r>
            <a:r>
              <a:rPr lang="en-US" baseline="-25000" dirty="0"/>
              <a:t>42</a:t>
            </a:r>
          </a:p>
          <a:p>
            <a:endParaRPr lang="en-US" dirty="0"/>
          </a:p>
          <a:p>
            <a:r>
              <a:rPr lang="en-US" dirty="0"/>
              <a:t>Carbon </a:t>
            </a:r>
            <a:r>
              <a:rPr lang="en-US" dirty="0" smtClean="0"/>
              <a:t>atoms </a:t>
            </a:r>
            <a:r>
              <a:rPr lang="en-US" dirty="0"/>
              <a:t>form 3 bonds</a:t>
            </a:r>
          </a:p>
          <a:p>
            <a:endParaRPr lang="en-US" dirty="0"/>
          </a:p>
          <a:p>
            <a:r>
              <a:rPr lang="en-US" dirty="0"/>
              <a:t>Contains strong ionic bonds</a:t>
            </a:r>
          </a:p>
          <a:p>
            <a:endParaRPr lang="en-US" dirty="0"/>
          </a:p>
          <a:p>
            <a:r>
              <a:rPr lang="en-US" dirty="0"/>
              <a:t>Covalently bonded</a:t>
            </a:r>
          </a:p>
          <a:p>
            <a:endParaRPr lang="en-US" dirty="0"/>
          </a:p>
          <a:p>
            <a:r>
              <a:rPr lang="en-US" dirty="0"/>
              <a:t>Used as fuels</a:t>
            </a:r>
          </a:p>
          <a:p>
            <a:endParaRPr lang="en-US" dirty="0"/>
          </a:p>
          <a:p>
            <a:r>
              <a:rPr lang="en-US" dirty="0"/>
              <a:t>Decolourises bromine water</a:t>
            </a:r>
          </a:p>
          <a:p>
            <a:endParaRPr lang="en-US" dirty="0"/>
          </a:p>
          <a:p>
            <a:r>
              <a:rPr lang="en-US" dirty="0"/>
              <a:t>General formula C</a:t>
            </a:r>
            <a:r>
              <a:rPr lang="en-US" baseline="-25000" dirty="0"/>
              <a:t>n</a:t>
            </a:r>
            <a:r>
              <a:rPr lang="en-US" dirty="0"/>
              <a:t>H</a:t>
            </a:r>
            <a:r>
              <a:rPr lang="en-US" baseline="-25000" dirty="0"/>
              <a:t>2n</a:t>
            </a:r>
          </a:p>
          <a:p>
            <a:endParaRPr lang="en-US" baseline="-25000" dirty="0"/>
          </a:p>
          <a:p>
            <a:endParaRPr lang="en-US" baseline="-25000" dirty="0"/>
          </a:p>
          <a:p>
            <a:endParaRPr lang="en-US" baseline="-25000" dirty="0"/>
          </a:p>
          <a:p>
            <a:r>
              <a:rPr lang="en-US" dirty="0" smtClean="0"/>
              <a:t>Reacts </a:t>
            </a:r>
            <a:r>
              <a:rPr lang="en-US" dirty="0"/>
              <a:t>with oxygen to form carbon dioxide and water</a:t>
            </a:r>
          </a:p>
          <a:p>
            <a:endParaRPr lang="en-US" baseline="-25000" dirty="0"/>
          </a:p>
          <a:p>
            <a:endParaRPr lang="en-US" baseline="-25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55469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Complete the Venn diagram using these terms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8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116</Words>
  <Application>Microsoft Macintosh PowerPoint</Application>
  <PresentationFormat>On-screen Show (4:3)</PresentationFormat>
  <Paragraphs>67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Alkanes and Alkenes: teaching compare and contrast </vt:lpstr>
      <vt:lpstr>Slide 3</vt:lpstr>
      <vt:lpstr>Slide 4</vt:lpstr>
    </vt:vector>
  </TitlesOfParts>
  <Company>University of York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Sturcture: compare and contrast </dc:title>
  <dc:creator>Jasper Green</dc:creator>
  <cp:lastModifiedBy>Jasper Green</cp:lastModifiedBy>
  <cp:revision>9</cp:revision>
  <dcterms:created xsi:type="dcterms:W3CDTF">2015-01-10T22:57:25Z</dcterms:created>
  <dcterms:modified xsi:type="dcterms:W3CDTF">2015-01-10T23:02:23Z</dcterms:modified>
</cp:coreProperties>
</file>