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64" r:id="rId3"/>
    <p:sldId id="263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E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/>
    <p:restoredTop sz="68844"/>
  </p:normalViewPr>
  <p:slideViewPr>
    <p:cSldViewPr snapToGrid="0" snapToObjects="1" showGuides="1">
      <p:cViewPr varScale="1">
        <p:scale>
          <a:sx n="86" d="100"/>
          <a:sy n="86" d="100"/>
        </p:scale>
        <p:origin x="1656" y="19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9F06A-6C45-6F47-AB26-B118777CE11D}" type="datetimeFigureOut">
              <a:rPr lang="en-US" smtClean="0"/>
              <a:pPr/>
              <a:t>3/30/20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380AD-29C9-EB46-8B70-A2886117B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Image sources: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radioactive carbon 14: https://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www.youtube.com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watch?v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=bpBJ_Y1bH40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 chlorophyll concentration in oceans and leaf area index: https://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www.dlr.de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rd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DesktopDefault.aspx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/tabid-4285/6884_read-45747/gallery-1/gallery_read-Image.28.27250/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Bubbles of oxygen: http://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helpmyphysics.co.uk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wordpress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/?p=134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Stomata: http://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www.cellimagelibrary.org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/images/39084</a:t>
            </a:r>
          </a:p>
          <a:p>
            <a:r>
              <a:rPr lang="en-GB" dirty="0"/>
              <a:t>Protoplast of a grape cell: http://</a:t>
            </a:r>
            <a:r>
              <a:rPr lang="en-GB" dirty="0" err="1"/>
              <a:t>www.ajevonline.org</a:t>
            </a:r>
            <a:r>
              <a:rPr lang="en-GB" dirty="0"/>
              <a:t>/content/62/3/270</a:t>
            </a:r>
          </a:p>
          <a:p>
            <a:r>
              <a:rPr lang="en-GB" dirty="0"/>
              <a:t>Chloroplasts: https://</a:t>
            </a:r>
            <a:r>
              <a:rPr lang="en-GB" dirty="0" err="1"/>
              <a:t>commons.wikimedia.org</a:t>
            </a:r>
            <a:r>
              <a:rPr lang="en-GB" dirty="0"/>
              <a:t>/wiki/File:Moss_chloroplasts_100%C3%97_objective_oblique.jpg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4380AD-29C9-EB46-8B70-A2886117BEB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79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latin typeface="Cambria"/>
                <a:cs typeface="Cambria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C0E53"/>
                </a:solidFill>
                <a:latin typeface="Cambria"/>
                <a:cs typeface="Cambria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mbria"/>
                <a:cs typeface="Cambria"/>
              </a:defRPr>
            </a:lvl1pPr>
            <a:lvl2pPr>
              <a:defRPr>
                <a:latin typeface="Cambria"/>
                <a:cs typeface="Cambria"/>
              </a:defRPr>
            </a:lvl2pPr>
            <a:lvl3pPr>
              <a:defRPr>
                <a:latin typeface="Cambria"/>
                <a:cs typeface="Cambria"/>
              </a:defRPr>
            </a:lvl3pPr>
            <a:lvl4pPr>
              <a:defRPr>
                <a:latin typeface="Cambria"/>
                <a:cs typeface="Cambria"/>
              </a:defRPr>
            </a:lvl4pPr>
            <a:lvl5pPr>
              <a:defRPr>
                <a:latin typeface="Cambria"/>
                <a:cs typeface="Cambria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D2B4A-F2C6-FB4C-AA7C-037D182C307F}" type="datetimeFigureOut">
              <a:rPr lang="en-GB"/>
              <a:pPr/>
              <a:t>30/03/2020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A2807-C79D-CA42-B944-3632558A7AAD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BC0E53"/>
          </a:solidFill>
          <a:latin typeface="Cambria"/>
          <a:ea typeface="+mj-ea"/>
          <a:cs typeface="Cambri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hescienceteacher.co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11" Type="http://schemas.openxmlformats.org/officeDocument/2006/relationships/image" Target="../media/image10.tiff"/><Relationship Id="rId5" Type="http://schemas.openxmlformats.org/officeDocument/2006/relationships/image" Target="../media/image4.tiff"/><Relationship Id="rId15" Type="http://schemas.openxmlformats.org/officeDocument/2006/relationships/image" Target="../media/image14.tiff"/><Relationship Id="rId10" Type="http://schemas.openxmlformats.org/officeDocument/2006/relationships/image" Target="../media/image9.tiff"/><Relationship Id="rId4" Type="http://schemas.openxmlformats.org/officeDocument/2006/relationships/image" Target="../media/image3.tiff"/><Relationship Id="rId9" Type="http://schemas.openxmlformats.org/officeDocument/2006/relationships/image" Target="../media/image8.jpeg"/><Relationship Id="rId1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4178" y="6412364"/>
            <a:ext cx="81028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>
                <a:latin typeface="Cambria"/>
                <a:ea typeface="Cambri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600" u="sng" dirty="0">
                <a:solidFill>
                  <a:srgbClr val="BC0E53"/>
                </a:solidFill>
                <a:latin typeface="Cambria"/>
                <a:ea typeface="Cambri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</a:t>
            </a:r>
            <a:r>
              <a:rPr lang="en-US" sz="1600" u="sng" dirty="0">
                <a:latin typeface="Cambria"/>
                <a:ea typeface="Cambri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esc</a:t>
            </a:r>
            <a:r>
              <a:rPr lang="en-US" sz="1600" u="sng" dirty="0">
                <a:solidFill>
                  <a:srgbClr val="BC0E53"/>
                </a:solidFill>
                <a:latin typeface="Cambria"/>
                <a:ea typeface="Cambri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1600" u="sng" dirty="0">
                <a:latin typeface="Cambria"/>
                <a:ea typeface="Cambri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lang="en-US" sz="1600" u="sng" dirty="0">
                <a:solidFill>
                  <a:srgbClr val="BC0E53"/>
                </a:solidFill>
                <a:latin typeface="Cambria"/>
                <a:ea typeface="Cambri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</a:t>
            </a:r>
            <a:r>
              <a:rPr lang="en-US" sz="1600" u="sng" dirty="0">
                <a:latin typeface="Cambria"/>
                <a:ea typeface="Cambri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ceteacher.co.u</a:t>
            </a:r>
            <a:r>
              <a:rPr lang="en-US" sz="1600" u="sng" dirty="0">
                <a:solidFill>
                  <a:srgbClr val="BC0E53"/>
                </a:solidFill>
                <a:latin typeface="Cambria"/>
                <a:ea typeface="Cambri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</a:t>
            </a:r>
            <a:r>
              <a:rPr lang="en-GB" sz="1600" dirty="0">
                <a:latin typeface="Cambria"/>
                <a:ea typeface="Cambria"/>
                <a:cs typeface="Times New Roman"/>
              </a:rPr>
              <a:t>  </a:t>
            </a:r>
            <a:r>
              <a:rPr lang="en-GB" sz="1600" dirty="0">
                <a:solidFill>
                  <a:srgbClr val="BC0E53"/>
                </a:solidFill>
                <a:latin typeface="Cambria"/>
                <a:ea typeface="Cambria"/>
                <a:cs typeface="Times New Roman"/>
              </a:rPr>
              <a:t>|</a:t>
            </a:r>
            <a:r>
              <a:rPr lang="en-GB" sz="1600" dirty="0">
                <a:latin typeface="Cambria"/>
                <a:ea typeface="Cambria"/>
                <a:cs typeface="Times New Roman"/>
              </a:rPr>
              <a:t>  science thinking resources and pedagogy </a:t>
            </a:r>
            <a:endParaRPr lang="en-US" sz="16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302702"/>
              </p:ext>
            </p:extLst>
          </p:nvPr>
        </p:nvGraphicFramePr>
        <p:xfrm>
          <a:off x="265412" y="1051278"/>
          <a:ext cx="8771710" cy="492432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07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5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626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562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400" b="1" kern="1200" dirty="0">
                          <a:solidFill>
                            <a:srgbClr val="BC0E53"/>
                          </a:solidFill>
                          <a:latin typeface="Cambria"/>
                          <a:ea typeface="+mn-ea"/>
                          <a:cs typeface="Cambria"/>
                        </a:rPr>
                        <a:t>Topic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Cambria"/>
                          <a:cs typeface="Cambria"/>
                        </a:rPr>
                        <a:t>Photosynthesis equation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400" b="1" kern="1200" dirty="0">
                          <a:solidFill>
                            <a:srgbClr val="BC0E53"/>
                          </a:solidFill>
                          <a:latin typeface="Cambria"/>
                          <a:ea typeface="+mn-ea"/>
                          <a:cs typeface="Cambria"/>
                        </a:rPr>
                        <a:t>Level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Cambria"/>
                          <a:cs typeface="Cambria"/>
                        </a:rPr>
                        <a:t>GCSE (or</a:t>
                      </a:r>
                      <a:r>
                        <a:rPr lang="en-US" sz="1400" b="0" baseline="0" dirty="0">
                          <a:latin typeface="Cambria"/>
                          <a:cs typeface="Cambria"/>
                        </a:rPr>
                        <a:t> any course for</a:t>
                      </a:r>
                      <a:r>
                        <a:rPr lang="en-US" sz="1400" b="0" dirty="0">
                          <a:latin typeface="Cambria"/>
                          <a:cs typeface="Cambria"/>
                        </a:rPr>
                        <a:t> students aged 11-16)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832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400" b="1" kern="1200" dirty="0">
                          <a:solidFill>
                            <a:srgbClr val="BC0E53"/>
                          </a:solidFill>
                          <a:latin typeface="Cambria"/>
                          <a:ea typeface="+mn-ea"/>
                          <a:cs typeface="Cambria"/>
                        </a:rPr>
                        <a:t>Outcomes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latin typeface="Cambria"/>
                          <a:cs typeface="Cambria"/>
                        </a:rPr>
                        <a:t>To consider how the symbol equation for photosynthesis relates to the substances and processes involved (e.g. H</a:t>
                      </a:r>
                      <a:r>
                        <a:rPr lang="en-US" sz="1400" baseline="-25000" dirty="0">
                          <a:latin typeface="Cambria"/>
                          <a:cs typeface="Cambria"/>
                        </a:rPr>
                        <a:t>2</a:t>
                      </a:r>
                      <a:r>
                        <a:rPr lang="en-US" sz="1400" dirty="0">
                          <a:latin typeface="Cambria"/>
                          <a:cs typeface="Cambria"/>
                        </a:rPr>
                        <a:t>O relates to water in the soil that enters the plant via root hair cells through osmosis)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latin typeface="Cambria"/>
                          <a:cs typeface="Cambria"/>
                        </a:rPr>
                        <a:t>To annotate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336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400" b="1" kern="1200" dirty="0">
                          <a:solidFill>
                            <a:srgbClr val="BC0E53"/>
                          </a:solidFill>
                          <a:latin typeface="Cambria"/>
                          <a:ea typeface="+mn-ea"/>
                          <a:cs typeface="Cambria"/>
                        </a:rPr>
                        <a:t>Information for teachers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-342900" algn="l" defTabSz="457200" rtl="0" eaLnBrk="1" latinLnBrk="0" hangingPunct="1">
                        <a:buFont typeface="+mj-lt"/>
                        <a:buNone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Cambria"/>
                          <a:ea typeface="+mn-ea"/>
                          <a:cs typeface="Cambria"/>
                        </a:rPr>
                        <a:t>Students can often write the equation for a process such as photosynthesis but have little understanding of what the symbols mean. For example, that H</a:t>
                      </a:r>
                      <a:r>
                        <a:rPr lang="en-US" sz="1400" b="0" kern="1200" baseline="-25000" dirty="0">
                          <a:solidFill>
                            <a:schemeClr val="tx1"/>
                          </a:solidFill>
                          <a:latin typeface="Cambria"/>
                          <a:ea typeface="+mn-ea"/>
                          <a:cs typeface="Cambria"/>
                        </a:rPr>
                        <a:t>2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Cambria"/>
                          <a:ea typeface="+mn-ea"/>
                          <a:cs typeface="Cambria"/>
                        </a:rPr>
                        <a:t>O refers to water from the soil and not the air. </a:t>
                      </a:r>
                    </a:p>
                    <a:p>
                      <a:pPr marL="0" indent="-342900" algn="l" defTabSz="457200" rtl="0" eaLnBrk="1" latinLnBrk="0" hangingPunct="1">
                        <a:buFont typeface="+mj-lt"/>
                        <a:buNone/>
                      </a:pPr>
                      <a:endParaRPr lang="en-US" sz="1400" b="0" kern="1200" dirty="0">
                        <a:solidFill>
                          <a:schemeClr val="tx1"/>
                        </a:solidFill>
                        <a:latin typeface="Cambria"/>
                        <a:ea typeface="+mn-ea"/>
                        <a:cs typeface="Cambria"/>
                      </a:endParaRPr>
                    </a:p>
                    <a:p>
                      <a:pPr marL="0" indent="-342900" algn="l" defTabSz="457200" rtl="0" eaLnBrk="1" latinLnBrk="0" hangingPunct="1">
                        <a:buFont typeface="+mj-lt"/>
                        <a:buNone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Cambria"/>
                          <a:ea typeface="+mn-ea"/>
                          <a:cs typeface="Cambria"/>
                        </a:rPr>
                        <a:t>This activity could be used to activate prior knowledge before teaching or as a revision activity at the end of a topic.  Students could work on this in pairs or alone.  </a:t>
                      </a:r>
                    </a:p>
                    <a:p>
                      <a:pPr marL="0" indent="-342900" algn="l" defTabSz="457200" rtl="0" eaLnBrk="1" latinLnBrk="0" hangingPunct="1">
                        <a:buFont typeface="+mj-lt"/>
                        <a:buNone/>
                      </a:pPr>
                      <a:endParaRPr lang="en-US" sz="1400" b="0" kern="1200" dirty="0">
                        <a:solidFill>
                          <a:schemeClr val="tx1"/>
                        </a:solidFill>
                        <a:latin typeface="Cambria"/>
                        <a:ea typeface="+mn-ea"/>
                        <a:cs typeface="Cambria"/>
                      </a:endParaRPr>
                    </a:p>
                    <a:p>
                      <a:pPr marL="0" indent="-342900" algn="l" defTabSz="457200" rtl="0" eaLnBrk="1" latinLnBrk="0" hangingPunct="1">
                        <a:buFont typeface="+mj-lt"/>
                        <a:buNone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Cambria"/>
                          <a:ea typeface="+mn-ea"/>
                          <a:cs typeface="Cambria"/>
                        </a:rPr>
                        <a:t>You could adapt this activity by using a word equation. You might want to model one annotation so students are clear on what they need to do. The word annotation might need explaining too. </a:t>
                      </a:r>
                    </a:p>
                    <a:p>
                      <a:pPr marL="0" indent="-342900" algn="l" defTabSz="457200" rtl="0" eaLnBrk="1" latinLnBrk="0" hangingPunct="1">
                        <a:buFont typeface="+mj-lt"/>
                        <a:buNone/>
                      </a:pPr>
                      <a:endParaRPr lang="en-US" sz="1400" b="0" kern="1200" dirty="0">
                        <a:solidFill>
                          <a:schemeClr val="tx1"/>
                        </a:solidFill>
                        <a:latin typeface="Cambria"/>
                        <a:ea typeface="+mn-ea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046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400" b="1" kern="1200">
                          <a:solidFill>
                            <a:srgbClr val="BC0E53"/>
                          </a:solidFill>
                          <a:latin typeface="Cambria"/>
                          <a:ea typeface="+mn-ea"/>
                          <a:cs typeface="Cambria"/>
                        </a:rPr>
                        <a:t>Pedagogy focus </a:t>
                      </a:r>
                      <a:endParaRPr lang="en-US" sz="1400" b="1" kern="1200" dirty="0">
                        <a:solidFill>
                          <a:srgbClr val="BC0E53"/>
                        </a:solidFill>
                        <a:latin typeface="Cambria"/>
                        <a:ea typeface="+mn-ea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400" dirty="0">
                          <a:latin typeface="Cambria"/>
                          <a:cs typeface="Cambria"/>
                        </a:rPr>
                        <a:t>This activity uses a goal-free type problem to explore what students know. Slide 3 could be 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400" dirty="0">
                          <a:latin typeface="Cambria"/>
                          <a:cs typeface="Cambria"/>
                        </a:rPr>
                        <a:t>used after the activity to help students connect together the different levels of scientific 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400" dirty="0">
                          <a:latin typeface="Cambria"/>
                          <a:cs typeface="Cambria"/>
                        </a:rPr>
                        <a:t>knowledge e.g. macroscopic to microscopic.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515421"/>
                  </a:ext>
                </a:extLst>
              </a:tr>
            </a:tbl>
          </a:graphicData>
        </a:graphic>
      </p:graphicFrame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EB8F1873-6238-274C-9628-29C5FE185F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178" y="84941"/>
            <a:ext cx="1759216" cy="89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1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2E934ED-8298-A649-B7E1-1F8330FC183E}"/>
              </a:ext>
            </a:extLst>
          </p:cNvPr>
          <p:cNvGrpSpPr/>
          <p:nvPr/>
        </p:nvGrpSpPr>
        <p:grpSpPr>
          <a:xfrm>
            <a:off x="816176" y="3030598"/>
            <a:ext cx="7804714" cy="812571"/>
            <a:chOff x="1267438" y="5951927"/>
            <a:chExt cx="7804714" cy="81257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60819EF-16E3-754B-9572-7DB5907D32AC}"/>
                </a:ext>
              </a:extLst>
            </p:cNvPr>
            <p:cNvSpPr txBox="1"/>
            <p:nvPr/>
          </p:nvSpPr>
          <p:spPr>
            <a:xfrm>
              <a:off x="1267438" y="5951927"/>
              <a:ext cx="780471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500" dirty="0">
                  <a:latin typeface="Cambria" panose="02040503050406030204" pitchFamily="18" charset="0"/>
                </a:rPr>
                <a:t>6</a:t>
              </a:r>
              <a:r>
                <a:rPr lang="en-GB" sz="4500" dirty="0">
                  <a:solidFill>
                    <a:srgbClr val="FF0000"/>
                  </a:solidFill>
                  <a:latin typeface="Cambria" panose="02040503050406030204" pitchFamily="18" charset="0"/>
                </a:rPr>
                <a:t>C</a:t>
              </a:r>
              <a:r>
                <a:rPr lang="en-GB" sz="4500" dirty="0">
                  <a:latin typeface="Cambria" panose="02040503050406030204" pitchFamily="18" charset="0"/>
                </a:rPr>
                <a:t>O</a:t>
              </a:r>
              <a:r>
                <a:rPr lang="en-GB" sz="4500" baseline="-25000" dirty="0">
                  <a:latin typeface="Cambria" panose="02040503050406030204" pitchFamily="18" charset="0"/>
                </a:rPr>
                <a:t>2</a:t>
              </a:r>
              <a:r>
                <a:rPr lang="en-GB" sz="4500" dirty="0">
                  <a:latin typeface="Cambria" panose="02040503050406030204" pitchFamily="18" charset="0"/>
                </a:rPr>
                <a:t> + 6H</a:t>
              </a:r>
              <a:r>
                <a:rPr lang="en-GB" sz="4500" baseline="-25000" dirty="0">
                  <a:latin typeface="Cambria" panose="02040503050406030204" pitchFamily="18" charset="0"/>
                </a:rPr>
                <a:t>2</a:t>
              </a:r>
              <a:r>
                <a:rPr lang="en-GB" sz="4500" dirty="0">
                  <a:latin typeface="Cambria" panose="02040503050406030204" pitchFamily="18" charset="0"/>
                </a:rPr>
                <a:t>O          </a:t>
              </a:r>
              <a:r>
                <a:rPr lang="en-GB" sz="4500" dirty="0">
                  <a:latin typeface="Cambria" panose="02040503050406030204" pitchFamily="18" charset="0"/>
                  <a:sym typeface="Wingdings" pitchFamily="2" charset="2"/>
                </a:rPr>
                <a:t>6O</a:t>
              </a:r>
              <a:r>
                <a:rPr lang="en-GB" sz="4500" baseline="-25000" dirty="0">
                  <a:latin typeface="Cambria" panose="02040503050406030204" pitchFamily="18" charset="0"/>
                  <a:sym typeface="Wingdings" pitchFamily="2" charset="2"/>
                </a:rPr>
                <a:t>2</a:t>
              </a:r>
              <a:r>
                <a:rPr lang="en-GB" sz="4500" dirty="0">
                  <a:latin typeface="Cambria" panose="02040503050406030204" pitchFamily="18" charset="0"/>
                  <a:sym typeface="Wingdings" pitchFamily="2" charset="2"/>
                </a:rPr>
                <a:t>+ </a:t>
              </a:r>
              <a:r>
                <a:rPr lang="en-GB" sz="4500" dirty="0">
                  <a:solidFill>
                    <a:srgbClr val="FF0000"/>
                  </a:solidFill>
                  <a:latin typeface="Cambria" panose="02040503050406030204" pitchFamily="18" charset="0"/>
                  <a:sym typeface="Wingdings" pitchFamily="2" charset="2"/>
                </a:rPr>
                <a:t>C</a:t>
              </a:r>
              <a:r>
                <a:rPr lang="en-GB" sz="4500" baseline="-25000" dirty="0">
                  <a:solidFill>
                    <a:srgbClr val="FF0000"/>
                  </a:solidFill>
                  <a:latin typeface="Cambria" panose="02040503050406030204" pitchFamily="18" charset="0"/>
                  <a:sym typeface="Wingdings" pitchFamily="2" charset="2"/>
                </a:rPr>
                <a:t>6</a:t>
              </a:r>
              <a:r>
                <a:rPr lang="en-GB" sz="4500" dirty="0">
                  <a:latin typeface="Cambria" panose="02040503050406030204" pitchFamily="18" charset="0"/>
                  <a:sym typeface="Wingdings" pitchFamily="2" charset="2"/>
                </a:rPr>
                <a:t>H</a:t>
              </a:r>
              <a:r>
                <a:rPr lang="en-GB" sz="4500" baseline="-25000" dirty="0">
                  <a:latin typeface="Cambria" panose="02040503050406030204" pitchFamily="18" charset="0"/>
                  <a:sym typeface="Wingdings" pitchFamily="2" charset="2"/>
                </a:rPr>
                <a:t>12</a:t>
              </a:r>
              <a:r>
                <a:rPr lang="en-GB" sz="4500" dirty="0">
                  <a:latin typeface="Cambria" panose="02040503050406030204" pitchFamily="18" charset="0"/>
                  <a:sym typeface="Wingdings" pitchFamily="2" charset="2"/>
                </a:rPr>
                <a:t>O</a:t>
              </a:r>
              <a:r>
                <a:rPr lang="en-GB" sz="4500" baseline="-25000" dirty="0">
                  <a:latin typeface="Cambria" panose="02040503050406030204" pitchFamily="18" charset="0"/>
                  <a:sym typeface="Wingdings" pitchFamily="2" charset="2"/>
                </a:rPr>
                <a:t>6</a:t>
              </a:r>
              <a:endParaRPr lang="en-GB" sz="4500" dirty="0">
                <a:latin typeface="Cambria" panose="02040503050406030204" pitchFamily="18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5AA4922-E702-D64D-925D-CBF8A8922027}"/>
                </a:ext>
              </a:extLst>
            </p:cNvPr>
            <p:cNvCxnSpPr>
              <a:cxnSpLocks/>
            </p:cNvCxnSpPr>
            <p:nvPr/>
          </p:nvCxnSpPr>
          <p:spPr>
            <a:xfrm>
              <a:off x="4561641" y="6406919"/>
              <a:ext cx="951724" cy="6215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856A96-B062-6044-8C41-4877213E22AB}"/>
                </a:ext>
              </a:extLst>
            </p:cNvPr>
            <p:cNvSpPr txBox="1"/>
            <p:nvPr/>
          </p:nvSpPr>
          <p:spPr>
            <a:xfrm>
              <a:off x="4755544" y="6005026"/>
              <a:ext cx="11865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Cambria" panose="02040503050406030204" pitchFamily="18" charset="0"/>
                </a:rPr>
                <a:t>light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6BE3853-32EA-3F46-840D-DF24A453ABAA}"/>
                </a:ext>
              </a:extLst>
            </p:cNvPr>
            <p:cNvSpPr txBox="1"/>
            <p:nvPr/>
          </p:nvSpPr>
          <p:spPr>
            <a:xfrm>
              <a:off x="4431597" y="6395166"/>
              <a:ext cx="1537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Cambria" panose="02040503050406030204" pitchFamily="18" charset="0"/>
                </a:rPr>
                <a:t>chlorophyll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00F23C4-7FEA-EA4C-A2F3-9714729EDBF9}"/>
              </a:ext>
            </a:extLst>
          </p:cNvPr>
          <p:cNvSpPr txBox="1"/>
          <p:nvPr/>
        </p:nvSpPr>
        <p:spPr>
          <a:xfrm>
            <a:off x="178130" y="95003"/>
            <a:ext cx="2790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Annotate</a:t>
            </a:r>
            <a:r>
              <a:rPr lang="en-US" dirty="0">
                <a:latin typeface="Cambria" panose="02040503050406030204" pitchFamily="18" charset="0"/>
              </a:rPr>
              <a:t> this equation to show everything you know about 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CE77A2-E1AE-D444-BBEE-FA0EC617A608}"/>
              </a:ext>
            </a:extLst>
          </p:cNvPr>
          <p:cNvSpPr txBox="1"/>
          <p:nvPr/>
        </p:nvSpPr>
        <p:spPr>
          <a:xfrm>
            <a:off x="5866409" y="0"/>
            <a:ext cx="35032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mbria" panose="02040503050406030204" pitchFamily="18" charset="0"/>
              </a:rPr>
              <a:t>Some ideas to include: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mbria" panose="02040503050406030204" pitchFamily="18" charset="0"/>
              </a:rPr>
              <a:t>names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mbria" panose="02040503050406030204" pitchFamily="18" charset="0"/>
              </a:rPr>
              <a:t>displayed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mbria" panose="02040503050406030204" pitchFamily="18" charset="0"/>
              </a:rPr>
              <a:t>where the substances come from and go 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mbria" panose="02040503050406030204" pitchFamily="18" charset="0"/>
              </a:rPr>
              <a:t>how the substances enter the plant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mbria" panose="02040503050406030204" pitchFamily="18" charset="0"/>
              </a:rPr>
              <a:t>uses of the products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24469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719C3AA-00C0-9144-BFFC-5FAB29FF9978}"/>
              </a:ext>
            </a:extLst>
          </p:cNvPr>
          <p:cNvSpPr/>
          <p:nvPr/>
        </p:nvSpPr>
        <p:spPr>
          <a:xfrm>
            <a:off x="-17591" y="5773148"/>
            <a:ext cx="9153118" cy="1062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mbria" panose="0204050305040603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2002AAE-CFC9-4E46-A2B0-20B962D15DEF}"/>
              </a:ext>
            </a:extLst>
          </p:cNvPr>
          <p:cNvSpPr/>
          <p:nvPr/>
        </p:nvSpPr>
        <p:spPr>
          <a:xfrm>
            <a:off x="-23330" y="4592230"/>
            <a:ext cx="9153118" cy="12229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mbria" panose="0204050305040603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9E040C-673C-2548-8029-8E62C6545CAF}"/>
              </a:ext>
            </a:extLst>
          </p:cNvPr>
          <p:cNvSpPr/>
          <p:nvPr/>
        </p:nvSpPr>
        <p:spPr>
          <a:xfrm>
            <a:off x="-9118" y="2653416"/>
            <a:ext cx="9153118" cy="18592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mbria" panose="0204050305040603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6CE391-7FC2-3841-8767-D742250D2D54}"/>
              </a:ext>
            </a:extLst>
          </p:cNvPr>
          <p:cNvSpPr/>
          <p:nvPr/>
        </p:nvSpPr>
        <p:spPr>
          <a:xfrm>
            <a:off x="3061" y="714561"/>
            <a:ext cx="9126727" cy="18999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mbria" panose="020405030504060302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8630F0-7E67-D845-9970-ED22343A970D}"/>
              </a:ext>
            </a:extLst>
          </p:cNvPr>
          <p:cNvCxnSpPr/>
          <p:nvPr/>
        </p:nvCxnSpPr>
        <p:spPr>
          <a:xfrm>
            <a:off x="-14212" y="2614522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100A67-15F9-A048-9BAF-1433EA615B98}"/>
              </a:ext>
            </a:extLst>
          </p:cNvPr>
          <p:cNvCxnSpPr/>
          <p:nvPr/>
        </p:nvCxnSpPr>
        <p:spPr>
          <a:xfrm>
            <a:off x="0" y="4561379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D3FA17-A062-4E44-A00F-AF2113F9DC42}"/>
              </a:ext>
            </a:extLst>
          </p:cNvPr>
          <p:cNvCxnSpPr/>
          <p:nvPr/>
        </p:nvCxnSpPr>
        <p:spPr>
          <a:xfrm>
            <a:off x="-39727" y="5824919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DD7017F-FD83-5B40-BC2F-380D9ADB9BEA}"/>
              </a:ext>
            </a:extLst>
          </p:cNvPr>
          <p:cNvSpPr txBox="1"/>
          <p:nvPr/>
        </p:nvSpPr>
        <p:spPr>
          <a:xfrm rot="16200000">
            <a:off x="-1014022" y="5481640"/>
            <a:ext cx="2394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ambria" panose="02040503050406030204" pitchFamily="18" charset="0"/>
              </a:rPr>
              <a:t>Symbolic</a:t>
            </a:r>
            <a:r>
              <a:rPr lang="en-GB" sz="1400" dirty="0">
                <a:latin typeface="Cambria" panose="02040503050406030204" pitchFamily="18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DB5291-E20D-F94C-AA54-48CC7216553B}"/>
              </a:ext>
            </a:extLst>
          </p:cNvPr>
          <p:cNvSpPr txBox="1"/>
          <p:nvPr/>
        </p:nvSpPr>
        <p:spPr>
          <a:xfrm rot="16200000">
            <a:off x="-401183" y="4903043"/>
            <a:ext cx="1278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ambria" panose="02040503050406030204" pitchFamily="18" charset="0"/>
              </a:rPr>
              <a:t>Molecular </a:t>
            </a:r>
          </a:p>
          <a:p>
            <a:r>
              <a:rPr lang="en-GB" sz="1400" b="1" dirty="0">
                <a:latin typeface="Cambria" panose="02040503050406030204" pitchFamily="18" charset="0"/>
              </a:rPr>
              <a:t>and invisible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1EE70C-6EAD-8440-91BD-619E68818211}"/>
              </a:ext>
            </a:extLst>
          </p:cNvPr>
          <p:cNvSpPr txBox="1"/>
          <p:nvPr/>
        </p:nvSpPr>
        <p:spPr>
          <a:xfrm rot="16200000">
            <a:off x="-537356" y="1322730"/>
            <a:ext cx="1733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ambria" panose="02040503050406030204" pitchFamily="18" charset="0"/>
              </a:rPr>
              <a:t>Macroscopic and tangible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031643-332E-BB42-8951-21FFB5A6BF6D}"/>
              </a:ext>
            </a:extLst>
          </p:cNvPr>
          <p:cNvSpPr txBox="1"/>
          <p:nvPr/>
        </p:nvSpPr>
        <p:spPr>
          <a:xfrm rot="16200000">
            <a:off x="-348966" y="3379733"/>
            <a:ext cx="1221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ambria" panose="02040503050406030204" pitchFamily="18" charset="0"/>
              </a:rPr>
              <a:t>Microscopic </a:t>
            </a:r>
          </a:p>
          <a:p>
            <a:pPr algn="ctr"/>
            <a:r>
              <a:rPr lang="en-GB" sz="1400" b="1" dirty="0">
                <a:latin typeface="Cambria" panose="02040503050406030204" pitchFamily="18" charset="0"/>
              </a:rPr>
              <a:t>cellular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2EBDFC7-F77D-DC40-A332-1FBEA2E590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544" y="1407625"/>
            <a:ext cx="537942" cy="5379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E2A0131-ECD8-0F49-B627-C7B3881682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508" y="3267784"/>
            <a:ext cx="450590" cy="7163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9001C5-6B31-1E44-B0CF-40E9558866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88" y="4976373"/>
            <a:ext cx="523220" cy="5232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1482A04-76C6-4B47-ADE5-9F07F77DB6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426" y="6045697"/>
            <a:ext cx="560287" cy="64489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5ECC9EB-63C8-464B-8268-3491916C9796}"/>
              </a:ext>
            </a:extLst>
          </p:cNvPr>
          <p:cNvSpPr txBox="1"/>
          <p:nvPr/>
        </p:nvSpPr>
        <p:spPr>
          <a:xfrm>
            <a:off x="1671018" y="148493"/>
            <a:ext cx="684402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mbria" panose="02040503050406030204" pitchFamily="18" charset="0"/>
              </a:rPr>
              <a:t>Layers of meaning to understand photosynthesis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B3D76B-3B82-9C46-ADEF-49B54178982C}"/>
              </a:ext>
            </a:extLst>
          </p:cNvPr>
          <p:cNvSpPr txBox="1"/>
          <p:nvPr/>
        </p:nvSpPr>
        <p:spPr>
          <a:xfrm>
            <a:off x="1329489" y="4719963"/>
            <a:ext cx="15119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carbon dioxide molecules in the air and leaf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4DA24F-53C4-BC4F-8856-649B47C59CD3}"/>
              </a:ext>
            </a:extLst>
          </p:cNvPr>
          <p:cNvSpPr txBox="1"/>
          <p:nvPr/>
        </p:nvSpPr>
        <p:spPr>
          <a:xfrm>
            <a:off x="2863126" y="4706523"/>
            <a:ext cx="15618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water</a:t>
            </a:r>
          </a:p>
          <a:p>
            <a:pPr algn="ctr"/>
            <a:r>
              <a:rPr lang="en-GB" sz="1400" dirty="0">
                <a:latin typeface="Cambria" panose="02040503050406030204" pitchFamily="18" charset="0"/>
              </a:rPr>
              <a:t>molecules in the  soil and plant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ABCCB2-9E8D-1F4A-BC30-915ADC1DAF22}"/>
              </a:ext>
            </a:extLst>
          </p:cNvPr>
          <p:cNvSpPr txBox="1"/>
          <p:nvPr/>
        </p:nvSpPr>
        <p:spPr>
          <a:xfrm>
            <a:off x="5821638" y="4743730"/>
            <a:ext cx="15618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oxygen</a:t>
            </a:r>
          </a:p>
          <a:p>
            <a:pPr algn="ctr"/>
            <a:r>
              <a:rPr lang="en-GB" sz="1400" dirty="0">
                <a:latin typeface="Cambria" panose="02040503050406030204" pitchFamily="18" charset="0"/>
              </a:rPr>
              <a:t>molecules in the air, soil and plant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3F98D1-422D-904C-8796-7B4565C25715}"/>
              </a:ext>
            </a:extLst>
          </p:cNvPr>
          <p:cNvSpPr txBox="1"/>
          <p:nvPr/>
        </p:nvSpPr>
        <p:spPr>
          <a:xfrm>
            <a:off x="7473106" y="4790390"/>
            <a:ext cx="15618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glucose</a:t>
            </a:r>
          </a:p>
          <a:p>
            <a:pPr algn="ctr"/>
            <a:r>
              <a:rPr lang="en-GB" sz="1400" dirty="0">
                <a:latin typeface="Cambria" panose="02040503050406030204" pitchFamily="18" charset="0"/>
              </a:rPr>
              <a:t>molecules inside the plant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F1F18A-55A8-2F46-B1C6-9166CDF78579}"/>
              </a:ext>
            </a:extLst>
          </p:cNvPr>
          <p:cNvSpPr txBox="1"/>
          <p:nvPr/>
        </p:nvSpPr>
        <p:spPr>
          <a:xfrm>
            <a:off x="2812826" y="2632839"/>
            <a:ext cx="1609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water enters the  plant through</a:t>
            </a:r>
          </a:p>
          <a:p>
            <a:pPr algn="ctr"/>
            <a:r>
              <a:rPr lang="en-GB" sz="1400" b="1" dirty="0">
                <a:latin typeface="Cambria" panose="02040503050406030204" pitchFamily="18" charset="0"/>
              </a:rPr>
              <a:t>root hair cells</a:t>
            </a:r>
            <a:endParaRPr lang="en-GB" sz="1400" dirty="0">
              <a:latin typeface="Cambria" panose="020405030504060302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4D4B05-7995-7647-9F63-F98D60FE9264}"/>
              </a:ext>
            </a:extLst>
          </p:cNvPr>
          <p:cNvSpPr txBox="1"/>
          <p:nvPr/>
        </p:nvSpPr>
        <p:spPr>
          <a:xfrm>
            <a:off x="7652795" y="2626831"/>
            <a:ext cx="12672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glucose may accumulate in the </a:t>
            </a:r>
            <a:r>
              <a:rPr lang="en-GB" sz="1400" b="1" dirty="0">
                <a:latin typeface="Cambria" panose="02040503050406030204" pitchFamily="18" charset="0"/>
              </a:rPr>
              <a:t>vacuole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7B43CA-BBF5-5744-A951-0C56B0E27D5F}"/>
              </a:ext>
            </a:extLst>
          </p:cNvPr>
          <p:cNvSpPr txBox="1"/>
          <p:nvPr/>
        </p:nvSpPr>
        <p:spPr>
          <a:xfrm>
            <a:off x="1096995" y="2669763"/>
            <a:ext cx="19458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carbon dioxide enters and exits a leaf through  </a:t>
            </a:r>
            <a:r>
              <a:rPr lang="en-GB" sz="1400" b="1" dirty="0">
                <a:latin typeface="Cambria" panose="02040503050406030204" pitchFamily="18" charset="0"/>
              </a:rPr>
              <a:t>stomata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6E4EE7-B2BE-9949-AF6B-FB5E0B38C81C}"/>
              </a:ext>
            </a:extLst>
          </p:cNvPr>
          <p:cNvGrpSpPr/>
          <p:nvPr/>
        </p:nvGrpSpPr>
        <p:grpSpPr>
          <a:xfrm>
            <a:off x="1267438" y="5951927"/>
            <a:ext cx="7804714" cy="812571"/>
            <a:chOff x="1267438" y="5951927"/>
            <a:chExt cx="7804714" cy="81257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706D3A-8FE3-D743-9C42-F54C08BC0789}"/>
                </a:ext>
              </a:extLst>
            </p:cNvPr>
            <p:cNvSpPr txBox="1"/>
            <p:nvPr/>
          </p:nvSpPr>
          <p:spPr>
            <a:xfrm>
              <a:off x="1267438" y="5951927"/>
              <a:ext cx="780471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500" dirty="0">
                  <a:latin typeface="Cambria" panose="02040503050406030204" pitchFamily="18" charset="0"/>
                </a:rPr>
                <a:t>6</a:t>
              </a:r>
              <a:r>
                <a:rPr lang="en-GB" sz="4500" dirty="0">
                  <a:solidFill>
                    <a:srgbClr val="FF0000"/>
                  </a:solidFill>
                  <a:latin typeface="Cambria" panose="02040503050406030204" pitchFamily="18" charset="0"/>
                </a:rPr>
                <a:t>C</a:t>
              </a:r>
              <a:r>
                <a:rPr lang="en-GB" sz="4500" dirty="0">
                  <a:latin typeface="Cambria" panose="02040503050406030204" pitchFamily="18" charset="0"/>
                </a:rPr>
                <a:t>O</a:t>
              </a:r>
              <a:r>
                <a:rPr lang="en-GB" sz="4500" baseline="-25000" dirty="0">
                  <a:latin typeface="Cambria" panose="02040503050406030204" pitchFamily="18" charset="0"/>
                </a:rPr>
                <a:t>2</a:t>
              </a:r>
              <a:r>
                <a:rPr lang="en-GB" sz="4500" dirty="0">
                  <a:latin typeface="Cambria" panose="02040503050406030204" pitchFamily="18" charset="0"/>
                </a:rPr>
                <a:t> + 6H</a:t>
              </a:r>
              <a:r>
                <a:rPr lang="en-GB" sz="4500" baseline="-25000" dirty="0">
                  <a:latin typeface="Cambria" panose="02040503050406030204" pitchFamily="18" charset="0"/>
                </a:rPr>
                <a:t>2</a:t>
              </a:r>
              <a:r>
                <a:rPr lang="en-GB" sz="4500" dirty="0">
                  <a:latin typeface="Cambria" panose="02040503050406030204" pitchFamily="18" charset="0"/>
                </a:rPr>
                <a:t>O          </a:t>
              </a:r>
              <a:r>
                <a:rPr lang="en-GB" sz="4500" dirty="0">
                  <a:latin typeface="Cambria" panose="02040503050406030204" pitchFamily="18" charset="0"/>
                  <a:sym typeface="Wingdings" pitchFamily="2" charset="2"/>
                </a:rPr>
                <a:t>6O</a:t>
              </a:r>
              <a:r>
                <a:rPr lang="en-GB" sz="4500" baseline="-25000" dirty="0">
                  <a:latin typeface="Cambria" panose="02040503050406030204" pitchFamily="18" charset="0"/>
                  <a:sym typeface="Wingdings" pitchFamily="2" charset="2"/>
                </a:rPr>
                <a:t>2</a:t>
              </a:r>
              <a:r>
                <a:rPr lang="en-GB" sz="4500" dirty="0">
                  <a:latin typeface="Cambria" panose="02040503050406030204" pitchFamily="18" charset="0"/>
                  <a:sym typeface="Wingdings" pitchFamily="2" charset="2"/>
                </a:rPr>
                <a:t>+ </a:t>
              </a:r>
              <a:r>
                <a:rPr lang="en-GB" sz="4500" dirty="0">
                  <a:solidFill>
                    <a:srgbClr val="FF0000"/>
                  </a:solidFill>
                  <a:latin typeface="Cambria" panose="02040503050406030204" pitchFamily="18" charset="0"/>
                  <a:sym typeface="Wingdings" pitchFamily="2" charset="2"/>
                </a:rPr>
                <a:t>C</a:t>
              </a:r>
              <a:r>
                <a:rPr lang="en-GB" sz="4500" baseline="-25000" dirty="0">
                  <a:solidFill>
                    <a:srgbClr val="FF0000"/>
                  </a:solidFill>
                  <a:latin typeface="Cambria" panose="02040503050406030204" pitchFamily="18" charset="0"/>
                  <a:sym typeface="Wingdings" pitchFamily="2" charset="2"/>
                </a:rPr>
                <a:t>6</a:t>
              </a:r>
              <a:r>
                <a:rPr lang="en-GB" sz="4500" dirty="0">
                  <a:latin typeface="Cambria" panose="02040503050406030204" pitchFamily="18" charset="0"/>
                  <a:sym typeface="Wingdings" pitchFamily="2" charset="2"/>
                </a:rPr>
                <a:t>H</a:t>
              </a:r>
              <a:r>
                <a:rPr lang="en-GB" sz="4500" baseline="-25000" dirty="0">
                  <a:latin typeface="Cambria" panose="02040503050406030204" pitchFamily="18" charset="0"/>
                  <a:sym typeface="Wingdings" pitchFamily="2" charset="2"/>
                </a:rPr>
                <a:t>12</a:t>
              </a:r>
              <a:r>
                <a:rPr lang="en-GB" sz="4500" dirty="0">
                  <a:latin typeface="Cambria" panose="02040503050406030204" pitchFamily="18" charset="0"/>
                  <a:sym typeface="Wingdings" pitchFamily="2" charset="2"/>
                </a:rPr>
                <a:t>O</a:t>
              </a:r>
              <a:r>
                <a:rPr lang="en-GB" sz="4500" baseline="-25000" dirty="0">
                  <a:latin typeface="Cambria" panose="02040503050406030204" pitchFamily="18" charset="0"/>
                  <a:sym typeface="Wingdings" pitchFamily="2" charset="2"/>
                </a:rPr>
                <a:t>6</a:t>
              </a:r>
              <a:endParaRPr lang="en-GB" sz="4500" dirty="0">
                <a:latin typeface="Cambria" panose="02040503050406030204" pitchFamily="18" charset="0"/>
              </a:endParaRP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18270537-DCB3-D546-A7E9-C6C4FEA7A092}"/>
                </a:ext>
              </a:extLst>
            </p:cNvPr>
            <p:cNvCxnSpPr>
              <a:cxnSpLocks/>
            </p:cNvCxnSpPr>
            <p:nvPr/>
          </p:nvCxnSpPr>
          <p:spPr>
            <a:xfrm>
              <a:off x="4561641" y="6406919"/>
              <a:ext cx="951724" cy="6215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518E62C-0F5E-B14B-8528-E63E8381197F}"/>
                </a:ext>
              </a:extLst>
            </p:cNvPr>
            <p:cNvSpPr txBox="1"/>
            <p:nvPr/>
          </p:nvSpPr>
          <p:spPr>
            <a:xfrm>
              <a:off x="4755544" y="6005026"/>
              <a:ext cx="11865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Cambria" panose="02040503050406030204" pitchFamily="18" charset="0"/>
                </a:rPr>
                <a:t>light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C908F1B-D1C2-7F4A-880A-F3CE9D85ADEF}"/>
                </a:ext>
              </a:extLst>
            </p:cNvPr>
            <p:cNvSpPr txBox="1"/>
            <p:nvPr/>
          </p:nvSpPr>
          <p:spPr>
            <a:xfrm>
              <a:off x="4431597" y="6395166"/>
              <a:ext cx="1537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Cambria" panose="02040503050406030204" pitchFamily="18" charset="0"/>
                </a:rPr>
                <a:t>chlorophyll 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FE07669-D89C-264D-AC24-7295C15038BB}"/>
              </a:ext>
            </a:extLst>
          </p:cNvPr>
          <p:cNvSpPr txBox="1"/>
          <p:nvPr/>
        </p:nvSpPr>
        <p:spPr>
          <a:xfrm>
            <a:off x="5778939" y="2634055"/>
            <a:ext cx="1777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oxygen enters and exits a leaf through </a:t>
            </a:r>
            <a:r>
              <a:rPr lang="en-GB" sz="1400" b="1" dirty="0">
                <a:latin typeface="Cambria" panose="02040503050406030204" pitchFamily="18" charset="0"/>
              </a:rPr>
              <a:t>stomata</a:t>
            </a:r>
          </a:p>
          <a:p>
            <a:pPr algn="ctr"/>
            <a:endParaRPr lang="en-GB" sz="1400" dirty="0">
              <a:latin typeface="Cambria" panose="02040503050406030204" pitchFamily="18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03B3AE1C-578D-8A48-B07B-0FCE84F145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877" y="1239965"/>
            <a:ext cx="1218585" cy="12377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7FCEFD61-DC82-DE4F-8BE4-7663EA814363}"/>
              </a:ext>
            </a:extLst>
          </p:cNvPr>
          <p:cNvSpPr txBox="1"/>
          <p:nvPr/>
        </p:nvSpPr>
        <p:spPr>
          <a:xfrm>
            <a:off x="4407124" y="2649534"/>
            <a:ext cx="13718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chlorophyll in </a:t>
            </a:r>
            <a:r>
              <a:rPr lang="en-GB" sz="1400" b="1" dirty="0">
                <a:latin typeface="Cambria" panose="02040503050406030204" pitchFamily="18" charset="0"/>
              </a:rPr>
              <a:t>chloroplasts </a:t>
            </a:r>
            <a:r>
              <a:rPr lang="en-GB" sz="1400" dirty="0">
                <a:latin typeface="Cambria" panose="02040503050406030204" pitchFamily="18" charset="0"/>
              </a:rPr>
              <a:t>absorbs energy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795886-48F7-FE4C-937F-FE9AD530B6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9343" y="791458"/>
            <a:ext cx="1148403" cy="17265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57AC5B-C8AA-0647-BBC1-7465895F43A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469" y="1272326"/>
            <a:ext cx="1516189" cy="1223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AB07F27-EF17-5B44-842D-EB3F207BBC6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7813" y="1294741"/>
            <a:ext cx="1569568" cy="11771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293734B-EF90-2F40-9600-67DC05146A0A}"/>
              </a:ext>
            </a:extLst>
          </p:cNvPr>
          <p:cNvSpPr txBox="1"/>
          <p:nvPr/>
        </p:nvSpPr>
        <p:spPr>
          <a:xfrm>
            <a:off x="4459790" y="4730924"/>
            <a:ext cx="1214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mbria" panose="02040503050406030204" pitchFamily="18" charset="0"/>
              </a:rPr>
              <a:t>photons of light striking chlorophyll molecules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2AA1BB4-AB42-BB43-A932-79B4A4FA33B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407124" y="726839"/>
            <a:ext cx="472381" cy="47423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0B4C15A-325B-0541-8D4A-6DAF70D726D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0978" y="3502189"/>
            <a:ext cx="940320" cy="9012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FEF7971C-209B-2244-9BFE-766E8DF3940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6125" y="3444347"/>
            <a:ext cx="970899" cy="9305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DB44CCC-C657-E14E-AD3A-CCE4AB6AAC88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8584" y="3473005"/>
            <a:ext cx="970899" cy="92235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5ACAC8B-80B5-4A4A-9CD2-AB1DC369DE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0256" y="3484493"/>
            <a:ext cx="997200" cy="9015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7F2E0CA-C372-8B40-8C19-2229F393D5D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4706" y="3508280"/>
            <a:ext cx="919141" cy="9011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D805361-04C6-BB4B-9D0C-5EAF74151C5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1" y="-1"/>
            <a:ext cx="1300216" cy="67566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2F67980-9DFB-A945-8686-119B1807C694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122" y="1388620"/>
            <a:ext cx="1263568" cy="11075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487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48221</TotalTime>
  <Words>495</Words>
  <Application>Microsoft Macintosh PowerPoint</Application>
  <PresentationFormat>On-screen Show (4:3)</PresentationFormat>
  <Paragraphs>60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</vt:vector>
  </TitlesOfParts>
  <Company>University of York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Jasper Green</dc:creator>
  <cp:lastModifiedBy>Green, Jasper</cp:lastModifiedBy>
  <cp:revision>46</cp:revision>
  <cp:lastPrinted>2020-03-30T07:34:33Z</cp:lastPrinted>
  <dcterms:created xsi:type="dcterms:W3CDTF">2018-09-16T18:38:12Z</dcterms:created>
  <dcterms:modified xsi:type="dcterms:W3CDTF">2020-03-30T07:41:08Z</dcterms:modified>
</cp:coreProperties>
</file>