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6"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p:restoredTop sz="94631"/>
  </p:normalViewPr>
  <p:slideViewPr>
    <p:cSldViewPr snapToGrid="0" snapToObjects="1">
      <p:cViewPr varScale="1">
        <p:scale>
          <a:sx n="97" d="100"/>
          <a:sy n="97" d="100"/>
        </p:scale>
        <p:origin x="168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FB59C8B-8EDD-8F41-A924-0B51D959CE5F}"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FB59C8B-8EDD-8F41-A924-0B51D959CE5F}"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FB59C8B-8EDD-8F41-A924-0B51D959CE5F}"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FB59C8B-8EDD-8F41-A924-0B51D959CE5F}"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FB59C8B-8EDD-8F41-A924-0B51D959CE5F}"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FB59C8B-8EDD-8F41-A924-0B51D959CE5F}" type="datetimeFigureOut">
              <a:rPr lang="en-US" smtClean="0"/>
              <a:t>10/24/18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FB59C8B-8EDD-8F41-A924-0B51D959CE5F}" type="datetimeFigureOut">
              <a:rPr lang="en-US" smtClean="0"/>
              <a:t>10/24/18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FB59C8B-8EDD-8F41-A924-0B51D959CE5F}" type="datetimeFigureOut">
              <a:rPr lang="en-US" smtClean="0"/>
              <a:t>10/24/18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59C8B-8EDD-8F41-A924-0B51D959CE5F}" type="datetimeFigureOut">
              <a:rPr lang="en-US" smtClean="0"/>
              <a:t>10/24/18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FB59C8B-8EDD-8F41-A924-0B51D959CE5F}" type="datetimeFigureOut">
              <a:rPr lang="en-US" smtClean="0"/>
              <a:t>10/24/18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FB59C8B-8EDD-8F41-A924-0B51D959CE5F}" type="datetimeFigureOut">
              <a:rPr lang="en-US" smtClean="0"/>
              <a:t>10/24/18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E55FF-A423-F14D-A87D-023C3EAC2C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59C8B-8EDD-8F41-A924-0B51D959CE5F}" type="datetimeFigureOut">
              <a:rPr lang="en-US" smtClean="0"/>
              <a:t>10/24/18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E55FF-A423-F14D-A87D-023C3EAC2C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scienceteacher.co.uk/writing-in-science/" TargetMode="External"/><Relationship Id="rId2" Type="http://schemas.openxmlformats.org/officeDocument/2006/relationships/hyperlink" Target="http://www.thescienceteacher.co.uk/" TargetMode="External"/><Relationship Id="rId1" Type="http://schemas.openxmlformats.org/officeDocument/2006/relationships/slideLayout" Target="../slideLayouts/slideLayout1.xml"/><Relationship Id="rId4" Type="http://schemas.openxmlformats.org/officeDocument/2006/relationships/hyperlink" Target="http://thescienceteacher.co.uk/chemistry-teaching-resourc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4178" y="6221228"/>
            <a:ext cx="8102894" cy="369332"/>
          </a:xfrm>
          <a:prstGeom prst="rect">
            <a:avLst/>
          </a:prstGeom>
        </p:spPr>
        <p:txBody>
          <a:bodyPr wrap="square">
            <a:spAutoFit/>
          </a:bodyPr>
          <a:lstStyle/>
          <a:p>
            <a:r>
              <a:rPr lang="en-US" dirty="0">
                <a:solidFill>
                  <a:srgbClr val="008000"/>
                </a:solidFill>
                <a:latin typeface="Cambria"/>
                <a:ea typeface="Cambria"/>
                <a:cs typeface="Times New Roman"/>
                <a:hlinkClick r:id="rId2"/>
              </a:rPr>
              <a:t>www.thescienceteacher.co.uk</a:t>
            </a:r>
            <a:r>
              <a:rPr lang="en-US" dirty="0">
                <a:solidFill>
                  <a:srgbClr val="008000"/>
                </a:solidFill>
                <a:latin typeface="Cambria"/>
                <a:ea typeface="Cambria"/>
                <a:cs typeface="Times New Roman"/>
              </a:rPr>
              <a:t>  </a:t>
            </a:r>
            <a:r>
              <a:rPr lang="en-GB" dirty="0">
                <a:latin typeface="Cambria"/>
                <a:ea typeface="Cambria"/>
                <a:cs typeface="Times New Roman"/>
              </a:rPr>
              <a:t>| resources for science teachers who like to think </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408189970"/>
              </p:ext>
            </p:extLst>
          </p:nvPr>
        </p:nvGraphicFramePr>
        <p:xfrm>
          <a:off x="244178" y="378487"/>
          <a:ext cx="8613174" cy="5670677"/>
        </p:xfrm>
        <a:graphic>
          <a:graphicData uri="http://schemas.openxmlformats.org/drawingml/2006/table">
            <a:tbl>
              <a:tblPr firstRow="1" bandRow="1">
                <a:tableStyleId>{9D7B26C5-4107-4FEC-AEDC-1716B250A1EF}</a:tableStyleId>
              </a:tblPr>
              <a:tblGrid>
                <a:gridCol w="1480414">
                  <a:extLst>
                    <a:ext uri="{9D8B030D-6E8A-4147-A177-3AD203B41FA5}">
                      <a16:colId xmlns:a16="http://schemas.microsoft.com/office/drawing/2014/main" val="20000"/>
                    </a:ext>
                  </a:extLst>
                </a:gridCol>
                <a:gridCol w="2626797">
                  <a:extLst>
                    <a:ext uri="{9D8B030D-6E8A-4147-A177-3AD203B41FA5}">
                      <a16:colId xmlns:a16="http://schemas.microsoft.com/office/drawing/2014/main" val="20001"/>
                    </a:ext>
                  </a:extLst>
                </a:gridCol>
                <a:gridCol w="1105916">
                  <a:extLst>
                    <a:ext uri="{9D8B030D-6E8A-4147-A177-3AD203B41FA5}">
                      <a16:colId xmlns:a16="http://schemas.microsoft.com/office/drawing/2014/main" val="20002"/>
                    </a:ext>
                  </a:extLst>
                </a:gridCol>
                <a:gridCol w="3400047">
                  <a:extLst>
                    <a:ext uri="{9D8B030D-6E8A-4147-A177-3AD203B41FA5}">
                      <a16:colId xmlns:a16="http://schemas.microsoft.com/office/drawing/2014/main" val="20003"/>
                    </a:ext>
                  </a:extLst>
                </a:gridCol>
              </a:tblGrid>
              <a:tr h="652293">
                <a:tc>
                  <a:txBody>
                    <a:bodyPr/>
                    <a:lstStyle/>
                    <a:p>
                      <a:r>
                        <a:rPr lang="en-US" sz="1400" b="1" dirty="0">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a:latin typeface="Cambria"/>
                          <a:cs typeface="Cambria"/>
                        </a:rPr>
                        <a:t>Physical and chemical properties of group 1 metals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a:solidFill>
                            <a:srgbClr val="008000"/>
                          </a:solidFill>
                          <a:latin typeface="Cambria"/>
                          <a:cs typeface="Cambria"/>
                        </a:rPr>
                        <a:t>Level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a:latin typeface="Cambria"/>
                          <a:cs typeface="Cambria"/>
                        </a:rPr>
                        <a:t>GCSE (or</a:t>
                      </a:r>
                      <a:r>
                        <a:rPr lang="en-US" sz="1400" b="0" baseline="0" dirty="0">
                          <a:latin typeface="Cambria"/>
                          <a:cs typeface="Cambria"/>
                        </a:rPr>
                        <a:t> any course for</a:t>
                      </a:r>
                      <a:r>
                        <a:rPr lang="en-US" sz="1400" b="0" dirty="0">
                          <a:latin typeface="Cambria"/>
                          <a:cs typeface="Cambria"/>
                        </a:rPr>
                        <a:t> students aged 11-16)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985973">
                <a:tc>
                  <a:txBody>
                    <a:bodyPr/>
                    <a:lstStyle/>
                    <a:p>
                      <a:r>
                        <a:rPr lang="en-US" sz="1400" b="1" dirty="0">
                          <a:solidFill>
                            <a:srgbClr val="008000"/>
                          </a:solidFill>
                          <a:latin typeface="Cambria"/>
                          <a:cs typeface="Cambria"/>
                        </a:rPr>
                        <a:t>Outcomes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US" sz="1400" dirty="0">
                          <a:latin typeface="Cambria"/>
                          <a:cs typeface="Cambria"/>
                        </a:rPr>
                        <a:t>To know that group 1 metals react by losing one electron</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US" sz="1400" dirty="0">
                          <a:latin typeface="Cambria"/>
                          <a:cs typeface="Cambria"/>
                        </a:rPr>
                        <a:t>To describe the trend in physical and chemical properties as you go down group 1</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US" sz="1400" dirty="0">
                          <a:latin typeface="Cambria"/>
                          <a:cs typeface="Cambria"/>
                        </a:rPr>
                        <a:t>To relate</a:t>
                      </a:r>
                      <a:r>
                        <a:rPr lang="en-US" sz="1400" baseline="0" dirty="0">
                          <a:latin typeface="Cambria"/>
                          <a:cs typeface="Cambria"/>
                        </a:rPr>
                        <a:t> the physical and chemical properties of group 1 metals (reaction with water, melting point, conductivity and density) to a possible use</a:t>
                      </a:r>
                      <a:endParaRPr lang="en-US" sz="1400" dirty="0">
                        <a:latin typeface="Cambria"/>
                        <a:cs typeface="Cambria"/>
                      </a:endParaRPr>
                    </a:p>
                    <a:p>
                      <a:pPr marL="342900" indent="-342900">
                        <a:buFont typeface="+mj-lt"/>
                        <a:buNone/>
                      </a:pPr>
                      <a:endParaRPr lang="en-US" sz="14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900129">
                <a:tc>
                  <a:txBody>
                    <a:bodyPr/>
                    <a:lstStyle/>
                    <a:p>
                      <a:r>
                        <a:rPr lang="en-US" sz="1400" b="1" dirty="0">
                          <a:solidFill>
                            <a:srgbClr val="008000"/>
                          </a:solidFill>
                          <a:latin typeface="Cambria"/>
                          <a:cs typeface="Cambria"/>
                        </a:rPr>
                        <a:t>Information for</a:t>
                      </a:r>
                      <a:r>
                        <a:rPr lang="en-US" sz="1400" b="1" baseline="0" dirty="0">
                          <a:solidFill>
                            <a:srgbClr val="008000"/>
                          </a:solidFill>
                          <a:latin typeface="Cambria"/>
                          <a:cs typeface="Cambria"/>
                        </a:rPr>
                        <a:t> teachers</a:t>
                      </a:r>
                      <a:endParaRPr lang="en-US" sz="1400" b="1"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None/>
                      </a:pPr>
                      <a:r>
                        <a:rPr lang="en-US" sz="1400" dirty="0">
                          <a:latin typeface="Cambria"/>
                          <a:cs typeface="Cambria"/>
                        </a:rPr>
                        <a:t>This activity is an imaginative way for students to apply and extend their understanding of </a:t>
                      </a:r>
                    </a:p>
                    <a:p>
                      <a:pPr marL="342900" indent="-342900">
                        <a:buFont typeface="+mj-lt"/>
                        <a:buNone/>
                      </a:pPr>
                      <a:r>
                        <a:rPr lang="en-US" sz="1400" dirty="0">
                          <a:latin typeface="Cambria"/>
                          <a:cs typeface="Cambria"/>
                        </a:rPr>
                        <a:t>group 1 metals.  Make sure students understand this is an imaginary scenario. They </a:t>
                      </a:r>
                    </a:p>
                    <a:p>
                      <a:pPr marL="342900" indent="-342900">
                        <a:buFont typeface="+mj-lt"/>
                        <a:buNone/>
                      </a:pPr>
                      <a:r>
                        <a:rPr lang="en-US" sz="1400" dirty="0">
                          <a:latin typeface="Cambria"/>
                          <a:cs typeface="Cambria"/>
                        </a:rPr>
                        <a:t>should already have learnt about the chemical and physical properties of group 1 before</a:t>
                      </a:r>
                    </a:p>
                    <a:p>
                      <a:pPr marL="342900" indent="-342900">
                        <a:buFont typeface="+mj-lt"/>
                        <a:buNone/>
                      </a:pPr>
                      <a:r>
                        <a:rPr lang="en-US" sz="1400" dirty="0">
                          <a:latin typeface="Cambria"/>
                          <a:cs typeface="Cambria"/>
                        </a:rPr>
                        <a:t>completing this task.   </a:t>
                      </a:r>
                    </a:p>
                    <a:p>
                      <a:pPr marL="342900" indent="-342900">
                        <a:buFont typeface="+mj-lt"/>
                        <a:buNone/>
                      </a:pPr>
                      <a:endParaRPr lang="en-US" sz="1400" dirty="0">
                        <a:latin typeface="Cambria"/>
                        <a:cs typeface="Cambria"/>
                      </a:endParaRPr>
                    </a:p>
                    <a:p>
                      <a:pPr marL="342900" marR="0" lvl="0" indent="-342900" algn="l" defTabSz="457200" rtl="0" eaLnBrk="1" fontAlgn="auto" latinLnBrk="0" hangingPunct="1">
                        <a:lnSpc>
                          <a:spcPct val="100000"/>
                        </a:lnSpc>
                        <a:spcBef>
                          <a:spcPts val="0"/>
                        </a:spcBef>
                        <a:spcAft>
                          <a:spcPts val="0"/>
                        </a:spcAft>
                        <a:buClrTx/>
                        <a:buSzTx/>
                        <a:buFont typeface="+mj-lt"/>
                        <a:buNone/>
                        <a:tabLst/>
                        <a:defRPr/>
                      </a:pPr>
                      <a:r>
                        <a:rPr lang="en-US" sz="1400" dirty="0">
                          <a:latin typeface="Cambria"/>
                          <a:cs typeface="Cambria"/>
                        </a:rPr>
                        <a:t>Read through the story together and set the scene. If you have a saucepan bring it in and </a:t>
                      </a:r>
                    </a:p>
                    <a:p>
                      <a:pPr marL="342900" marR="0" lvl="0" indent="-342900" algn="l" defTabSz="457200" rtl="0" eaLnBrk="1" fontAlgn="auto" latinLnBrk="0" hangingPunct="1">
                        <a:lnSpc>
                          <a:spcPct val="100000"/>
                        </a:lnSpc>
                        <a:spcBef>
                          <a:spcPts val="0"/>
                        </a:spcBef>
                        <a:spcAft>
                          <a:spcPts val="0"/>
                        </a:spcAft>
                        <a:buClrTx/>
                        <a:buSzTx/>
                        <a:buFont typeface="+mj-lt"/>
                        <a:buNone/>
                        <a:tabLst/>
                        <a:defRPr/>
                      </a:pPr>
                      <a:r>
                        <a:rPr lang="en-US" sz="1400" dirty="0">
                          <a:latin typeface="Cambria"/>
                          <a:cs typeface="Cambria"/>
                        </a:rPr>
                        <a:t>pretend it is made from potassium! You can unpick whether this is true at the end of the </a:t>
                      </a:r>
                    </a:p>
                    <a:p>
                      <a:pPr marL="342900" marR="0" lvl="0" indent="-342900" algn="l" defTabSz="457200" rtl="0" eaLnBrk="1" fontAlgn="auto" latinLnBrk="0" hangingPunct="1">
                        <a:lnSpc>
                          <a:spcPct val="100000"/>
                        </a:lnSpc>
                        <a:spcBef>
                          <a:spcPts val="0"/>
                        </a:spcBef>
                        <a:spcAft>
                          <a:spcPts val="0"/>
                        </a:spcAft>
                        <a:buClrTx/>
                        <a:buSzTx/>
                        <a:buFont typeface="+mj-lt"/>
                        <a:buNone/>
                        <a:tabLst/>
                        <a:defRPr/>
                      </a:pPr>
                      <a:r>
                        <a:rPr lang="en-US" sz="1400" dirty="0">
                          <a:latin typeface="Cambria"/>
                          <a:cs typeface="Cambria"/>
                        </a:rPr>
                        <a:t>lesson. Students begin by completing the context map to help organize their thinking. They </a:t>
                      </a:r>
                    </a:p>
                    <a:p>
                      <a:pPr marL="342900" marR="0" lvl="0" indent="-342900" algn="l" defTabSz="457200" rtl="0" eaLnBrk="1" fontAlgn="auto" latinLnBrk="0" hangingPunct="1">
                        <a:lnSpc>
                          <a:spcPct val="100000"/>
                        </a:lnSpc>
                        <a:spcBef>
                          <a:spcPts val="0"/>
                        </a:spcBef>
                        <a:spcAft>
                          <a:spcPts val="0"/>
                        </a:spcAft>
                        <a:buClrTx/>
                        <a:buSzTx/>
                        <a:buFont typeface="+mj-lt"/>
                        <a:buNone/>
                        <a:tabLst/>
                        <a:defRPr/>
                      </a:pPr>
                      <a:r>
                        <a:rPr lang="en-US" sz="1400" dirty="0">
                          <a:latin typeface="Cambria"/>
                          <a:cs typeface="Cambria"/>
                        </a:rPr>
                        <a:t>then write an imaginary story about grandma.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90358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rgbClr val="008000"/>
                          </a:solidFill>
                          <a:latin typeface="Cambria"/>
                          <a:cs typeface="Cambria"/>
                        </a:rPr>
                        <a:t>Pedagogy focus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None/>
                      </a:pPr>
                      <a:r>
                        <a:rPr lang="en-US" sz="1400" dirty="0">
                          <a:latin typeface="Cambria"/>
                          <a:cs typeface="Cambria"/>
                        </a:rPr>
                        <a:t>Writing in science:</a:t>
                      </a:r>
                    </a:p>
                    <a:p>
                      <a:pPr marL="342900" indent="-342900">
                        <a:buFont typeface="+mj-lt"/>
                        <a:buNone/>
                      </a:pPr>
                      <a:r>
                        <a:rPr lang="en-US" sz="1400" dirty="0">
                          <a:latin typeface="Cambria"/>
                          <a:cs typeface="Cambria"/>
                          <a:hlinkClick r:id="rId3"/>
                        </a:rPr>
                        <a:t>http://thescienceteacher.co.uk/writing-in-science/</a:t>
                      </a:r>
                      <a:endParaRPr lang="en-US" sz="1400" dirty="0">
                        <a:latin typeface="Cambria"/>
                        <a:cs typeface="Cambria"/>
                      </a:endParaRPr>
                    </a:p>
                    <a:p>
                      <a:pPr marL="342900" marR="0" lvl="0" indent="-342900" algn="l" defTabSz="457200" rtl="0" eaLnBrk="1" fontAlgn="auto" latinLnBrk="0" hangingPunct="1">
                        <a:lnSpc>
                          <a:spcPct val="100000"/>
                        </a:lnSpc>
                        <a:spcBef>
                          <a:spcPts val="0"/>
                        </a:spcBef>
                        <a:spcAft>
                          <a:spcPts val="0"/>
                        </a:spcAft>
                        <a:buClrTx/>
                        <a:buSzTx/>
                        <a:buFont typeface="+mj-lt"/>
                        <a:buNone/>
                        <a:tabLst/>
                        <a:defRPr/>
                      </a:pPr>
                      <a:r>
                        <a:rPr lang="en-US" sz="1400" dirty="0">
                          <a:latin typeface="Cambria"/>
                          <a:cs typeface="Cambria"/>
                        </a:rPr>
                        <a:t>Provide explicit instruction in how to relate a cause to an event using words such as: </a:t>
                      </a:r>
                    </a:p>
                    <a:p>
                      <a:pPr marL="342900" marR="0" lvl="0" indent="-342900" algn="l" defTabSz="457200" rtl="0" eaLnBrk="1" fontAlgn="auto" latinLnBrk="0" hangingPunct="1">
                        <a:lnSpc>
                          <a:spcPct val="100000"/>
                        </a:lnSpc>
                        <a:spcBef>
                          <a:spcPts val="0"/>
                        </a:spcBef>
                        <a:spcAft>
                          <a:spcPts val="0"/>
                        </a:spcAft>
                        <a:buClrTx/>
                        <a:buSzTx/>
                        <a:buFont typeface="+mj-lt"/>
                        <a:buNone/>
                        <a:tabLst/>
                        <a:defRPr/>
                      </a:pPr>
                      <a:r>
                        <a:rPr lang="en-US" sz="1400" dirty="0">
                          <a:latin typeface="Cambria"/>
                          <a:cs typeface="Cambria"/>
                        </a:rPr>
                        <a:t>because, due to and causing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6887860"/>
                  </a:ext>
                </a:extLst>
              </a:tr>
              <a:tr h="903584">
                <a:tc>
                  <a:txBody>
                    <a:bodyPr/>
                    <a:lstStyle/>
                    <a:p>
                      <a:r>
                        <a:rPr lang="en-US" sz="1400" b="1" dirty="0">
                          <a:solidFill>
                            <a:srgbClr val="008000"/>
                          </a:solidFill>
                          <a:latin typeface="Cambria"/>
                          <a:cs typeface="Cambria"/>
                        </a:rPr>
                        <a:t>Other resources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None/>
                      </a:pPr>
                      <a:r>
                        <a:rPr lang="en-US" sz="1400" dirty="0">
                          <a:latin typeface="Cambria"/>
                          <a:cs typeface="Cambria"/>
                        </a:rPr>
                        <a:t>Other resources on chemistry are here: </a:t>
                      </a:r>
                    </a:p>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GB" sz="1400" kern="1200" dirty="0">
                          <a:solidFill>
                            <a:schemeClr val="tx1"/>
                          </a:solidFill>
                          <a:latin typeface="Cambria"/>
                          <a:ea typeface="+mn-ea"/>
                          <a:cs typeface="Cambria"/>
                          <a:hlinkClick r:id="rId4"/>
                        </a:rPr>
                        <a:t>http://thescienceteacher.co.uk/chemistry-teaching-resources/</a:t>
                      </a:r>
                      <a:endParaRPr lang="en-GB" sz="1400" kern="1200" dirty="0">
                        <a:solidFill>
                          <a:schemeClr val="tx1"/>
                        </a:solidFill>
                        <a:latin typeface="Cambria"/>
                        <a:ea typeface="+mn-e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00857643"/>
                  </a:ext>
                </a:extLst>
              </a:tr>
            </a:tbl>
          </a:graphicData>
        </a:graphic>
      </p:graphicFrame>
    </p:spTree>
    <p:extLst>
      <p:ext uri="{BB962C8B-B14F-4D97-AF65-F5344CB8AC3E}">
        <p14:creationId xmlns:p14="http://schemas.microsoft.com/office/powerpoint/2010/main" val="94181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38319" y="2657318"/>
            <a:ext cx="3139988" cy="1950098"/>
          </a:xfrm>
          <a:prstGeom prst="rect">
            <a:avLst/>
          </a:prstGeom>
        </p:spPr>
      </p:pic>
      <p:sp>
        <p:nvSpPr>
          <p:cNvPr id="5" name="TextBox 4"/>
          <p:cNvSpPr txBox="1"/>
          <p:nvPr/>
        </p:nvSpPr>
        <p:spPr>
          <a:xfrm>
            <a:off x="1354821" y="3247647"/>
            <a:ext cx="560916" cy="769441"/>
          </a:xfrm>
          <a:prstGeom prst="rect">
            <a:avLst/>
          </a:prstGeom>
          <a:noFill/>
        </p:spPr>
        <p:txBody>
          <a:bodyPr wrap="square" rtlCol="0">
            <a:spAutoFit/>
          </a:bodyPr>
          <a:lstStyle/>
          <a:p>
            <a:r>
              <a:rPr lang="en-US" sz="4400" dirty="0">
                <a:latin typeface="Cambria"/>
                <a:cs typeface="Cambria"/>
              </a:rPr>
              <a:t>K</a:t>
            </a:r>
          </a:p>
        </p:txBody>
      </p:sp>
      <p:sp>
        <p:nvSpPr>
          <p:cNvPr id="6" name="TextBox 5"/>
          <p:cNvSpPr txBox="1"/>
          <p:nvPr/>
        </p:nvSpPr>
        <p:spPr>
          <a:xfrm>
            <a:off x="3286539" y="-222312"/>
            <a:ext cx="5698435" cy="6617196"/>
          </a:xfrm>
          <a:prstGeom prst="rect">
            <a:avLst/>
          </a:prstGeom>
          <a:noFill/>
        </p:spPr>
        <p:txBody>
          <a:bodyPr wrap="square" rtlCol="0">
            <a:spAutoFit/>
          </a:bodyPr>
          <a:lstStyle/>
          <a:p>
            <a:endParaRPr lang="en-US" sz="1200" i="1" dirty="0">
              <a:latin typeface="Cambria"/>
              <a:cs typeface="Cambria"/>
            </a:endParaRPr>
          </a:p>
          <a:p>
            <a:r>
              <a:rPr lang="en-US" sz="6000" i="1" dirty="0">
                <a:latin typeface="Cambria"/>
                <a:cs typeface="Cambria"/>
              </a:rPr>
              <a:t>G</a:t>
            </a:r>
            <a:r>
              <a:rPr lang="en-US" i="1" dirty="0">
                <a:latin typeface="Cambria"/>
                <a:cs typeface="Cambria"/>
              </a:rPr>
              <a:t>randma goes down the market and was sold a saucepan made from potassium. She is going to use it to boil some water. When she gets home, she places  the saucepan on the stove, turns on the gas and adds the water…</a:t>
            </a:r>
          </a:p>
          <a:p>
            <a:pPr marL="342900" indent="-342900"/>
            <a:endParaRPr lang="en-US" dirty="0">
              <a:latin typeface="Cambria"/>
              <a:cs typeface="Cambria"/>
            </a:endParaRPr>
          </a:p>
          <a:p>
            <a:pPr marL="342900" indent="-342900"/>
            <a:r>
              <a:rPr lang="en-US" b="1" dirty="0">
                <a:latin typeface="Cambria"/>
                <a:cs typeface="Cambria"/>
              </a:rPr>
              <a:t>Continue the story to tell us what happens next.</a:t>
            </a:r>
          </a:p>
          <a:p>
            <a:pPr marL="342900" indent="-342900"/>
            <a:r>
              <a:rPr lang="en-US" sz="1600" dirty="0">
                <a:latin typeface="Cambria"/>
                <a:cs typeface="Cambria"/>
              </a:rPr>
              <a:t> </a:t>
            </a:r>
          </a:p>
          <a:p>
            <a:pPr marL="342900" indent="-342900"/>
            <a:r>
              <a:rPr lang="en-US" sz="1600" dirty="0">
                <a:latin typeface="Cambria"/>
                <a:cs typeface="Cambria"/>
              </a:rPr>
              <a:t>Explain, with reference to the chemical </a:t>
            </a:r>
            <a:r>
              <a:rPr lang="en-US" sz="1600" b="1" dirty="0">
                <a:latin typeface="Cambria"/>
                <a:cs typeface="Cambria"/>
              </a:rPr>
              <a:t>and</a:t>
            </a:r>
            <a:r>
              <a:rPr lang="en-US" sz="1600" dirty="0">
                <a:latin typeface="Cambria"/>
                <a:cs typeface="Cambria"/>
              </a:rPr>
              <a:t> physical properties </a:t>
            </a:r>
          </a:p>
          <a:p>
            <a:pPr marL="342900" indent="-342900"/>
            <a:r>
              <a:rPr lang="en-US" sz="1600" dirty="0">
                <a:latin typeface="Cambria"/>
                <a:cs typeface="Cambria"/>
              </a:rPr>
              <a:t>of potassium, what would happen to (</a:t>
            </a:r>
            <a:r>
              <a:rPr lang="en-US" sz="1600" dirty="0" err="1">
                <a:latin typeface="Cambria"/>
                <a:cs typeface="Cambria"/>
              </a:rPr>
              <a:t>i</a:t>
            </a:r>
            <a:r>
              <a:rPr lang="en-US" sz="1600" dirty="0">
                <a:latin typeface="Cambria"/>
                <a:cs typeface="Cambria"/>
              </a:rPr>
              <a:t>) the saucepan (ii) the </a:t>
            </a:r>
          </a:p>
          <a:p>
            <a:pPr marL="342900" indent="-342900"/>
            <a:r>
              <a:rPr lang="en-US" sz="1600" dirty="0">
                <a:latin typeface="Cambria"/>
                <a:cs typeface="Cambria"/>
              </a:rPr>
              <a:t>water and (iii) to grandma.</a:t>
            </a:r>
            <a:r>
              <a:rPr lang="en-US" sz="1600" b="1" dirty="0">
                <a:latin typeface="Cambria"/>
                <a:cs typeface="Cambria"/>
              </a:rPr>
              <a:t>  </a:t>
            </a:r>
          </a:p>
          <a:p>
            <a:pPr marL="342900" indent="-342900"/>
            <a:endParaRPr lang="en-US" sz="1600" b="1" dirty="0">
              <a:latin typeface="Cambria"/>
              <a:cs typeface="Cambria"/>
            </a:endParaRPr>
          </a:p>
          <a:p>
            <a:pPr marL="342900" indent="-342900"/>
            <a:r>
              <a:rPr lang="en-US" sz="1600" dirty="0">
                <a:latin typeface="Cambria"/>
                <a:cs typeface="Cambria"/>
              </a:rPr>
              <a:t>Finally, suggest which group 1 metal she would be </a:t>
            </a:r>
            <a:r>
              <a:rPr lang="en-US" sz="1600" i="1" dirty="0">
                <a:latin typeface="Cambria"/>
                <a:cs typeface="Cambria"/>
              </a:rPr>
              <a:t>best</a:t>
            </a:r>
            <a:r>
              <a:rPr lang="en-US" sz="1600" dirty="0">
                <a:latin typeface="Cambria"/>
                <a:cs typeface="Cambria"/>
              </a:rPr>
              <a:t> to use </a:t>
            </a:r>
          </a:p>
          <a:p>
            <a:pPr marL="342900" indent="-342900"/>
            <a:r>
              <a:rPr lang="en-US" sz="1600" dirty="0">
                <a:latin typeface="Cambria"/>
                <a:cs typeface="Cambria"/>
              </a:rPr>
              <a:t>and explain why we actually use aluminum to make </a:t>
            </a:r>
          </a:p>
          <a:p>
            <a:pPr marL="342900" indent="-342900"/>
            <a:r>
              <a:rPr lang="en-US" sz="1600" dirty="0">
                <a:latin typeface="Cambria"/>
                <a:cs typeface="Cambria"/>
              </a:rPr>
              <a:t>saucepans and not alkali metals. </a:t>
            </a:r>
          </a:p>
          <a:p>
            <a:pPr marL="342900" indent="-342900"/>
            <a:endParaRPr lang="en-US" sz="1600" dirty="0">
              <a:latin typeface="Cambria"/>
              <a:cs typeface="Cambria"/>
            </a:endParaRPr>
          </a:p>
          <a:p>
            <a:pPr marL="342900" indent="-342900"/>
            <a:r>
              <a:rPr lang="en-US" sz="1600" b="1" dirty="0">
                <a:latin typeface="Cambria"/>
                <a:cs typeface="Cambria"/>
              </a:rPr>
              <a:t>Include equations and select information from the table. </a:t>
            </a:r>
          </a:p>
          <a:p>
            <a:pPr marL="342900" indent="-342900"/>
            <a:endParaRPr lang="en-US" sz="1600" dirty="0">
              <a:latin typeface="Cambria"/>
              <a:cs typeface="Cambria"/>
            </a:endParaRPr>
          </a:p>
          <a:p>
            <a:pPr marL="342900" indent="-342900">
              <a:buAutoNum type="arabicPeriod"/>
            </a:pPr>
            <a:endParaRPr lang="en-US" dirty="0">
              <a:latin typeface="Cambria"/>
              <a:cs typeface="Cambria"/>
            </a:endParaRPr>
          </a:p>
          <a:p>
            <a:endParaRPr lang="en-US" dirty="0">
              <a:latin typeface="Cambria"/>
              <a:cs typeface="Cambria"/>
            </a:endParaRPr>
          </a:p>
          <a:p>
            <a:r>
              <a:rPr lang="en-US" dirty="0">
                <a:latin typeface="Cambria"/>
                <a:cs typeface="Cambria"/>
              </a:rPr>
              <a:t> </a:t>
            </a:r>
          </a:p>
        </p:txBody>
      </p:sp>
      <p:graphicFrame>
        <p:nvGraphicFramePr>
          <p:cNvPr id="10" name="Table 9"/>
          <p:cNvGraphicFramePr>
            <a:graphicFrameLocks noGrp="1"/>
          </p:cNvGraphicFramePr>
          <p:nvPr>
            <p:extLst>
              <p:ext uri="{D42A27DB-BD31-4B8C-83A1-F6EECF244321}">
                <p14:modId xmlns:p14="http://schemas.microsoft.com/office/powerpoint/2010/main" val="3262114074"/>
              </p:ext>
            </p:extLst>
          </p:nvPr>
        </p:nvGraphicFramePr>
        <p:xfrm>
          <a:off x="530086" y="5204442"/>
          <a:ext cx="8163339" cy="1600550"/>
        </p:xfrm>
        <a:graphic>
          <a:graphicData uri="http://schemas.openxmlformats.org/drawingml/2006/table">
            <a:tbl>
              <a:tblPr firstRow="1" bandRow="1">
                <a:tableStyleId>{073A0DAA-6AF3-43AB-8588-CEC1D06C72B9}</a:tableStyleId>
              </a:tblPr>
              <a:tblGrid>
                <a:gridCol w="2183052">
                  <a:extLst>
                    <a:ext uri="{9D8B030D-6E8A-4147-A177-3AD203B41FA5}">
                      <a16:colId xmlns:a16="http://schemas.microsoft.com/office/drawing/2014/main" val="20000"/>
                    </a:ext>
                  </a:extLst>
                </a:gridCol>
                <a:gridCol w="1209181">
                  <a:extLst>
                    <a:ext uri="{9D8B030D-6E8A-4147-A177-3AD203B41FA5}">
                      <a16:colId xmlns:a16="http://schemas.microsoft.com/office/drawing/2014/main" val="20001"/>
                    </a:ext>
                  </a:extLst>
                </a:gridCol>
                <a:gridCol w="1585520">
                  <a:extLst>
                    <a:ext uri="{9D8B030D-6E8A-4147-A177-3AD203B41FA5}">
                      <a16:colId xmlns:a16="http://schemas.microsoft.com/office/drawing/2014/main" val="20002"/>
                    </a:ext>
                  </a:extLst>
                </a:gridCol>
                <a:gridCol w="1440059">
                  <a:extLst>
                    <a:ext uri="{9D8B030D-6E8A-4147-A177-3AD203B41FA5}">
                      <a16:colId xmlns:a16="http://schemas.microsoft.com/office/drawing/2014/main" val="20003"/>
                    </a:ext>
                  </a:extLst>
                </a:gridCol>
                <a:gridCol w="1745527">
                  <a:extLst>
                    <a:ext uri="{9D8B030D-6E8A-4147-A177-3AD203B41FA5}">
                      <a16:colId xmlns:a16="http://schemas.microsoft.com/office/drawing/2014/main" val="20004"/>
                    </a:ext>
                  </a:extLst>
                </a:gridCol>
              </a:tblGrid>
              <a:tr h="261703">
                <a:tc>
                  <a:txBody>
                    <a:bodyPr/>
                    <a:lstStyle/>
                    <a:p>
                      <a:endParaRPr lang="en-US" dirty="0">
                        <a:solidFill>
                          <a:schemeClr val="bg1"/>
                        </a:solidFill>
                      </a:endParaRPr>
                    </a:p>
                  </a:txBody>
                  <a:tcPr/>
                </a:tc>
                <a:tc>
                  <a:txBody>
                    <a:bodyPr/>
                    <a:lstStyle/>
                    <a:p>
                      <a:pPr algn="ctr"/>
                      <a:r>
                        <a:rPr lang="en-US" dirty="0">
                          <a:solidFill>
                            <a:schemeClr val="bg1"/>
                          </a:solidFill>
                        </a:rPr>
                        <a:t>Li</a:t>
                      </a:r>
                    </a:p>
                  </a:txBody>
                  <a:tcPr/>
                </a:tc>
                <a:tc>
                  <a:txBody>
                    <a:bodyPr/>
                    <a:lstStyle/>
                    <a:p>
                      <a:pPr algn="ctr"/>
                      <a:r>
                        <a:rPr lang="en-US" dirty="0">
                          <a:solidFill>
                            <a:schemeClr val="bg1"/>
                          </a:solidFill>
                        </a:rPr>
                        <a:t>Na</a:t>
                      </a:r>
                    </a:p>
                  </a:txBody>
                  <a:tcPr/>
                </a:tc>
                <a:tc>
                  <a:txBody>
                    <a:bodyPr/>
                    <a:lstStyle/>
                    <a:p>
                      <a:pPr algn="ctr"/>
                      <a:r>
                        <a:rPr lang="en-US" dirty="0">
                          <a:solidFill>
                            <a:schemeClr val="bg1"/>
                          </a:solidFill>
                        </a:rPr>
                        <a:t>K </a:t>
                      </a:r>
                    </a:p>
                  </a:txBody>
                  <a:tcPr/>
                </a:tc>
                <a:tc>
                  <a:txBody>
                    <a:bodyPr/>
                    <a:lstStyle/>
                    <a:p>
                      <a:pPr algn="ctr"/>
                      <a:r>
                        <a:rPr lang="en-US" dirty="0" err="1">
                          <a:solidFill>
                            <a:schemeClr val="bg1"/>
                          </a:solidFill>
                        </a:rPr>
                        <a:t>Rb</a:t>
                      </a:r>
                      <a:endParaRPr lang="en-US" dirty="0">
                        <a:solidFill>
                          <a:schemeClr val="bg1"/>
                        </a:solidFill>
                      </a:endParaRPr>
                    </a:p>
                  </a:txBody>
                  <a:tcPr/>
                </a:tc>
                <a:extLst>
                  <a:ext uri="{0D108BD9-81ED-4DB2-BD59-A6C34878D82A}">
                    <a16:rowId xmlns:a16="http://schemas.microsoft.com/office/drawing/2014/main" val="10000"/>
                  </a:ext>
                </a:extLst>
              </a:tr>
              <a:tr h="451706">
                <a:tc>
                  <a:txBody>
                    <a:bodyPr/>
                    <a:lstStyle/>
                    <a:p>
                      <a:r>
                        <a:rPr lang="en-US" dirty="0">
                          <a:solidFill>
                            <a:schemeClr val="tx1"/>
                          </a:solidFill>
                        </a:rPr>
                        <a:t>Melting point (</a:t>
                      </a:r>
                      <a:r>
                        <a:rPr lang="en-US" baseline="30000" dirty="0" err="1">
                          <a:solidFill>
                            <a:schemeClr val="tx1"/>
                          </a:solidFill>
                        </a:rPr>
                        <a:t>o</a:t>
                      </a:r>
                      <a:r>
                        <a:rPr lang="en-US" dirty="0" err="1">
                          <a:solidFill>
                            <a:schemeClr val="tx1"/>
                          </a:solidFill>
                        </a:rPr>
                        <a:t>C</a:t>
                      </a:r>
                      <a:r>
                        <a:rPr lang="en-US" dirty="0">
                          <a:solidFill>
                            <a:schemeClr val="tx1"/>
                          </a:solidFill>
                        </a:rPr>
                        <a:t>)</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solidFill>
                            <a:schemeClr val="tx1"/>
                          </a:solidFill>
                        </a:rPr>
                        <a:t>180.54</a:t>
                      </a:r>
                    </a:p>
                  </a:txBody>
                  <a:tcPr/>
                </a:tc>
                <a:tc>
                  <a:txBody>
                    <a:bodyPr/>
                    <a:lstStyle/>
                    <a:p>
                      <a:pPr algn="ctr"/>
                      <a:r>
                        <a:rPr lang="en-US" dirty="0">
                          <a:solidFill>
                            <a:schemeClr val="tx1"/>
                          </a:solidFill>
                        </a:rPr>
                        <a:t>97.72</a:t>
                      </a:r>
                    </a:p>
                  </a:txBody>
                  <a:tcPr/>
                </a:tc>
                <a:tc>
                  <a:txBody>
                    <a:bodyPr/>
                    <a:lstStyle/>
                    <a:p>
                      <a:pPr algn="ctr"/>
                      <a:r>
                        <a:rPr lang="en-US" dirty="0">
                          <a:solidFill>
                            <a:schemeClr val="tx1"/>
                          </a:solidFill>
                        </a:rPr>
                        <a:t>63.38</a:t>
                      </a:r>
                    </a:p>
                  </a:txBody>
                  <a:tcPr/>
                </a:tc>
                <a:tc>
                  <a:txBody>
                    <a:bodyPr/>
                    <a:lstStyle/>
                    <a:p>
                      <a:pPr algn="ctr"/>
                      <a:r>
                        <a:rPr lang="en-US" dirty="0">
                          <a:solidFill>
                            <a:schemeClr val="tx1"/>
                          </a:solidFill>
                        </a:rPr>
                        <a:t>39.31</a:t>
                      </a:r>
                    </a:p>
                  </a:txBody>
                  <a:tcPr/>
                </a:tc>
                <a:extLst>
                  <a:ext uri="{0D108BD9-81ED-4DB2-BD59-A6C34878D82A}">
                    <a16:rowId xmlns:a16="http://schemas.microsoft.com/office/drawing/2014/main" val="10001"/>
                  </a:ext>
                </a:extLst>
              </a:tr>
              <a:tr h="261703">
                <a:tc>
                  <a:txBody>
                    <a:bodyPr/>
                    <a:lstStyle/>
                    <a:p>
                      <a:r>
                        <a:rPr lang="en-US" dirty="0">
                          <a:solidFill>
                            <a:schemeClr val="tx1"/>
                          </a:solidFill>
                        </a:rPr>
                        <a:t>Density (g/cm</a:t>
                      </a:r>
                      <a:r>
                        <a:rPr lang="en-US" baseline="30000" dirty="0">
                          <a:solidFill>
                            <a:schemeClr val="tx1"/>
                          </a:solidFill>
                        </a:rPr>
                        <a:t>3</a:t>
                      </a:r>
                      <a:r>
                        <a:rPr lang="en-US" baseline="0" dirty="0">
                          <a:solidFill>
                            <a:schemeClr val="tx1"/>
                          </a:solidFill>
                        </a:rPr>
                        <a:t>)</a:t>
                      </a:r>
                      <a:endParaRPr lang="en-US" baseline="30000" dirty="0">
                        <a:solidFill>
                          <a:schemeClr val="tx1"/>
                        </a:solidFill>
                      </a:endParaRPr>
                    </a:p>
                  </a:txBody>
                  <a:tcPr/>
                </a:tc>
                <a:tc>
                  <a:txBody>
                    <a:bodyPr/>
                    <a:lstStyle/>
                    <a:p>
                      <a:pPr algn="ctr"/>
                      <a:r>
                        <a:rPr lang="en-US" dirty="0">
                          <a:solidFill>
                            <a:schemeClr val="tx1"/>
                          </a:solidFill>
                        </a:rPr>
                        <a:t>0.534</a:t>
                      </a:r>
                    </a:p>
                  </a:txBody>
                  <a:tcPr/>
                </a:tc>
                <a:tc>
                  <a:txBody>
                    <a:bodyPr/>
                    <a:lstStyle/>
                    <a:p>
                      <a:pPr algn="ctr"/>
                      <a:r>
                        <a:rPr lang="en-US" dirty="0">
                          <a:solidFill>
                            <a:schemeClr val="tx1"/>
                          </a:solidFill>
                        </a:rPr>
                        <a:t>0.968</a:t>
                      </a:r>
                    </a:p>
                  </a:txBody>
                  <a:tcPr/>
                </a:tc>
                <a:tc>
                  <a:txBody>
                    <a:bodyPr/>
                    <a:lstStyle/>
                    <a:p>
                      <a:pPr algn="ctr"/>
                      <a:r>
                        <a:rPr lang="en-US" dirty="0">
                          <a:solidFill>
                            <a:schemeClr val="tx1"/>
                          </a:solidFill>
                        </a:rPr>
                        <a:t>0.89</a:t>
                      </a:r>
                    </a:p>
                  </a:txBody>
                  <a:tcPr/>
                </a:tc>
                <a:tc>
                  <a:txBody>
                    <a:bodyPr/>
                    <a:lstStyle/>
                    <a:p>
                      <a:pPr algn="ctr"/>
                      <a:r>
                        <a:rPr lang="en-US" dirty="0">
                          <a:solidFill>
                            <a:schemeClr val="tx1"/>
                          </a:solidFill>
                        </a:rPr>
                        <a:t>1.532</a:t>
                      </a:r>
                    </a:p>
                  </a:txBody>
                  <a:tcPr/>
                </a:tc>
                <a:extLst>
                  <a:ext uri="{0D108BD9-81ED-4DB2-BD59-A6C34878D82A}">
                    <a16:rowId xmlns:a16="http://schemas.microsoft.com/office/drawing/2014/main" val="10002"/>
                  </a:ext>
                </a:extLst>
              </a:tr>
              <a:tr h="417324">
                <a:tc>
                  <a:txBody>
                    <a:bodyPr/>
                    <a:lstStyle/>
                    <a:p>
                      <a:r>
                        <a:rPr lang="en-US" dirty="0">
                          <a:solidFill>
                            <a:schemeClr val="tx1"/>
                          </a:solidFill>
                        </a:rPr>
                        <a:t>Atomic</a:t>
                      </a:r>
                      <a:r>
                        <a:rPr lang="en-US" baseline="0" dirty="0">
                          <a:solidFill>
                            <a:schemeClr val="tx1"/>
                          </a:solidFill>
                        </a:rPr>
                        <a:t> radius (pm)</a:t>
                      </a:r>
                      <a:endParaRPr lang="en-US" dirty="0">
                        <a:solidFill>
                          <a:schemeClr val="tx1"/>
                        </a:solidFill>
                      </a:endParaRPr>
                    </a:p>
                  </a:txBody>
                  <a:tcPr/>
                </a:tc>
                <a:tc>
                  <a:txBody>
                    <a:bodyPr/>
                    <a:lstStyle/>
                    <a:p>
                      <a:pPr algn="ctr"/>
                      <a:r>
                        <a:rPr lang="en-US" dirty="0">
                          <a:solidFill>
                            <a:schemeClr val="tx1"/>
                          </a:solidFill>
                        </a:rPr>
                        <a:t>152</a:t>
                      </a:r>
                    </a:p>
                  </a:txBody>
                  <a:tcPr/>
                </a:tc>
                <a:tc>
                  <a:txBody>
                    <a:bodyPr/>
                    <a:lstStyle/>
                    <a:p>
                      <a:pPr algn="ctr"/>
                      <a:r>
                        <a:rPr lang="en-US" dirty="0">
                          <a:solidFill>
                            <a:schemeClr val="tx1"/>
                          </a:solidFill>
                        </a:rPr>
                        <a:t>186</a:t>
                      </a:r>
                    </a:p>
                  </a:txBody>
                  <a:tcPr/>
                </a:tc>
                <a:tc>
                  <a:txBody>
                    <a:bodyPr/>
                    <a:lstStyle/>
                    <a:p>
                      <a:pPr algn="ctr"/>
                      <a:r>
                        <a:rPr lang="en-US" dirty="0">
                          <a:solidFill>
                            <a:schemeClr val="tx1"/>
                          </a:solidFill>
                        </a:rPr>
                        <a:t>227</a:t>
                      </a:r>
                    </a:p>
                  </a:txBody>
                  <a:tcPr/>
                </a:tc>
                <a:tc>
                  <a:txBody>
                    <a:bodyPr/>
                    <a:lstStyle/>
                    <a:p>
                      <a:pPr algn="ctr"/>
                      <a:r>
                        <a:rPr lang="en-US" dirty="0">
                          <a:solidFill>
                            <a:schemeClr val="tx1"/>
                          </a:solidFill>
                        </a:rPr>
                        <a:t>248</a:t>
                      </a:r>
                    </a:p>
                  </a:txBody>
                  <a:tcPr/>
                </a:tc>
                <a:extLst>
                  <a:ext uri="{0D108BD9-81ED-4DB2-BD59-A6C34878D82A}">
                    <a16:rowId xmlns:a16="http://schemas.microsoft.com/office/drawing/2014/main" val="10003"/>
                  </a:ext>
                </a:extLst>
              </a:tr>
            </a:tbl>
          </a:graphicData>
        </a:graphic>
      </p:graphicFrame>
      <p:pic>
        <p:nvPicPr>
          <p:cNvPr id="13" name="Picture 12"/>
          <p:cNvPicPr>
            <a:picLocks noChangeAspect="1"/>
          </p:cNvPicPr>
          <p:nvPr/>
        </p:nvPicPr>
        <p:blipFill>
          <a:blip r:embed="rId3"/>
          <a:stretch>
            <a:fillRect/>
          </a:stretch>
        </p:blipFill>
        <p:spPr>
          <a:xfrm>
            <a:off x="475512" y="217321"/>
            <a:ext cx="2456204" cy="184297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8815AFC5-C5E6-4140-9037-D7CC566CFC2E}"/>
              </a:ext>
            </a:extLst>
          </p:cNvPr>
          <p:cNvCxnSpPr>
            <a:cxnSpLocks/>
          </p:cNvCxnSpPr>
          <p:nvPr/>
        </p:nvCxnSpPr>
        <p:spPr>
          <a:xfrm flipH="1" flipV="1">
            <a:off x="3511826" y="2300532"/>
            <a:ext cx="596348" cy="9513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0F6A2AF-F9D6-F745-8BDF-9BE39DAA72CC}"/>
              </a:ext>
            </a:extLst>
          </p:cNvPr>
          <p:cNvCxnSpPr>
            <a:cxnSpLocks/>
            <a:stCxn id="4" idx="3"/>
            <a:endCxn id="8" idx="1"/>
          </p:cNvCxnSpPr>
          <p:nvPr/>
        </p:nvCxnSpPr>
        <p:spPr>
          <a:xfrm flipV="1">
            <a:off x="4969565" y="3191375"/>
            <a:ext cx="715616" cy="38008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C373F49-7125-5E4A-9A5A-0ACA448A344A}"/>
              </a:ext>
            </a:extLst>
          </p:cNvPr>
          <p:cNvCxnSpPr>
            <a:cxnSpLocks/>
          </p:cNvCxnSpPr>
          <p:nvPr/>
        </p:nvCxnSpPr>
        <p:spPr>
          <a:xfrm flipH="1">
            <a:off x="2804490" y="5119434"/>
            <a:ext cx="108186" cy="5213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1DEB1F0-3763-B84C-94B4-F78DDA46E927}"/>
              </a:ext>
            </a:extLst>
          </p:cNvPr>
          <p:cNvCxnSpPr>
            <a:cxnSpLocks/>
          </p:cNvCxnSpPr>
          <p:nvPr/>
        </p:nvCxnSpPr>
        <p:spPr>
          <a:xfrm flipH="1">
            <a:off x="3405808" y="3880316"/>
            <a:ext cx="410818" cy="704935"/>
          </a:xfrm>
          <a:prstGeom prst="line">
            <a:avLst/>
          </a:prstGeom>
        </p:spPr>
        <p:style>
          <a:lnRef idx="2">
            <a:schemeClr val="accent1"/>
          </a:lnRef>
          <a:fillRef idx="0">
            <a:schemeClr val="accent1"/>
          </a:fillRef>
          <a:effectRef idx="1">
            <a:schemeClr val="accent1"/>
          </a:effectRef>
          <a:fontRef idx="minor">
            <a:schemeClr val="tx1"/>
          </a:fontRef>
        </p:style>
      </p:cxnSp>
      <p:sp>
        <p:nvSpPr>
          <p:cNvPr id="4" name="Rectangle 3">
            <a:extLst>
              <a:ext uri="{FF2B5EF4-FFF2-40B4-BE49-F238E27FC236}">
                <a16:creationId xmlns:a16="http://schemas.microsoft.com/office/drawing/2014/main" id="{852C7FD7-B323-2348-95F8-FA93360C6FD2}"/>
              </a:ext>
            </a:extLst>
          </p:cNvPr>
          <p:cNvSpPr/>
          <p:nvPr/>
        </p:nvSpPr>
        <p:spPr>
          <a:xfrm>
            <a:off x="3511826" y="3273287"/>
            <a:ext cx="1457739" cy="59634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Cambria" panose="02040503050406030204" pitchFamily="18" charset="0"/>
              </a:rPr>
              <a:t>Potassium</a:t>
            </a:r>
            <a:r>
              <a:rPr lang="en-US" dirty="0">
                <a:solidFill>
                  <a:schemeClr val="tx1"/>
                </a:solidFill>
                <a:latin typeface="Cambria" panose="02040503050406030204" pitchFamily="18" charset="0"/>
              </a:rPr>
              <a:t> </a:t>
            </a:r>
          </a:p>
        </p:txBody>
      </p:sp>
      <p:sp>
        <p:nvSpPr>
          <p:cNvPr id="5" name="Rectangle 4">
            <a:extLst>
              <a:ext uri="{FF2B5EF4-FFF2-40B4-BE49-F238E27FC236}">
                <a16:creationId xmlns:a16="http://schemas.microsoft.com/office/drawing/2014/main" id="{90A86604-E290-9C44-8F6C-8E1E1D3752B2}"/>
              </a:ext>
            </a:extLst>
          </p:cNvPr>
          <p:cNvSpPr/>
          <p:nvPr/>
        </p:nvSpPr>
        <p:spPr>
          <a:xfrm>
            <a:off x="2804490" y="4585251"/>
            <a:ext cx="1202635" cy="51507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latin typeface="Cambria" panose="02040503050406030204" pitchFamily="18" charset="0"/>
              </a:rPr>
              <a:t>What it looks like</a:t>
            </a:r>
          </a:p>
        </p:txBody>
      </p:sp>
      <p:sp>
        <p:nvSpPr>
          <p:cNvPr id="7" name="Rectangle 6">
            <a:extLst>
              <a:ext uri="{FF2B5EF4-FFF2-40B4-BE49-F238E27FC236}">
                <a16:creationId xmlns:a16="http://schemas.microsoft.com/office/drawing/2014/main" id="{0C1070BA-0E83-FB4F-A593-2A411BA2F14C}"/>
              </a:ext>
            </a:extLst>
          </p:cNvPr>
          <p:cNvSpPr/>
          <p:nvPr/>
        </p:nvSpPr>
        <p:spPr>
          <a:xfrm>
            <a:off x="4866861" y="1658156"/>
            <a:ext cx="1380299" cy="5194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latin typeface="Cambria" panose="02040503050406030204" pitchFamily="18" charset="0"/>
              </a:rPr>
              <a:t>Demo in class</a:t>
            </a:r>
          </a:p>
        </p:txBody>
      </p:sp>
      <p:sp>
        <p:nvSpPr>
          <p:cNvPr id="8" name="Rectangle 7">
            <a:extLst>
              <a:ext uri="{FF2B5EF4-FFF2-40B4-BE49-F238E27FC236}">
                <a16:creationId xmlns:a16="http://schemas.microsoft.com/office/drawing/2014/main" id="{03D8EE8D-ADCA-0D44-8401-F0569FD178EB}"/>
              </a:ext>
            </a:extLst>
          </p:cNvPr>
          <p:cNvSpPr/>
          <p:nvPr/>
        </p:nvSpPr>
        <p:spPr>
          <a:xfrm>
            <a:off x="5685181" y="2953750"/>
            <a:ext cx="1202635" cy="47524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latin typeface="Cambria" panose="02040503050406030204" pitchFamily="18" charset="0"/>
              </a:rPr>
              <a:t>Reaction with water</a:t>
            </a:r>
          </a:p>
        </p:txBody>
      </p:sp>
      <p:cxnSp>
        <p:nvCxnSpPr>
          <p:cNvPr id="21" name="Straight Connector 20">
            <a:extLst>
              <a:ext uri="{FF2B5EF4-FFF2-40B4-BE49-F238E27FC236}">
                <a16:creationId xmlns:a16="http://schemas.microsoft.com/office/drawing/2014/main" id="{04340859-0193-9F4D-A5BE-118078E86FA3}"/>
              </a:ext>
            </a:extLst>
          </p:cNvPr>
          <p:cNvCxnSpPr>
            <a:cxnSpLocks/>
          </p:cNvCxnSpPr>
          <p:nvPr/>
        </p:nvCxnSpPr>
        <p:spPr>
          <a:xfrm flipH="1">
            <a:off x="2564296" y="3486875"/>
            <a:ext cx="94753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1AE2A652-35D2-1645-9CC6-3D82FC9EE2AC}"/>
              </a:ext>
            </a:extLst>
          </p:cNvPr>
          <p:cNvCxnSpPr>
            <a:cxnSpLocks/>
            <a:endCxn id="7" idx="2"/>
          </p:cNvCxnSpPr>
          <p:nvPr/>
        </p:nvCxnSpPr>
        <p:spPr>
          <a:xfrm flipH="1" flipV="1">
            <a:off x="5557011" y="2177585"/>
            <a:ext cx="591998" cy="754806"/>
          </a:xfrm>
          <a:prstGeom prst="line">
            <a:avLst/>
          </a:prstGeom>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4891F27B-05C9-C940-B752-AC1E623F4AEF}"/>
              </a:ext>
            </a:extLst>
          </p:cNvPr>
          <p:cNvSpPr/>
          <p:nvPr/>
        </p:nvSpPr>
        <p:spPr>
          <a:xfrm>
            <a:off x="2734917" y="1891366"/>
            <a:ext cx="1202635" cy="41616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latin typeface="Cambria" panose="02040503050406030204" pitchFamily="18" charset="0"/>
              </a:rPr>
              <a:t>Saucepans</a:t>
            </a:r>
          </a:p>
        </p:txBody>
      </p:sp>
      <p:sp>
        <p:nvSpPr>
          <p:cNvPr id="32" name="Rectangle 31">
            <a:extLst>
              <a:ext uri="{FF2B5EF4-FFF2-40B4-BE49-F238E27FC236}">
                <a16:creationId xmlns:a16="http://schemas.microsoft.com/office/drawing/2014/main" id="{8F919810-2911-FA4E-8F03-8DCCCFB76218}"/>
              </a:ext>
            </a:extLst>
          </p:cNvPr>
          <p:cNvSpPr/>
          <p:nvPr/>
        </p:nvSpPr>
        <p:spPr>
          <a:xfrm>
            <a:off x="1361661" y="3216286"/>
            <a:ext cx="1202635" cy="51507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latin typeface="Cambria" panose="02040503050406030204" pitchFamily="18" charset="0"/>
              </a:rPr>
              <a:t>Atomic structure</a:t>
            </a:r>
          </a:p>
        </p:txBody>
      </p:sp>
      <p:cxnSp>
        <p:nvCxnSpPr>
          <p:cNvPr id="35" name="Straight Connector 34">
            <a:extLst>
              <a:ext uri="{FF2B5EF4-FFF2-40B4-BE49-F238E27FC236}">
                <a16:creationId xmlns:a16="http://schemas.microsoft.com/office/drawing/2014/main" id="{52A9D03F-0B8A-154F-9665-08184D4530AF}"/>
              </a:ext>
            </a:extLst>
          </p:cNvPr>
          <p:cNvCxnSpPr>
            <a:cxnSpLocks/>
            <a:endCxn id="8" idx="2"/>
          </p:cNvCxnSpPr>
          <p:nvPr/>
        </p:nvCxnSpPr>
        <p:spPr>
          <a:xfrm flipH="1" flipV="1">
            <a:off x="6286499" y="3428999"/>
            <a:ext cx="513420" cy="749096"/>
          </a:xfrm>
          <a:prstGeom prst="line">
            <a:avLst/>
          </a:prstGeom>
        </p:spPr>
        <p:style>
          <a:lnRef idx="2">
            <a:schemeClr val="accent1"/>
          </a:lnRef>
          <a:fillRef idx="0">
            <a:schemeClr val="accent1"/>
          </a:fillRef>
          <a:effectRef idx="1">
            <a:schemeClr val="accent1"/>
          </a:effectRef>
          <a:fontRef idx="minor">
            <a:schemeClr val="tx1"/>
          </a:fontRef>
        </p:style>
      </p:cxnSp>
      <p:sp>
        <p:nvSpPr>
          <p:cNvPr id="36" name="Rectangle 35">
            <a:extLst>
              <a:ext uri="{FF2B5EF4-FFF2-40B4-BE49-F238E27FC236}">
                <a16:creationId xmlns:a16="http://schemas.microsoft.com/office/drawing/2014/main" id="{CD01C760-2CC5-5147-A6C7-7E814766C643}"/>
              </a:ext>
            </a:extLst>
          </p:cNvPr>
          <p:cNvSpPr/>
          <p:nvPr/>
        </p:nvSpPr>
        <p:spPr>
          <a:xfrm>
            <a:off x="6286498" y="4153420"/>
            <a:ext cx="1136373" cy="43183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latin typeface="Cambria" panose="02040503050406030204" pitchFamily="18" charset="0"/>
              </a:rPr>
              <a:t>Hydrogen gas</a:t>
            </a:r>
          </a:p>
        </p:txBody>
      </p:sp>
      <p:sp>
        <p:nvSpPr>
          <p:cNvPr id="40" name="TextBox 39">
            <a:extLst>
              <a:ext uri="{FF2B5EF4-FFF2-40B4-BE49-F238E27FC236}">
                <a16:creationId xmlns:a16="http://schemas.microsoft.com/office/drawing/2014/main" id="{6ED1A53E-75CE-EA4C-B481-CAE29026C9FC}"/>
              </a:ext>
            </a:extLst>
          </p:cNvPr>
          <p:cNvSpPr txBox="1"/>
          <p:nvPr/>
        </p:nvSpPr>
        <p:spPr>
          <a:xfrm>
            <a:off x="344556" y="145774"/>
            <a:ext cx="6543259" cy="369332"/>
          </a:xfrm>
          <a:prstGeom prst="rect">
            <a:avLst/>
          </a:prstGeom>
          <a:noFill/>
        </p:spPr>
        <p:txBody>
          <a:bodyPr wrap="square" rtlCol="0">
            <a:spAutoFit/>
          </a:bodyPr>
          <a:lstStyle/>
          <a:p>
            <a:r>
              <a:rPr lang="en-US" dirty="0">
                <a:latin typeface="Cambria" panose="02040503050406030204" pitchFamily="18" charset="0"/>
              </a:rPr>
              <a:t>Add your ideas to the context map before you start writing. </a:t>
            </a:r>
          </a:p>
        </p:txBody>
      </p:sp>
      <p:sp>
        <p:nvSpPr>
          <p:cNvPr id="43" name="TextBox 42">
            <a:extLst>
              <a:ext uri="{FF2B5EF4-FFF2-40B4-BE49-F238E27FC236}">
                <a16:creationId xmlns:a16="http://schemas.microsoft.com/office/drawing/2014/main" id="{DA1C9117-C4A5-1F4C-876A-D5E802641CC2}"/>
              </a:ext>
            </a:extLst>
          </p:cNvPr>
          <p:cNvSpPr txBox="1"/>
          <p:nvPr/>
        </p:nvSpPr>
        <p:spPr>
          <a:xfrm>
            <a:off x="2443369" y="5620594"/>
            <a:ext cx="1068457" cy="369332"/>
          </a:xfrm>
          <a:prstGeom prst="rect">
            <a:avLst/>
          </a:prstGeom>
          <a:noFill/>
        </p:spPr>
        <p:txBody>
          <a:bodyPr wrap="square" rtlCol="0">
            <a:spAutoFit/>
          </a:bodyPr>
          <a:lstStyle/>
          <a:p>
            <a:r>
              <a:rPr lang="en-US" dirty="0">
                <a:solidFill>
                  <a:srgbClr val="FF0000"/>
                </a:solidFill>
                <a:latin typeface="Cambria" panose="02040503050406030204" pitchFamily="18" charset="0"/>
              </a:rPr>
              <a:t>shiny</a:t>
            </a:r>
          </a:p>
        </p:txBody>
      </p:sp>
      <p:sp>
        <p:nvSpPr>
          <p:cNvPr id="46" name="Rectangle 45">
            <a:extLst>
              <a:ext uri="{FF2B5EF4-FFF2-40B4-BE49-F238E27FC236}">
                <a16:creationId xmlns:a16="http://schemas.microsoft.com/office/drawing/2014/main" id="{48315680-452C-E24A-92D0-94D318B4D69A}"/>
              </a:ext>
            </a:extLst>
          </p:cNvPr>
          <p:cNvSpPr/>
          <p:nvPr/>
        </p:nvSpPr>
        <p:spPr>
          <a:xfrm>
            <a:off x="4368247" y="4308108"/>
            <a:ext cx="1202635" cy="51507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latin typeface="Cambria" panose="02040503050406030204" pitchFamily="18" charset="0"/>
              </a:rPr>
              <a:t>Where you find it</a:t>
            </a:r>
          </a:p>
        </p:txBody>
      </p:sp>
      <p:cxnSp>
        <p:nvCxnSpPr>
          <p:cNvPr id="47" name="Straight Connector 46">
            <a:extLst>
              <a:ext uri="{FF2B5EF4-FFF2-40B4-BE49-F238E27FC236}">
                <a16:creationId xmlns:a16="http://schemas.microsoft.com/office/drawing/2014/main" id="{0444008C-DA5A-D741-9AA7-5A4C49F414D2}"/>
              </a:ext>
            </a:extLst>
          </p:cNvPr>
          <p:cNvCxnSpPr>
            <a:cxnSpLocks/>
          </p:cNvCxnSpPr>
          <p:nvPr/>
        </p:nvCxnSpPr>
        <p:spPr>
          <a:xfrm>
            <a:off x="4532242" y="3869635"/>
            <a:ext cx="231914" cy="43847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8654553"/>
      </p:ext>
    </p:extLst>
  </p:cSld>
  <p:clrMapOvr>
    <a:masterClrMapping/>
  </p:clrMapOvr>
</p:sld>
</file>

<file path=ppt/theme/theme1.xml><?xml version="1.0" encoding="utf-8"?>
<a:theme xmlns:a="http://schemas.openxmlformats.org/drawingml/2006/main" name="Office Theme">
  <a:themeElements>
    <a:clrScheme name="Custom 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TotalTime>
  <Words>457</Words>
  <Application>Microsoft Macintosh PowerPoint</Application>
  <PresentationFormat>On-screen Show (4:3)</PresentationFormat>
  <Paragraphs>75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Cambria</vt:lpstr>
      <vt:lpstr>Times New Roman</vt:lpstr>
      <vt:lpstr>Office Theme</vt:lpstr>
      <vt:lpstr>PowerPoint Presentation</vt:lpstr>
      <vt:lpstr>PowerPoint Presentation</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Green, Jasper</cp:lastModifiedBy>
  <cp:revision>23</cp:revision>
  <dcterms:created xsi:type="dcterms:W3CDTF">2016-10-09T07:54:06Z</dcterms:created>
  <dcterms:modified xsi:type="dcterms:W3CDTF">2018-10-24T09:32:16Z</dcterms:modified>
</cp:coreProperties>
</file>