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8" r:id="rId2"/>
    <p:sldId id="267" r:id="rId3"/>
    <p:sldId id="259" r:id="rId4"/>
    <p:sldId id="269" r:id="rId5"/>
    <p:sldId id="256" r:id="rId6"/>
    <p:sldId id="263" r:id="rId7"/>
    <p:sldId id="260" r:id="rId8"/>
    <p:sldId id="271" r:id="rId9"/>
    <p:sldId id="262" r:id="rId10"/>
    <p:sldId id="270" r:id="rId11"/>
    <p:sldId id="261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69631" autoAdjust="0"/>
  </p:normalViewPr>
  <p:slideViewPr>
    <p:cSldViewPr snapToGrid="0" snapToObjects="1">
      <p:cViewPr>
        <p:scale>
          <a:sx n="66" d="100"/>
          <a:sy n="66" d="100"/>
        </p:scale>
        <p:origin x="73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CD0AB-BCB5-FE45-9BB0-871441433E57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26D04-45F9-EB41-8241-70B27AD35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67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26D04-45F9-EB41-8241-70B27AD35E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66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a) </a:t>
            </a:r>
          </a:p>
          <a:p>
            <a:r>
              <a:rPr lang="en-US" dirty="0"/>
              <a:t>Metallic bonds are not broken as cations are not bonded to specific electrons so answer can’t be b. </a:t>
            </a:r>
          </a:p>
          <a:p>
            <a:r>
              <a:rPr lang="en-US" dirty="0"/>
              <a:t>Electrons are not </a:t>
            </a:r>
            <a:r>
              <a:rPr lang="en-US" dirty="0" err="1"/>
              <a:t>localised</a:t>
            </a:r>
            <a:r>
              <a:rPr lang="en-US" dirty="0"/>
              <a:t> to specific ions so answer can’t be 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26D04-45F9-EB41-8241-70B27AD35E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07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26D04-45F9-EB41-8241-70B27AD35E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90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26D04-45F9-EB41-8241-70B27AD35E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74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a) b) c)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26D04-45F9-EB41-8241-70B27AD35E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42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26D04-45F9-EB41-8241-70B27AD35E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77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26D04-45F9-EB41-8241-70B27AD35E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48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26D04-45F9-EB41-8241-70B27AD35E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20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26D04-45F9-EB41-8241-70B27AD35E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50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26D04-45F9-EB41-8241-70B27AD35E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5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26D04-45F9-EB41-8241-70B27AD35E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8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7AEFF-4B32-CA48-8106-EB2F3D9A3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39A7D-52CD-F245-B5B1-1853E2C9C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BC470-2D6B-7245-9B19-B267CD5AA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A70-ACFB-A649-B8BC-D0554A42F77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853B4-03D3-F947-9D1C-377CEE181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BF101-E2F1-DE46-8820-E3EA40C5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76E7-45DC-B544-B0EA-A6D6823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2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70941-51E0-C546-8AA6-CD8FD3F04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162EA2-BAED-604C-A422-89D29E42C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F8A2E-3371-154E-8CFD-22D7C527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A70-ACFB-A649-B8BC-D0554A42F77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966D2-3684-E94E-8365-3C745DEFD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91D95-EC71-E041-AFEA-9F9439254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76E7-45DC-B544-B0EA-A6D6823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3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45AA87-D079-0F46-A0F4-C02690945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BC226F-64D9-504B-8F76-9096E474B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CC919-2591-A246-9E1D-1F00A768B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A70-ACFB-A649-B8BC-D0554A42F77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FEFA7-3E45-F541-BD48-F2497B2AE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4F1A0-EB94-FC4C-8438-E75458C2C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76E7-45DC-B544-B0EA-A6D6823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8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5FFC3-38C9-BA4C-83CE-62D93B1A6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2A0A2-C5F0-1B4D-9477-E602530BA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B983D-C7CA-B047-9290-88A8C2544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A70-ACFB-A649-B8BC-D0554A42F77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93062-550B-0949-8760-A91D92D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D418E-9000-4644-A960-028F2253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76E7-45DC-B544-B0EA-A6D6823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0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04DE5-8E76-1042-ACFB-FF7CE098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B5D7A-3FFE-F841-AE29-08779DC3A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C6CCC-9782-5548-AD44-E25092F30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A70-ACFB-A649-B8BC-D0554A42F77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429C3-8692-3046-96F1-10308A8F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B54EF-8B07-0249-8271-0D526232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76E7-45DC-B544-B0EA-A6D6823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A5060-4B96-824A-B303-FBD3B6217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27647-AFCE-4F4C-A14D-2638916E3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8B65D7-D2DB-CE49-8778-441E32D4A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7ABBF-F0A7-D244-8B1B-3547653BF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A70-ACFB-A649-B8BC-D0554A42F77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3BEDC-0F7F-294E-AB5B-9D76D5228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3F3C0-EF0B-804D-8487-316E912A5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76E7-45DC-B544-B0EA-A6D6823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4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7A31C-DC8E-734A-BB5C-EE542B5EB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50D19-FCA9-4B42-A7C1-59C3E4840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33DEA7-075D-514A-8B39-E2F62388A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BA8C4-8B32-F448-9569-537750A79E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1893C5-1418-EC44-BB23-DEDAECD850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BAC8F-58A3-6148-9EFB-97F95C272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A70-ACFB-A649-B8BC-D0554A42F77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3C7296-6977-B245-A555-B43D759F2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901145-96C0-924F-9C44-2F519F6B8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76E7-45DC-B544-B0EA-A6D6823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0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F036-A26A-2149-979E-8C66BA2A9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52082D-870A-2A42-A4EC-20CA5AC27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A70-ACFB-A649-B8BC-D0554A42F77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541185-3C83-144C-815E-108A422CC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814183-8EDB-5F41-B126-55BFF5469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76E7-45DC-B544-B0EA-A6D6823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0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AAD28F-9762-694C-AA4E-405B1A3A9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A70-ACFB-A649-B8BC-D0554A42F77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756914-2752-9746-AB67-B33BC2A36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60C02-8155-FB49-A9AF-0F01CD9F6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76E7-45DC-B544-B0EA-A6D6823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0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7E67C-6C99-C046-AF7F-2FED1C606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F51A0-52C8-2A40-A5CB-584F0C183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60AF30-5F6C-8042-B869-EC94FA424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AB087-FD9B-B74E-82A8-B0CCBA417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A70-ACFB-A649-B8BC-D0554A42F77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5848A7-E855-794E-BA4F-4C9F0B2A1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C5FDD9-E289-B545-BEE4-85A51C2A0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76E7-45DC-B544-B0EA-A6D6823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50CF5-84A2-D54D-B34C-DBF0A5FC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E31CC4-CAFA-6841-859F-8C3C2D1B2E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06CBC-288D-874D-9567-8B184F486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5BD44-3D6B-A34D-BDA1-0328F1F5F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A70-ACFB-A649-B8BC-D0554A42F77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D879D-1CD3-D04F-AD0D-A8490EC1A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C1479E-44B2-1E43-A05D-284D5548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76E7-45DC-B544-B0EA-A6D6823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9AB119-968C-D24F-84DF-6B0E7630F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21564-869E-934C-996B-A9C3E484E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4E558-496D-A349-AFC8-010DCACA4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DEA70-ACFB-A649-B8BC-D0554A42F77D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E4D13-090A-5940-ABB1-E602760C6E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3BB11-1975-0C48-84E2-05B687343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076E7-45DC-B544-B0EA-A6D6823B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8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hescienceteacher.co.uk/bonding/" TargetMode="External"/><Relationship Id="rId2" Type="http://schemas.openxmlformats.org/officeDocument/2006/relationships/hyperlink" Target="http://www.thescienceteacher.co.u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68178" y="6221228"/>
            <a:ext cx="810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www.thescienceteacher.co.uk</a:t>
            </a:r>
            <a:r>
              <a:rPr lang="en-US" dirty="0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 dirty="0"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878956"/>
              </p:ext>
            </p:extLst>
          </p:nvPr>
        </p:nvGraphicFramePr>
        <p:xfrm>
          <a:off x="821692" y="445636"/>
          <a:ext cx="10712580" cy="52730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41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8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48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ambria" panose="02040503050406030204" pitchFamily="18" charset="0"/>
                          <a:cs typeface="Cambria"/>
                        </a:rPr>
                        <a:t>Metallic bonding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8000"/>
                          </a:solidFill>
                          <a:latin typeface="Cambria" panose="02040503050406030204" pitchFamily="18" charset="0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ambria" panose="02040503050406030204" pitchFamily="18" charset="0"/>
                          <a:cs typeface="Cambria"/>
                        </a:rPr>
                        <a:t>GCSE (or</a:t>
                      </a:r>
                      <a:r>
                        <a:rPr lang="en-US" sz="1400" b="0" baseline="0" dirty="0">
                          <a:latin typeface="Cambria" panose="02040503050406030204" pitchFamily="18" charset="0"/>
                          <a:cs typeface="Cambria"/>
                        </a:rPr>
                        <a:t> any course for</a:t>
                      </a:r>
                      <a:r>
                        <a:rPr lang="en-US" sz="1400" b="0" dirty="0">
                          <a:latin typeface="Cambria" panose="02040503050406030204" pitchFamily="18" charset="0"/>
                          <a:cs typeface="Cambria"/>
                        </a:rPr>
                        <a:t> students aged 14-16)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752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aseline="0" dirty="0">
                          <a:latin typeface="Cambria" panose="02040503050406030204" pitchFamily="18" charset="0"/>
                          <a:cs typeface="Cambria"/>
                        </a:rPr>
                        <a:t>Label a diagram of a metallic lattice to include metal cations surrounded by a sea of delocalised electrons with a balancing number of bonding electrons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aseline="0" dirty="0">
                          <a:latin typeface="Cambria" panose="02040503050406030204" pitchFamily="18" charset="0"/>
                          <a:cs typeface="Cambria"/>
                        </a:rPr>
                        <a:t>Know that a metallic bond is the electrostatic attraction between delocalised electrons and positive cations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aseline="0" dirty="0">
                          <a:latin typeface="Cambria" panose="02040503050406030204" pitchFamily="18" charset="0"/>
                          <a:cs typeface="Cambria"/>
                        </a:rPr>
                        <a:t>Know that bonding holds the lattice structure together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0" i="0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Know that the </a:t>
                      </a: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positive cations will attract and be attracted by electrons from surrounding atoms (as well as its own)</a:t>
                      </a:r>
                      <a:endParaRPr lang="en-US" sz="1400" baseline="0" dirty="0">
                        <a:latin typeface="Cambria" panose="02040503050406030204" pitchFamily="18" charset="0"/>
                        <a:cs typeface="Cambria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aseline="0" dirty="0">
                          <a:latin typeface="Cambria" panose="02040503050406030204" pitchFamily="18" charset="0"/>
                          <a:cs typeface="Cambria"/>
                        </a:rPr>
                        <a:t>Use the model of a  metallic lattice to explain conductivity and malleability 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endParaRPr lang="en-US" sz="1400" dirty="0">
                        <a:latin typeface="Cambria" panose="02040503050406030204" pitchFamily="18" charset="0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6172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Information for</a:t>
                      </a:r>
                      <a:r>
                        <a:rPr lang="en-US" sz="1400" b="1" baseline="0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 teachers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dirty="0">
                          <a:latin typeface="Cambria" panose="02040503050406030204" pitchFamily="18" charset="0"/>
                          <a:cs typeface="Cambria"/>
                        </a:rPr>
                        <a:t>These diagnostic questions have been created to see whether students hold any erroneous ideas about 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dirty="0">
                          <a:latin typeface="Cambria" panose="02040503050406030204" pitchFamily="18" charset="0"/>
                          <a:cs typeface="Cambria"/>
                        </a:rPr>
                        <a:t>metallic bonding. Different questions could be used in different lessons, or they could be used together to diagnose 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dirty="0">
                          <a:latin typeface="Cambria" panose="02040503050406030204" pitchFamily="18" charset="0"/>
                          <a:cs typeface="Cambria"/>
                        </a:rPr>
                        <a:t>understanding during a sequence of lessons so that feedback can take place. Students can answer questions 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dirty="0">
                          <a:latin typeface="Cambria" panose="02040503050406030204" pitchFamily="18" charset="0"/>
                          <a:cs typeface="Cambria"/>
                        </a:rPr>
                        <a:t>working alone, or they can be used as an opportunity to encourage discussion so that you can listen for learning 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dirty="0">
                          <a:latin typeface="Cambria" panose="02040503050406030204" pitchFamily="18" charset="0"/>
                          <a:cs typeface="Cambria"/>
                        </a:rPr>
                        <a:t>and then respond. Answers are provided in the notes section below each slide. 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endParaRPr lang="en-US" sz="1400" dirty="0">
                        <a:latin typeface="Cambria" panose="02040503050406030204" pitchFamily="18" charset="0"/>
                        <a:cs typeface="Cambria"/>
                      </a:endParaRP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dirty="0">
                          <a:latin typeface="Cambria" panose="02040503050406030204" pitchFamily="18" charset="0"/>
                          <a:cs typeface="Cambria"/>
                        </a:rPr>
                        <a:t>Many of the ideas used to create these questions were taken from this excellent paper: 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Taber, K. S. (2003). Mediating mental models of metals: Acknowledging the priority of the learner's prior 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learning. </a:t>
                      </a:r>
                      <a:r>
                        <a:rPr lang="en-GB" sz="1400" b="0" i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Science Education</a:t>
                      </a: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, </a:t>
                      </a:r>
                      <a:r>
                        <a:rPr lang="en-GB" sz="1400" b="0" i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87</a:t>
                      </a: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(5), 732-758.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endParaRPr lang="en-GB" sz="1400" b="0" i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GB" sz="1400" b="0" i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Thanks to all those chemistry teachers who provided feedback for this task. Any mistakes that remain are mine. </a:t>
                      </a:r>
                      <a:endParaRPr lang="en-US" sz="1400" i="1" dirty="0">
                        <a:latin typeface="Cambria" panose="02040503050406030204" pitchFamily="18" charset="0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44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Other resources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400" dirty="0">
                          <a:latin typeface="Cambria" panose="02040503050406030204" pitchFamily="18" charset="0"/>
                          <a:cs typeface="Cambria"/>
                        </a:rPr>
                        <a:t>Other resources on chemical bonding are here: 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rgbClr val="008000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http://thescienceteacher.co.uk/bonding/</a:t>
                      </a:r>
                      <a:endParaRPr lang="en-GB" sz="1400" kern="1200" dirty="0">
                        <a:solidFill>
                          <a:srgbClr val="008000"/>
                        </a:solidFill>
                        <a:latin typeface="Cambria" panose="02040503050406030204" pitchFamily="18" charset="0"/>
                        <a:ea typeface="+mn-ea"/>
                        <a:cs typeface="Cambria"/>
                      </a:endParaRPr>
                    </a:p>
                    <a:p>
                      <a:pPr marL="342900" indent="-342900">
                        <a:buFont typeface="+mj-lt"/>
                        <a:buNone/>
                      </a:pPr>
                      <a:endParaRPr lang="en-US" sz="1400" dirty="0">
                        <a:latin typeface="Cambria" panose="02040503050406030204" pitchFamily="18" charset="0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069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ntent Placeholder 12">
            <a:extLst>
              <a:ext uri="{FF2B5EF4-FFF2-40B4-BE49-F238E27FC236}">
                <a16:creationId xmlns:a16="http://schemas.microsoft.com/office/drawing/2014/main" id="{99D7F96E-543B-3D4D-84E9-BC79BA7D2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4116"/>
            <a:ext cx="10240617" cy="363272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When a force is applied to a metal: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the layers of cations slide past each other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the atoms are malleable and can be squashed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the sea of delocalised electrons can be squashed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F06DB3-6372-6D4A-A805-9D1098661B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9602" y="308244"/>
            <a:ext cx="42418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222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194970-02B7-4A4C-B423-51E6FE892D6B}"/>
              </a:ext>
            </a:extLst>
          </p:cNvPr>
          <p:cNvSpPr/>
          <p:nvPr/>
        </p:nvSpPr>
        <p:spPr>
          <a:xfrm>
            <a:off x="1225939" y="408542"/>
            <a:ext cx="3882887" cy="2812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B0AF088-F3F4-BA46-B48E-DD46DCD724B4}"/>
              </a:ext>
            </a:extLst>
          </p:cNvPr>
          <p:cNvSpPr/>
          <p:nvPr/>
        </p:nvSpPr>
        <p:spPr>
          <a:xfrm>
            <a:off x="1371712" y="49152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FA9DCCE-C4AC-8745-B465-D01AEAC83509}"/>
              </a:ext>
            </a:extLst>
          </p:cNvPr>
          <p:cNvSpPr/>
          <p:nvPr/>
        </p:nvSpPr>
        <p:spPr>
          <a:xfrm>
            <a:off x="1371712" y="100616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1B09AEF-0524-0840-B8C4-F14637AB0DFA}"/>
              </a:ext>
            </a:extLst>
          </p:cNvPr>
          <p:cNvSpPr/>
          <p:nvPr/>
        </p:nvSpPr>
        <p:spPr>
          <a:xfrm>
            <a:off x="1371712" y="1534975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5A084F9-A173-8349-9206-E22D7515194D}"/>
              </a:ext>
            </a:extLst>
          </p:cNvPr>
          <p:cNvSpPr/>
          <p:nvPr/>
        </p:nvSpPr>
        <p:spPr>
          <a:xfrm>
            <a:off x="1371712" y="206378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A0E7E29-C117-BA4B-9045-83C8F761CF83}"/>
              </a:ext>
            </a:extLst>
          </p:cNvPr>
          <p:cNvSpPr/>
          <p:nvPr/>
        </p:nvSpPr>
        <p:spPr>
          <a:xfrm>
            <a:off x="1371712" y="2611723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6617070-FF76-F948-98E4-7AD1E0ED3685}"/>
              </a:ext>
            </a:extLst>
          </p:cNvPr>
          <p:cNvSpPr/>
          <p:nvPr/>
        </p:nvSpPr>
        <p:spPr>
          <a:xfrm>
            <a:off x="1968057" y="49152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E4C098C-64F8-DD43-A46A-10C998CC4851}"/>
              </a:ext>
            </a:extLst>
          </p:cNvPr>
          <p:cNvSpPr/>
          <p:nvPr/>
        </p:nvSpPr>
        <p:spPr>
          <a:xfrm>
            <a:off x="1968057" y="100616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E42B43D-E04E-4547-B2FA-5B387EDAD0D8}"/>
              </a:ext>
            </a:extLst>
          </p:cNvPr>
          <p:cNvSpPr/>
          <p:nvPr/>
        </p:nvSpPr>
        <p:spPr>
          <a:xfrm>
            <a:off x="1968057" y="1534975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CC8916F-B3C1-6C43-96A7-7DCC570120E8}"/>
              </a:ext>
            </a:extLst>
          </p:cNvPr>
          <p:cNvSpPr/>
          <p:nvPr/>
        </p:nvSpPr>
        <p:spPr>
          <a:xfrm>
            <a:off x="1968057" y="206378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95DE38A-D3B2-7346-90E1-23FE906FF703}"/>
              </a:ext>
            </a:extLst>
          </p:cNvPr>
          <p:cNvSpPr/>
          <p:nvPr/>
        </p:nvSpPr>
        <p:spPr>
          <a:xfrm>
            <a:off x="1968057" y="2611723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0DFBA6D-43C4-904B-8139-DA69951277F4}"/>
              </a:ext>
            </a:extLst>
          </p:cNvPr>
          <p:cNvSpPr/>
          <p:nvPr/>
        </p:nvSpPr>
        <p:spPr>
          <a:xfrm>
            <a:off x="2564402" y="49152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B993205-09CD-EA43-B3DD-9EB85E9EF7F6}"/>
              </a:ext>
            </a:extLst>
          </p:cNvPr>
          <p:cNvSpPr/>
          <p:nvPr/>
        </p:nvSpPr>
        <p:spPr>
          <a:xfrm>
            <a:off x="2564402" y="100616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2414096-151E-044B-940C-B48E031D6DDF}"/>
              </a:ext>
            </a:extLst>
          </p:cNvPr>
          <p:cNvSpPr/>
          <p:nvPr/>
        </p:nvSpPr>
        <p:spPr>
          <a:xfrm>
            <a:off x="2564402" y="1534975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EFD27BA-AAFE-B04E-88AD-C366740744A4}"/>
              </a:ext>
            </a:extLst>
          </p:cNvPr>
          <p:cNvSpPr/>
          <p:nvPr/>
        </p:nvSpPr>
        <p:spPr>
          <a:xfrm>
            <a:off x="2564402" y="206378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BD9B885-FEA8-DB47-92DF-63277079AB20}"/>
              </a:ext>
            </a:extLst>
          </p:cNvPr>
          <p:cNvSpPr/>
          <p:nvPr/>
        </p:nvSpPr>
        <p:spPr>
          <a:xfrm>
            <a:off x="2564402" y="2611723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5310B6E-7E7C-E04D-B52F-565041FD5B39}"/>
              </a:ext>
            </a:extLst>
          </p:cNvPr>
          <p:cNvSpPr/>
          <p:nvPr/>
        </p:nvSpPr>
        <p:spPr>
          <a:xfrm>
            <a:off x="3187242" y="49152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1BD1C3D-BD94-0043-B1FE-A0C3785DA44B}"/>
              </a:ext>
            </a:extLst>
          </p:cNvPr>
          <p:cNvSpPr/>
          <p:nvPr/>
        </p:nvSpPr>
        <p:spPr>
          <a:xfrm>
            <a:off x="3187242" y="100616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87038F2-8051-A74C-81BC-0AA5349A96DB}"/>
              </a:ext>
            </a:extLst>
          </p:cNvPr>
          <p:cNvSpPr/>
          <p:nvPr/>
        </p:nvSpPr>
        <p:spPr>
          <a:xfrm>
            <a:off x="3187242" y="1534975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F16690C-FF97-0B4B-B01A-B08357D3A258}"/>
              </a:ext>
            </a:extLst>
          </p:cNvPr>
          <p:cNvSpPr/>
          <p:nvPr/>
        </p:nvSpPr>
        <p:spPr>
          <a:xfrm>
            <a:off x="3187242" y="206378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64873DC-291D-7443-B322-ECD395CF10C9}"/>
              </a:ext>
            </a:extLst>
          </p:cNvPr>
          <p:cNvSpPr/>
          <p:nvPr/>
        </p:nvSpPr>
        <p:spPr>
          <a:xfrm>
            <a:off x="3187242" y="2611723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CDB7794-B8CF-9340-A8A4-B916E5901D24}"/>
              </a:ext>
            </a:extLst>
          </p:cNvPr>
          <p:cNvSpPr/>
          <p:nvPr/>
        </p:nvSpPr>
        <p:spPr>
          <a:xfrm>
            <a:off x="3836556" y="49152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F0FFAE7-9E39-FD4A-8B4F-4E6C651B2590}"/>
              </a:ext>
            </a:extLst>
          </p:cNvPr>
          <p:cNvSpPr/>
          <p:nvPr/>
        </p:nvSpPr>
        <p:spPr>
          <a:xfrm>
            <a:off x="3836556" y="100616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04923D0-E439-3E40-A313-60851E65FB35}"/>
              </a:ext>
            </a:extLst>
          </p:cNvPr>
          <p:cNvSpPr/>
          <p:nvPr/>
        </p:nvSpPr>
        <p:spPr>
          <a:xfrm>
            <a:off x="3836556" y="1534975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F785FE6-044D-0047-93DD-E75369D7FC91}"/>
              </a:ext>
            </a:extLst>
          </p:cNvPr>
          <p:cNvSpPr/>
          <p:nvPr/>
        </p:nvSpPr>
        <p:spPr>
          <a:xfrm>
            <a:off x="3836556" y="206378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F50D18D-4CC9-0B4C-A9A8-B0AC7B633947}"/>
              </a:ext>
            </a:extLst>
          </p:cNvPr>
          <p:cNvSpPr/>
          <p:nvPr/>
        </p:nvSpPr>
        <p:spPr>
          <a:xfrm>
            <a:off x="3836556" y="2611723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F5DD08D-58C6-BA4E-BDB0-B5BE92EC7822}"/>
              </a:ext>
            </a:extLst>
          </p:cNvPr>
          <p:cNvSpPr/>
          <p:nvPr/>
        </p:nvSpPr>
        <p:spPr>
          <a:xfrm>
            <a:off x="4485870" y="49152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040B663-F84C-FA4B-AD53-14B76F9136DF}"/>
              </a:ext>
            </a:extLst>
          </p:cNvPr>
          <p:cNvSpPr/>
          <p:nvPr/>
        </p:nvSpPr>
        <p:spPr>
          <a:xfrm>
            <a:off x="4485870" y="100616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93D39EB-EC3B-6A46-9845-2C1386B9293C}"/>
              </a:ext>
            </a:extLst>
          </p:cNvPr>
          <p:cNvSpPr/>
          <p:nvPr/>
        </p:nvSpPr>
        <p:spPr>
          <a:xfrm>
            <a:off x="4485870" y="1534975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F34396C-C412-3D4F-A76E-C5357CC6840B}"/>
              </a:ext>
            </a:extLst>
          </p:cNvPr>
          <p:cNvSpPr/>
          <p:nvPr/>
        </p:nvSpPr>
        <p:spPr>
          <a:xfrm>
            <a:off x="4485870" y="206378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BD26967-3AED-914C-97A8-4941DBFE799B}"/>
              </a:ext>
            </a:extLst>
          </p:cNvPr>
          <p:cNvSpPr/>
          <p:nvPr/>
        </p:nvSpPr>
        <p:spPr>
          <a:xfrm>
            <a:off x="4485870" y="2611723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A64C209-FB52-1E4C-8ED6-2F92BDF9CFD2}"/>
              </a:ext>
            </a:extLst>
          </p:cNvPr>
          <p:cNvSpPr/>
          <p:nvPr/>
        </p:nvSpPr>
        <p:spPr>
          <a:xfrm>
            <a:off x="6115991" y="408542"/>
            <a:ext cx="3882887" cy="1655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1C86840-57C3-0C4B-A721-2F3EB920BCE1}"/>
              </a:ext>
            </a:extLst>
          </p:cNvPr>
          <p:cNvSpPr/>
          <p:nvPr/>
        </p:nvSpPr>
        <p:spPr>
          <a:xfrm>
            <a:off x="6891243" y="2063786"/>
            <a:ext cx="3882887" cy="11573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B6F3298E-1884-2947-8D8D-36BB564CCA8E}"/>
              </a:ext>
            </a:extLst>
          </p:cNvPr>
          <p:cNvSpPr/>
          <p:nvPr/>
        </p:nvSpPr>
        <p:spPr>
          <a:xfrm>
            <a:off x="6255138" y="467168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3F1C7104-B645-9645-BBAF-73A4684283AA}"/>
              </a:ext>
            </a:extLst>
          </p:cNvPr>
          <p:cNvSpPr/>
          <p:nvPr/>
        </p:nvSpPr>
        <p:spPr>
          <a:xfrm>
            <a:off x="6255138" y="98180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6B27246B-79B8-AF48-8C97-64BC70BA3022}"/>
              </a:ext>
            </a:extLst>
          </p:cNvPr>
          <p:cNvSpPr/>
          <p:nvPr/>
        </p:nvSpPr>
        <p:spPr>
          <a:xfrm>
            <a:off x="6255138" y="151061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7AF3161-2D7B-8A48-8284-81835828B79D}"/>
              </a:ext>
            </a:extLst>
          </p:cNvPr>
          <p:cNvSpPr/>
          <p:nvPr/>
        </p:nvSpPr>
        <p:spPr>
          <a:xfrm>
            <a:off x="6851483" y="467168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59AC6EE6-561E-5345-944E-3D2CB68DC0E9}"/>
              </a:ext>
            </a:extLst>
          </p:cNvPr>
          <p:cNvSpPr/>
          <p:nvPr/>
        </p:nvSpPr>
        <p:spPr>
          <a:xfrm>
            <a:off x="6851483" y="98180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73688915-6EC5-DB45-9431-A738FABF496C}"/>
              </a:ext>
            </a:extLst>
          </p:cNvPr>
          <p:cNvSpPr/>
          <p:nvPr/>
        </p:nvSpPr>
        <p:spPr>
          <a:xfrm>
            <a:off x="6851483" y="151061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BB514067-C872-9B4D-968D-782B6FE83B15}"/>
              </a:ext>
            </a:extLst>
          </p:cNvPr>
          <p:cNvSpPr/>
          <p:nvPr/>
        </p:nvSpPr>
        <p:spPr>
          <a:xfrm>
            <a:off x="7447828" y="467168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F283628A-88FE-4C47-89F0-281A2BFF930C}"/>
              </a:ext>
            </a:extLst>
          </p:cNvPr>
          <p:cNvSpPr/>
          <p:nvPr/>
        </p:nvSpPr>
        <p:spPr>
          <a:xfrm>
            <a:off x="7447828" y="98180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29BD0EB1-D24C-884C-969C-043F048DA81F}"/>
              </a:ext>
            </a:extLst>
          </p:cNvPr>
          <p:cNvSpPr/>
          <p:nvPr/>
        </p:nvSpPr>
        <p:spPr>
          <a:xfrm>
            <a:off x="7447828" y="151061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413B1ACB-8AC2-BC48-9304-1190DF8CF716}"/>
              </a:ext>
            </a:extLst>
          </p:cNvPr>
          <p:cNvSpPr/>
          <p:nvPr/>
        </p:nvSpPr>
        <p:spPr>
          <a:xfrm>
            <a:off x="8070668" y="467168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C646B274-EFF1-1647-8D23-DA52E72CAF81}"/>
              </a:ext>
            </a:extLst>
          </p:cNvPr>
          <p:cNvSpPr/>
          <p:nvPr/>
        </p:nvSpPr>
        <p:spPr>
          <a:xfrm>
            <a:off x="8070668" y="98180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40CF5A3A-EF3B-564D-8570-A98299898877}"/>
              </a:ext>
            </a:extLst>
          </p:cNvPr>
          <p:cNvSpPr/>
          <p:nvPr/>
        </p:nvSpPr>
        <p:spPr>
          <a:xfrm>
            <a:off x="8070668" y="151061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C60B7910-CEFD-8F4B-816A-5FED8679939F}"/>
              </a:ext>
            </a:extLst>
          </p:cNvPr>
          <p:cNvSpPr/>
          <p:nvPr/>
        </p:nvSpPr>
        <p:spPr>
          <a:xfrm>
            <a:off x="8719982" y="467168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25A33282-F2B4-6442-9D86-B5B1172EB621}"/>
              </a:ext>
            </a:extLst>
          </p:cNvPr>
          <p:cNvSpPr/>
          <p:nvPr/>
        </p:nvSpPr>
        <p:spPr>
          <a:xfrm>
            <a:off x="8719982" y="98180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447970F4-0F29-B14B-8980-7542822AB4B8}"/>
              </a:ext>
            </a:extLst>
          </p:cNvPr>
          <p:cNvSpPr/>
          <p:nvPr/>
        </p:nvSpPr>
        <p:spPr>
          <a:xfrm>
            <a:off x="8719982" y="151061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DF82228F-FA67-9D4F-9C37-53E3F6EEB9F9}"/>
              </a:ext>
            </a:extLst>
          </p:cNvPr>
          <p:cNvSpPr/>
          <p:nvPr/>
        </p:nvSpPr>
        <p:spPr>
          <a:xfrm>
            <a:off x="9369296" y="467168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9E7CD301-6C80-B742-B2A8-A80BAD1B97C5}"/>
              </a:ext>
            </a:extLst>
          </p:cNvPr>
          <p:cNvSpPr/>
          <p:nvPr/>
        </p:nvSpPr>
        <p:spPr>
          <a:xfrm>
            <a:off x="9369296" y="98180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17354BAB-F459-544F-A1CB-6215BCBA6A00}"/>
              </a:ext>
            </a:extLst>
          </p:cNvPr>
          <p:cNvSpPr/>
          <p:nvPr/>
        </p:nvSpPr>
        <p:spPr>
          <a:xfrm>
            <a:off x="9369296" y="151061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D9F8878F-1F3A-4540-A729-D8CBF384B52B}"/>
              </a:ext>
            </a:extLst>
          </p:cNvPr>
          <p:cNvSpPr/>
          <p:nvPr/>
        </p:nvSpPr>
        <p:spPr>
          <a:xfrm>
            <a:off x="6930994" y="2133570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4CD4399F-BC21-814C-A4F5-BFECF4DA7E69}"/>
              </a:ext>
            </a:extLst>
          </p:cNvPr>
          <p:cNvSpPr/>
          <p:nvPr/>
        </p:nvSpPr>
        <p:spPr>
          <a:xfrm>
            <a:off x="6930994" y="268150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8CB49E81-73A2-4640-AF3A-364966BE9927}"/>
              </a:ext>
            </a:extLst>
          </p:cNvPr>
          <p:cNvSpPr/>
          <p:nvPr/>
        </p:nvSpPr>
        <p:spPr>
          <a:xfrm>
            <a:off x="7527339" y="2133570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B3046DC8-5D9C-E545-9993-E9FE8BCF9C55}"/>
              </a:ext>
            </a:extLst>
          </p:cNvPr>
          <p:cNvSpPr/>
          <p:nvPr/>
        </p:nvSpPr>
        <p:spPr>
          <a:xfrm>
            <a:off x="7527339" y="268150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00E8CDFE-EB3E-DE4A-9557-BBB6E2831228}"/>
              </a:ext>
            </a:extLst>
          </p:cNvPr>
          <p:cNvSpPr/>
          <p:nvPr/>
        </p:nvSpPr>
        <p:spPr>
          <a:xfrm>
            <a:off x="8123684" y="2133570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AB3CB2B6-BFA6-2743-86DA-F148973FD6F9}"/>
              </a:ext>
            </a:extLst>
          </p:cNvPr>
          <p:cNvSpPr/>
          <p:nvPr/>
        </p:nvSpPr>
        <p:spPr>
          <a:xfrm>
            <a:off x="8123684" y="268150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9ED10BEF-6E71-A24D-B659-F20AC66EE7C0}"/>
              </a:ext>
            </a:extLst>
          </p:cNvPr>
          <p:cNvSpPr/>
          <p:nvPr/>
        </p:nvSpPr>
        <p:spPr>
          <a:xfrm>
            <a:off x="8746524" y="2133570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02C64537-8476-4947-90F1-5C4716B91B3F}"/>
              </a:ext>
            </a:extLst>
          </p:cNvPr>
          <p:cNvSpPr/>
          <p:nvPr/>
        </p:nvSpPr>
        <p:spPr>
          <a:xfrm>
            <a:off x="8746524" y="268150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7A48DA49-5D7E-F44D-951E-FBBCA1DC6FC4}"/>
              </a:ext>
            </a:extLst>
          </p:cNvPr>
          <p:cNvSpPr/>
          <p:nvPr/>
        </p:nvSpPr>
        <p:spPr>
          <a:xfrm>
            <a:off x="9395838" y="2133570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0B95EBA0-A5FB-7545-A41C-3F2F3BD9D9D9}"/>
              </a:ext>
            </a:extLst>
          </p:cNvPr>
          <p:cNvSpPr/>
          <p:nvPr/>
        </p:nvSpPr>
        <p:spPr>
          <a:xfrm>
            <a:off x="9395838" y="268150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387C3989-300C-0F4D-AB1C-0569052473C2}"/>
              </a:ext>
            </a:extLst>
          </p:cNvPr>
          <p:cNvSpPr/>
          <p:nvPr/>
        </p:nvSpPr>
        <p:spPr>
          <a:xfrm>
            <a:off x="10045152" y="2133570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76EB6235-9DBE-AD4C-B810-A854B3FADB54}"/>
              </a:ext>
            </a:extLst>
          </p:cNvPr>
          <p:cNvSpPr/>
          <p:nvPr/>
        </p:nvSpPr>
        <p:spPr>
          <a:xfrm>
            <a:off x="10045152" y="268150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7" name="Right Arrow 126">
            <a:extLst>
              <a:ext uri="{FF2B5EF4-FFF2-40B4-BE49-F238E27FC236}">
                <a16:creationId xmlns:a16="http://schemas.microsoft.com/office/drawing/2014/main" id="{629F2A3D-9E4B-CE44-8024-6F73C9837567}"/>
              </a:ext>
            </a:extLst>
          </p:cNvPr>
          <p:cNvSpPr/>
          <p:nvPr/>
        </p:nvSpPr>
        <p:spPr>
          <a:xfrm>
            <a:off x="5344067" y="2372646"/>
            <a:ext cx="1411355" cy="6177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Force</a:t>
            </a:r>
          </a:p>
        </p:txBody>
      </p:sp>
      <p:sp>
        <p:nvSpPr>
          <p:cNvPr id="129" name="Content Placeholder 12">
            <a:extLst>
              <a:ext uri="{FF2B5EF4-FFF2-40B4-BE49-F238E27FC236}">
                <a16:creationId xmlns:a16="http://schemas.microsoft.com/office/drawing/2014/main" id="{99D7F96E-543B-3D4D-84E9-BC79BA7D2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829" y="2398176"/>
            <a:ext cx="10240617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Which statement best describes what happens when a force is applied to a metal: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ambria" panose="02040503050406030204" pitchFamily="18" charset="0"/>
              </a:rPr>
              <a:t>the layers of metal ions move relative to each other within the delocalised sea of electrons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ambria" panose="02040503050406030204" pitchFamily="18" charset="0"/>
              </a:rPr>
              <a:t>metallic bonds are broken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ambria" panose="02040503050406030204" pitchFamily="18" charset="0"/>
              </a:rPr>
              <a:t>electrons and ions move together in layers</a:t>
            </a:r>
          </a:p>
        </p:txBody>
      </p:sp>
    </p:spTree>
    <p:extLst>
      <p:ext uri="{BB962C8B-B14F-4D97-AF65-F5344CB8AC3E}">
        <p14:creationId xmlns:p14="http://schemas.microsoft.com/office/powerpoint/2010/main" val="298292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ntent Placeholder 12">
            <a:extLst>
              <a:ext uri="{FF2B5EF4-FFF2-40B4-BE49-F238E27FC236}">
                <a16:creationId xmlns:a16="http://schemas.microsoft.com/office/drawing/2014/main" id="{99D7F96E-543B-3D4D-84E9-BC79BA7D2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436" y="735696"/>
            <a:ext cx="5823292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Metals are shiny because: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metal atoms are shiny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electrons are shiny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metal atoms absorb and reemit specific wavelengths of light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endParaRPr lang="en-US" baseline="30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4387CC-82E0-C24A-8904-7E9AE49FE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1081" y="1038115"/>
            <a:ext cx="5537200" cy="374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ntent Placeholder 12">
            <a:extLst>
              <a:ext uri="{FF2B5EF4-FFF2-40B4-BE49-F238E27FC236}">
                <a16:creationId xmlns:a16="http://schemas.microsoft.com/office/drawing/2014/main" id="{99D7F96E-543B-3D4D-84E9-BC79BA7D2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435" y="1171122"/>
            <a:ext cx="6483416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Metal atoms are bonded together by:  </a:t>
            </a:r>
          </a:p>
          <a:p>
            <a:pPr marL="0" indent="0">
              <a:buNone/>
            </a:pPr>
            <a:endParaRPr lang="en-US" b="1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covalent bonds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ionic bonds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metallic bonds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elements such as Fe don’t have bonds</a:t>
            </a:r>
          </a:p>
          <a:p>
            <a:pPr marL="514350" indent="-514350">
              <a:buFont typeface="+mj-lt"/>
              <a:buAutoNum type="alphaLcParenR"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lphaLcParenR"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lphaLcParenR"/>
            </a:pPr>
            <a:endParaRPr lang="en-US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lphaLcParenR"/>
            </a:pPr>
            <a:endParaRPr lang="en-US" baseline="300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8C6600D-E7AC-544F-A361-F9FCDCF6423E}"/>
              </a:ext>
            </a:extLst>
          </p:cNvPr>
          <p:cNvSpPr/>
          <p:nvPr/>
        </p:nvSpPr>
        <p:spPr>
          <a:xfrm>
            <a:off x="7424704" y="1752398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D0A376C-870D-6743-919D-3280C9B90A69}"/>
              </a:ext>
            </a:extLst>
          </p:cNvPr>
          <p:cNvSpPr/>
          <p:nvPr/>
        </p:nvSpPr>
        <p:spPr>
          <a:xfrm>
            <a:off x="8927169" y="1748187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633C79F-F2DA-8241-9777-BFA0CB488D5C}"/>
              </a:ext>
            </a:extLst>
          </p:cNvPr>
          <p:cNvSpPr/>
          <p:nvPr/>
        </p:nvSpPr>
        <p:spPr>
          <a:xfrm>
            <a:off x="10394019" y="1748187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DBC3CE1-A918-2744-AA74-F9FAA4A132B1}"/>
              </a:ext>
            </a:extLst>
          </p:cNvPr>
          <p:cNvSpPr/>
          <p:nvPr/>
        </p:nvSpPr>
        <p:spPr>
          <a:xfrm>
            <a:off x="7398200" y="3126412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E83291E-265C-F945-8EF6-BBB5DF681732}"/>
              </a:ext>
            </a:extLst>
          </p:cNvPr>
          <p:cNvSpPr/>
          <p:nvPr/>
        </p:nvSpPr>
        <p:spPr>
          <a:xfrm>
            <a:off x="8927169" y="3122201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A98343F-FDE2-6344-8E96-617B85E498FA}"/>
              </a:ext>
            </a:extLst>
          </p:cNvPr>
          <p:cNvSpPr/>
          <p:nvPr/>
        </p:nvSpPr>
        <p:spPr>
          <a:xfrm>
            <a:off x="10394019" y="3122201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30D159D-4B47-604F-8293-2ED37B71878B}"/>
              </a:ext>
            </a:extLst>
          </p:cNvPr>
          <p:cNvSpPr/>
          <p:nvPr/>
        </p:nvSpPr>
        <p:spPr>
          <a:xfrm>
            <a:off x="7407311" y="4500426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25B2CC7-73A5-FE40-B2A2-2A1630B0B486}"/>
              </a:ext>
            </a:extLst>
          </p:cNvPr>
          <p:cNvSpPr/>
          <p:nvPr/>
        </p:nvSpPr>
        <p:spPr>
          <a:xfrm>
            <a:off x="8936280" y="4496215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3E609A4-E0FF-B545-AF6F-5DE7A435F452}"/>
              </a:ext>
            </a:extLst>
          </p:cNvPr>
          <p:cNvSpPr/>
          <p:nvPr/>
        </p:nvSpPr>
        <p:spPr>
          <a:xfrm>
            <a:off x="10403130" y="4496215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E1E44D-9699-554C-9379-B4921BE9F1F5}"/>
              </a:ext>
            </a:extLst>
          </p:cNvPr>
          <p:cNvSpPr txBox="1"/>
          <p:nvPr/>
        </p:nvSpPr>
        <p:spPr>
          <a:xfrm>
            <a:off x="9063003" y="5870229"/>
            <a:ext cx="1669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Fe metal</a:t>
            </a:r>
          </a:p>
        </p:txBody>
      </p:sp>
    </p:spTree>
    <p:extLst>
      <p:ext uri="{BB962C8B-B14F-4D97-AF65-F5344CB8AC3E}">
        <p14:creationId xmlns:p14="http://schemas.microsoft.com/office/powerpoint/2010/main" val="142553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0AD97600-E0B9-2342-AC2F-7FEBECA7325C}"/>
              </a:ext>
            </a:extLst>
          </p:cNvPr>
          <p:cNvSpPr/>
          <p:nvPr/>
        </p:nvSpPr>
        <p:spPr>
          <a:xfrm>
            <a:off x="6891130" y="2226366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6CAFBB-1A4B-5546-B2E1-DD72E8075F47}"/>
              </a:ext>
            </a:extLst>
          </p:cNvPr>
          <p:cNvSpPr/>
          <p:nvPr/>
        </p:nvSpPr>
        <p:spPr>
          <a:xfrm>
            <a:off x="8420099" y="2222155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2814A8D-DFF0-F745-9FA3-AD4ABBEC5EA1}"/>
              </a:ext>
            </a:extLst>
          </p:cNvPr>
          <p:cNvSpPr/>
          <p:nvPr/>
        </p:nvSpPr>
        <p:spPr>
          <a:xfrm>
            <a:off x="9886949" y="2222155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2FF79F9-7B14-A644-86C3-1BCE392A3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24" y="1690688"/>
            <a:ext cx="5390322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This model of magnesium is inaccurate because: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the cations should be smaller than the electrons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there should be one delocalised electron for every cation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there should be two delocalised electrons for every cation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none of the above 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39A4D1B-3278-C143-9191-EC4A972DB10E}"/>
              </a:ext>
            </a:extLst>
          </p:cNvPr>
          <p:cNvSpPr/>
          <p:nvPr/>
        </p:nvSpPr>
        <p:spPr>
          <a:xfrm>
            <a:off x="6891130" y="3600380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B7DA10B-F6A7-DD41-88A6-F576C9AB4A1A}"/>
              </a:ext>
            </a:extLst>
          </p:cNvPr>
          <p:cNvSpPr/>
          <p:nvPr/>
        </p:nvSpPr>
        <p:spPr>
          <a:xfrm>
            <a:off x="8420099" y="3596169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1ED63DE-28D6-0547-90BF-D90F52DDB0CD}"/>
              </a:ext>
            </a:extLst>
          </p:cNvPr>
          <p:cNvSpPr/>
          <p:nvPr/>
        </p:nvSpPr>
        <p:spPr>
          <a:xfrm>
            <a:off x="9886949" y="3596169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AB64C37-BA74-B14F-9862-9D0F567C46EC}"/>
              </a:ext>
            </a:extLst>
          </p:cNvPr>
          <p:cNvSpPr/>
          <p:nvPr/>
        </p:nvSpPr>
        <p:spPr>
          <a:xfrm>
            <a:off x="6900241" y="4974394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D4C36FB-9F34-E24A-BD75-EE7A73820368}"/>
              </a:ext>
            </a:extLst>
          </p:cNvPr>
          <p:cNvSpPr/>
          <p:nvPr/>
        </p:nvSpPr>
        <p:spPr>
          <a:xfrm>
            <a:off x="8429210" y="4970183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BCE6372-11BC-7342-A585-36C0C83F1128}"/>
              </a:ext>
            </a:extLst>
          </p:cNvPr>
          <p:cNvSpPr/>
          <p:nvPr/>
        </p:nvSpPr>
        <p:spPr>
          <a:xfrm>
            <a:off x="9896060" y="4970183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E983526-5049-9747-AF7C-488CE3B38A13}"/>
              </a:ext>
            </a:extLst>
          </p:cNvPr>
          <p:cNvSpPr/>
          <p:nvPr/>
        </p:nvSpPr>
        <p:spPr>
          <a:xfrm>
            <a:off x="11478246" y="5510725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382E7B5-91D6-694B-8337-0CEBDC69F10F}"/>
              </a:ext>
            </a:extLst>
          </p:cNvPr>
          <p:cNvSpPr/>
          <p:nvPr/>
        </p:nvSpPr>
        <p:spPr>
          <a:xfrm>
            <a:off x="8227115" y="3496779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0F1E825-55F3-1D47-AD56-58D27E9E1388}"/>
              </a:ext>
            </a:extLst>
          </p:cNvPr>
          <p:cNvSpPr/>
          <p:nvPr/>
        </p:nvSpPr>
        <p:spPr>
          <a:xfrm>
            <a:off x="9912104" y="3525599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D0F2570-7895-9049-B495-DF6D28CFA32A}"/>
              </a:ext>
            </a:extLst>
          </p:cNvPr>
          <p:cNvSpPr/>
          <p:nvPr/>
        </p:nvSpPr>
        <p:spPr>
          <a:xfrm>
            <a:off x="10115136" y="1956595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9D6AA96-448F-594C-BA1A-41651C87D4A4}"/>
              </a:ext>
            </a:extLst>
          </p:cNvPr>
          <p:cNvSpPr/>
          <p:nvPr/>
        </p:nvSpPr>
        <p:spPr>
          <a:xfrm>
            <a:off x="11148391" y="3364258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3507FD8-18E9-5B42-88AD-8DA3D7B80E98}"/>
              </a:ext>
            </a:extLst>
          </p:cNvPr>
          <p:cNvSpPr/>
          <p:nvPr/>
        </p:nvSpPr>
        <p:spPr>
          <a:xfrm>
            <a:off x="6729620" y="3326607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730E5E1-49BB-F445-B093-47DF092DA4A0}"/>
              </a:ext>
            </a:extLst>
          </p:cNvPr>
          <p:cNvSpPr/>
          <p:nvPr/>
        </p:nvSpPr>
        <p:spPr>
          <a:xfrm>
            <a:off x="6621117" y="5616742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C330DA3-2B08-B84E-801F-F3953B840F20}"/>
              </a:ext>
            </a:extLst>
          </p:cNvPr>
          <p:cNvSpPr/>
          <p:nvPr/>
        </p:nvSpPr>
        <p:spPr>
          <a:xfrm>
            <a:off x="8310356" y="6162877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50DBE21-46CB-014D-8FDD-4DB91032402A}"/>
              </a:ext>
            </a:extLst>
          </p:cNvPr>
          <p:cNvSpPr/>
          <p:nvPr/>
        </p:nvSpPr>
        <p:spPr>
          <a:xfrm>
            <a:off x="8264387" y="5005108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953BFF2-EF71-1B4D-AB27-E13395D7C5E1}"/>
              </a:ext>
            </a:extLst>
          </p:cNvPr>
          <p:cNvSpPr/>
          <p:nvPr/>
        </p:nvSpPr>
        <p:spPr>
          <a:xfrm>
            <a:off x="9743661" y="4864166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275D160-AAA0-7B4F-AF62-58625A898434}"/>
              </a:ext>
            </a:extLst>
          </p:cNvPr>
          <p:cNvSpPr/>
          <p:nvPr/>
        </p:nvSpPr>
        <p:spPr>
          <a:xfrm>
            <a:off x="9520031" y="2073967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402BCE8-FCD0-F940-BCF5-67CA02D0CEA0}"/>
              </a:ext>
            </a:extLst>
          </p:cNvPr>
          <p:cNvSpPr/>
          <p:nvPr/>
        </p:nvSpPr>
        <p:spPr>
          <a:xfrm>
            <a:off x="7877175" y="1817294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BF25612-3E74-6B4E-A18F-C366E6D7861A}"/>
              </a:ext>
            </a:extLst>
          </p:cNvPr>
          <p:cNvSpPr/>
          <p:nvPr/>
        </p:nvSpPr>
        <p:spPr>
          <a:xfrm>
            <a:off x="8207238" y="3202999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F574DEB-2061-B548-A8D5-6DF5766494F9}"/>
              </a:ext>
            </a:extLst>
          </p:cNvPr>
          <p:cNvSpPr/>
          <p:nvPr/>
        </p:nvSpPr>
        <p:spPr>
          <a:xfrm>
            <a:off x="9647583" y="3455423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43A954F-8EB3-5543-BFD8-8C8D4ABD9104}"/>
              </a:ext>
            </a:extLst>
          </p:cNvPr>
          <p:cNvSpPr/>
          <p:nvPr/>
        </p:nvSpPr>
        <p:spPr>
          <a:xfrm>
            <a:off x="8412821" y="1973598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EEBDEE7-31C7-AB42-8E07-600321FB9B56}"/>
              </a:ext>
            </a:extLst>
          </p:cNvPr>
          <p:cNvSpPr/>
          <p:nvPr/>
        </p:nvSpPr>
        <p:spPr>
          <a:xfrm>
            <a:off x="9824831" y="2378767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EDEF43E-4871-7C48-BEC6-D801CFFC3BFF}"/>
              </a:ext>
            </a:extLst>
          </p:cNvPr>
          <p:cNvSpPr/>
          <p:nvPr/>
        </p:nvSpPr>
        <p:spPr>
          <a:xfrm>
            <a:off x="6639034" y="4858413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2F4CDD2-8452-D145-ADE0-2AFB417B238A}"/>
              </a:ext>
            </a:extLst>
          </p:cNvPr>
          <p:cNvSpPr/>
          <p:nvPr/>
        </p:nvSpPr>
        <p:spPr>
          <a:xfrm>
            <a:off x="6959876" y="2128792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E40C541-262F-6D48-8AB1-EBBC9269072B}"/>
              </a:ext>
            </a:extLst>
          </p:cNvPr>
          <p:cNvSpPr/>
          <p:nvPr/>
        </p:nvSpPr>
        <p:spPr>
          <a:xfrm>
            <a:off x="11478246" y="4964430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C1916E3-3A51-5E41-A29E-3C17D5AC534E}"/>
              </a:ext>
            </a:extLst>
          </p:cNvPr>
          <p:cNvSpPr/>
          <p:nvPr/>
        </p:nvSpPr>
        <p:spPr>
          <a:xfrm>
            <a:off x="8242852" y="4646379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373BCFEA-0028-EB42-B747-833AA45CD463}"/>
              </a:ext>
            </a:extLst>
          </p:cNvPr>
          <p:cNvSpPr/>
          <p:nvPr/>
        </p:nvSpPr>
        <p:spPr>
          <a:xfrm>
            <a:off x="9367631" y="1921567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212DA8E4-B469-824C-9F36-2FF6A6F63220}"/>
              </a:ext>
            </a:extLst>
          </p:cNvPr>
          <p:cNvSpPr/>
          <p:nvPr/>
        </p:nvSpPr>
        <p:spPr>
          <a:xfrm>
            <a:off x="11390015" y="4764767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44E2CC7-683A-994A-85F9-1AAF4CC9BA1D}"/>
              </a:ext>
            </a:extLst>
          </p:cNvPr>
          <p:cNvSpPr/>
          <p:nvPr/>
        </p:nvSpPr>
        <p:spPr>
          <a:xfrm>
            <a:off x="11390015" y="4218472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B7C0A89-3959-6147-AD47-8881769DAB8D}"/>
              </a:ext>
            </a:extLst>
          </p:cNvPr>
          <p:cNvSpPr/>
          <p:nvPr/>
        </p:nvSpPr>
        <p:spPr>
          <a:xfrm>
            <a:off x="11630646" y="5663125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07FAA3A-F33A-3348-99A4-DD3716519CCA}"/>
              </a:ext>
            </a:extLst>
          </p:cNvPr>
          <p:cNvSpPr/>
          <p:nvPr/>
        </p:nvSpPr>
        <p:spPr>
          <a:xfrm>
            <a:off x="11630646" y="5116830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C2110AC-DB46-884E-A69B-92476A94E362}"/>
              </a:ext>
            </a:extLst>
          </p:cNvPr>
          <p:cNvSpPr/>
          <p:nvPr/>
        </p:nvSpPr>
        <p:spPr>
          <a:xfrm>
            <a:off x="11666162" y="4509420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BC9F302F-BE9E-7446-B0F3-FE4458512379}"/>
              </a:ext>
            </a:extLst>
          </p:cNvPr>
          <p:cNvSpPr/>
          <p:nvPr/>
        </p:nvSpPr>
        <p:spPr>
          <a:xfrm>
            <a:off x="11666162" y="3963125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662C7CA-F0D5-D240-963C-A2F17EB8C99B}"/>
              </a:ext>
            </a:extLst>
          </p:cNvPr>
          <p:cNvSpPr/>
          <p:nvPr/>
        </p:nvSpPr>
        <p:spPr>
          <a:xfrm>
            <a:off x="9862537" y="6275520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5AD1D4D2-6A72-9248-92BC-DE5D48086961}"/>
              </a:ext>
            </a:extLst>
          </p:cNvPr>
          <p:cNvSpPr/>
          <p:nvPr/>
        </p:nvSpPr>
        <p:spPr>
          <a:xfrm>
            <a:off x="6495864" y="4153529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8E8AD505-C186-8D43-A234-43896C37C690}"/>
              </a:ext>
            </a:extLst>
          </p:cNvPr>
          <p:cNvSpPr/>
          <p:nvPr/>
        </p:nvSpPr>
        <p:spPr>
          <a:xfrm>
            <a:off x="6495864" y="3607234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8978574-3E5F-5A4B-98B9-E791EB7E77F3}"/>
              </a:ext>
            </a:extLst>
          </p:cNvPr>
          <p:cNvSpPr/>
          <p:nvPr/>
        </p:nvSpPr>
        <p:spPr>
          <a:xfrm>
            <a:off x="6407633" y="3407571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E112A00-9F4C-2648-ADCA-9EF48F73BB52}"/>
              </a:ext>
            </a:extLst>
          </p:cNvPr>
          <p:cNvSpPr/>
          <p:nvPr/>
        </p:nvSpPr>
        <p:spPr>
          <a:xfrm>
            <a:off x="6407633" y="2861276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E4A579F-1B7D-6346-B444-67BB039CE36D}"/>
              </a:ext>
            </a:extLst>
          </p:cNvPr>
          <p:cNvSpPr/>
          <p:nvPr/>
        </p:nvSpPr>
        <p:spPr>
          <a:xfrm>
            <a:off x="6648264" y="4305929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26D0521-3C8B-B448-9F14-FD60A4AF78E6}"/>
              </a:ext>
            </a:extLst>
          </p:cNvPr>
          <p:cNvSpPr/>
          <p:nvPr/>
        </p:nvSpPr>
        <p:spPr>
          <a:xfrm>
            <a:off x="6648264" y="3759634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DA384292-A88A-934F-AA6A-320CFBDE5C96}"/>
              </a:ext>
            </a:extLst>
          </p:cNvPr>
          <p:cNvSpPr/>
          <p:nvPr/>
        </p:nvSpPr>
        <p:spPr>
          <a:xfrm>
            <a:off x="6683780" y="3152224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66B55163-BA62-C74C-B00C-8F2F634689F7}"/>
              </a:ext>
            </a:extLst>
          </p:cNvPr>
          <p:cNvSpPr/>
          <p:nvPr/>
        </p:nvSpPr>
        <p:spPr>
          <a:xfrm>
            <a:off x="6683780" y="2605929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F4F208EF-EFCB-8C4C-8A79-2DA769929590}"/>
              </a:ext>
            </a:extLst>
          </p:cNvPr>
          <p:cNvSpPr/>
          <p:nvPr/>
        </p:nvSpPr>
        <p:spPr>
          <a:xfrm>
            <a:off x="9632281" y="118550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C369FD-023C-6845-8EAF-34F0D4BA7414}"/>
              </a:ext>
            </a:extLst>
          </p:cNvPr>
          <p:cNvSpPr txBox="1"/>
          <p:nvPr/>
        </p:nvSpPr>
        <p:spPr>
          <a:xfrm>
            <a:off x="9889998" y="46767"/>
            <a:ext cx="232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delocalised electron</a:t>
            </a:r>
          </a:p>
        </p:txBody>
      </p:sp>
    </p:spTree>
    <p:extLst>
      <p:ext uri="{BB962C8B-B14F-4D97-AF65-F5344CB8AC3E}">
        <p14:creationId xmlns:p14="http://schemas.microsoft.com/office/powerpoint/2010/main" val="3034104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ntent Placeholder 12">
            <a:extLst>
              <a:ext uri="{FF2B5EF4-FFF2-40B4-BE49-F238E27FC236}">
                <a16:creationId xmlns:a16="http://schemas.microsoft.com/office/drawing/2014/main" id="{99D7F96E-543B-3D4D-84E9-BC79BA7D2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435" y="1171122"/>
            <a:ext cx="6483416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Which of the following statements are false about this equation?  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2 Na + Cl</a:t>
            </a:r>
            <a:r>
              <a:rPr lang="en-US" b="1" baseline="-25000" dirty="0">
                <a:latin typeface="Cambria" panose="02040503050406030204" pitchFamily="18" charset="0"/>
              </a:rPr>
              <a:t>2 </a:t>
            </a:r>
            <a:r>
              <a:rPr lang="en-US" b="1" dirty="0">
                <a:latin typeface="Cambria" panose="02040503050406030204" pitchFamily="18" charset="0"/>
                <a:sym typeface="Wingdings" pitchFamily="2" charset="2"/>
              </a:rPr>
              <a:t> 2 </a:t>
            </a:r>
            <a:r>
              <a:rPr lang="en-US" b="1" dirty="0" err="1">
                <a:latin typeface="Cambria" panose="02040503050406030204" pitchFamily="18" charset="0"/>
                <a:sym typeface="Wingdings" pitchFamily="2" charset="2"/>
              </a:rPr>
              <a:t>NaCl</a:t>
            </a:r>
            <a:endParaRPr lang="en-US" b="1" baseline="-250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b="1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Only the products have chemical bonding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Only the reactants have chemical bonding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Only compounds have chemical bonding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The reactants and products have chemical bonding </a:t>
            </a:r>
          </a:p>
          <a:p>
            <a:pPr marL="514350" indent="-514350">
              <a:buFont typeface="+mj-lt"/>
              <a:buAutoNum type="alphaLcParenR"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lphaLcParenR"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lphaLcParenR"/>
            </a:pPr>
            <a:endParaRPr lang="en-US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lphaLcParenR"/>
            </a:pPr>
            <a:endParaRPr lang="en-US" baseline="300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8C6600D-E7AC-544F-A361-F9FCDCF6423E}"/>
              </a:ext>
            </a:extLst>
          </p:cNvPr>
          <p:cNvSpPr/>
          <p:nvPr/>
        </p:nvSpPr>
        <p:spPr>
          <a:xfrm>
            <a:off x="7424704" y="1752398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D0A376C-870D-6743-919D-3280C9B90A69}"/>
              </a:ext>
            </a:extLst>
          </p:cNvPr>
          <p:cNvSpPr/>
          <p:nvPr/>
        </p:nvSpPr>
        <p:spPr>
          <a:xfrm>
            <a:off x="8927169" y="1748187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633C79F-F2DA-8241-9777-BFA0CB488D5C}"/>
              </a:ext>
            </a:extLst>
          </p:cNvPr>
          <p:cNvSpPr/>
          <p:nvPr/>
        </p:nvSpPr>
        <p:spPr>
          <a:xfrm>
            <a:off x="10394019" y="1748187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DBC3CE1-A918-2744-AA74-F9FAA4A132B1}"/>
              </a:ext>
            </a:extLst>
          </p:cNvPr>
          <p:cNvSpPr/>
          <p:nvPr/>
        </p:nvSpPr>
        <p:spPr>
          <a:xfrm>
            <a:off x="7398200" y="3126412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E83291E-265C-F945-8EF6-BBB5DF681732}"/>
              </a:ext>
            </a:extLst>
          </p:cNvPr>
          <p:cNvSpPr/>
          <p:nvPr/>
        </p:nvSpPr>
        <p:spPr>
          <a:xfrm>
            <a:off x="8927169" y="3122201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A98343F-FDE2-6344-8E96-617B85E498FA}"/>
              </a:ext>
            </a:extLst>
          </p:cNvPr>
          <p:cNvSpPr/>
          <p:nvPr/>
        </p:nvSpPr>
        <p:spPr>
          <a:xfrm>
            <a:off x="10394019" y="3122201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30D159D-4B47-604F-8293-2ED37B71878B}"/>
              </a:ext>
            </a:extLst>
          </p:cNvPr>
          <p:cNvSpPr/>
          <p:nvPr/>
        </p:nvSpPr>
        <p:spPr>
          <a:xfrm>
            <a:off x="7407311" y="4500426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25B2CC7-73A5-FE40-B2A2-2A1630B0B486}"/>
              </a:ext>
            </a:extLst>
          </p:cNvPr>
          <p:cNvSpPr/>
          <p:nvPr/>
        </p:nvSpPr>
        <p:spPr>
          <a:xfrm>
            <a:off x="8936280" y="4496215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3E609A4-E0FF-B545-AF6F-5DE7A435F452}"/>
              </a:ext>
            </a:extLst>
          </p:cNvPr>
          <p:cNvSpPr/>
          <p:nvPr/>
        </p:nvSpPr>
        <p:spPr>
          <a:xfrm>
            <a:off x="10403130" y="4496215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E1E44D-9699-554C-9379-B4921BE9F1F5}"/>
              </a:ext>
            </a:extLst>
          </p:cNvPr>
          <p:cNvSpPr txBox="1"/>
          <p:nvPr/>
        </p:nvSpPr>
        <p:spPr>
          <a:xfrm>
            <a:off x="9063003" y="5870229"/>
            <a:ext cx="1669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Na metal</a:t>
            </a:r>
          </a:p>
        </p:txBody>
      </p:sp>
    </p:spTree>
    <p:extLst>
      <p:ext uri="{BB962C8B-B14F-4D97-AF65-F5344CB8AC3E}">
        <p14:creationId xmlns:p14="http://schemas.microsoft.com/office/powerpoint/2010/main" val="203589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61EB653B-9EF2-E74B-A755-89610216141C}"/>
              </a:ext>
            </a:extLst>
          </p:cNvPr>
          <p:cNvSpPr/>
          <p:nvPr/>
        </p:nvSpPr>
        <p:spPr>
          <a:xfrm>
            <a:off x="8818445" y="5500398"/>
            <a:ext cx="689113" cy="7023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-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00BCDFA-5131-6641-9E14-B07E9A4FD28D}"/>
              </a:ext>
            </a:extLst>
          </p:cNvPr>
          <p:cNvSpPr/>
          <p:nvPr/>
        </p:nvSpPr>
        <p:spPr>
          <a:xfrm>
            <a:off x="8685926" y="1330208"/>
            <a:ext cx="689113" cy="7023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-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0330246-5223-F846-A459-70A03F5F0DE2}"/>
              </a:ext>
            </a:extLst>
          </p:cNvPr>
          <p:cNvCxnSpPr>
            <a:cxnSpLocks/>
          </p:cNvCxnSpPr>
          <p:nvPr/>
        </p:nvCxnSpPr>
        <p:spPr>
          <a:xfrm>
            <a:off x="7784774" y="5871457"/>
            <a:ext cx="871331" cy="0"/>
          </a:xfrm>
          <a:prstGeom prst="straightConnector1">
            <a:avLst/>
          </a:prstGeom>
          <a:ln w="50800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3C2CC1E-9AF7-0C43-92FC-1CD409024D88}"/>
              </a:ext>
            </a:extLst>
          </p:cNvPr>
          <p:cNvSpPr txBox="1"/>
          <p:nvPr/>
        </p:nvSpPr>
        <p:spPr>
          <a:xfrm>
            <a:off x="7682595" y="5076039"/>
            <a:ext cx="1789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electrostatic attraction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3C01062-AC65-3149-ABF0-36C9EECFCCCD}"/>
              </a:ext>
            </a:extLst>
          </p:cNvPr>
          <p:cNvSpPr txBox="1"/>
          <p:nvPr/>
        </p:nvSpPr>
        <p:spPr>
          <a:xfrm>
            <a:off x="506033" y="343238"/>
            <a:ext cx="37195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atin typeface="Cambria" panose="02040503050406030204" pitchFamily="18" charset="0"/>
              </a:rPr>
              <a:t>Which diagram </a:t>
            </a:r>
            <a:r>
              <a:rPr lang="en-US" sz="2600" b="1" i="1" dirty="0">
                <a:latin typeface="Cambria" panose="02040503050406030204" pitchFamily="18" charset="0"/>
              </a:rPr>
              <a:t>best </a:t>
            </a:r>
            <a:r>
              <a:rPr lang="en-US" sz="2600" b="1" dirty="0">
                <a:latin typeface="Cambria" panose="02040503050406030204" pitchFamily="18" charset="0"/>
              </a:rPr>
              <a:t>represents metallic bonding?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407760-426A-9440-8A84-23B9F412F902}"/>
              </a:ext>
            </a:extLst>
          </p:cNvPr>
          <p:cNvSpPr txBox="1"/>
          <p:nvPr/>
        </p:nvSpPr>
        <p:spPr>
          <a:xfrm>
            <a:off x="4836868" y="1081902"/>
            <a:ext cx="10734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a)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F53CCD-135B-D74D-A99E-65C7D4F4B7ED}"/>
              </a:ext>
            </a:extLst>
          </p:cNvPr>
          <p:cNvSpPr txBox="1"/>
          <p:nvPr/>
        </p:nvSpPr>
        <p:spPr>
          <a:xfrm>
            <a:off x="4853009" y="3166292"/>
            <a:ext cx="10734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b)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8907067-3326-4842-97FB-BF9AD2014C7F}"/>
              </a:ext>
            </a:extLst>
          </p:cNvPr>
          <p:cNvSpPr/>
          <p:nvPr/>
        </p:nvSpPr>
        <p:spPr>
          <a:xfrm>
            <a:off x="5564082" y="831115"/>
            <a:ext cx="1783375" cy="17837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/>
              <a:t>+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3F81672-ACD0-284C-A886-DBC031CC255E}"/>
              </a:ext>
            </a:extLst>
          </p:cNvPr>
          <p:cNvCxnSpPr>
            <a:cxnSpLocks/>
          </p:cNvCxnSpPr>
          <p:nvPr/>
        </p:nvCxnSpPr>
        <p:spPr>
          <a:xfrm>
            <a:off x="7624095" y="1638931"/>
            <a:ext cx="871331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058488D-7F13-C449-84C9-DCE6C8B18422}"/>
              </a:ext>
            </a:extLst>
          </p:cNvPr>
          <p:cNvSpPr txBox="1"/>
          <p:nvPr/>
        </p:nvSpPr>
        <p:spPr>
          <a:xfrm>
            <a:off x="7457748" y="843513"/>
            <a:ext cx="1789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electrostatic attraction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19B2376-681E-B341-8DB0-640AA92024D0}"/>
              </a:ext>
            </a:extLst>
          </p:cNvPr>
          <p:cNvSpPr/>
          <p:nvPr/>
        </p:nvSpPr>
        <p:spPr>
          <a:xfrm>
            <a:off x="7463416" y="2811898"/>
            <a:ext cx="1783375" cy="17837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/>
              <a:t>+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73E5DF6-14B9-9340-A062-FC01683D349E}"/>
              </a:ext>
            </a:extLst>
          </p:cNvPr>
          <p:cNvSpPr/>
          <p:nvPr/>
        </p:nvSpPr>
        <p:spPr>
          <a:xfrm>
            <a:off x="5656670" y="4825719"/>
            <a:ext cx="1783375" cy="17837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/>
              <a:t>+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3843FA7-4235-9B44-8943-AAAFC194D55B}"/>
              </a:ext>
            </a:extLst>
          </p:cNvPr>
          <p:cNvCxnSpPr>
            <a:cxnSpLocks/>
          </p:cNvCxnSpPr>
          <p:nvPr/>
        </p:nvCxnSpPr>
        <p:spPr>
          <a:xfrm>
            <a:off x="6167830" y="3763390"/>
            <a:ext cx="1149629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076968D-AB70-904E-9F6A-4F9E7EB30164}"/>
              </a:ext>
            </a:extLst>
          </p:cNvPr>
          <p:cNvSpPr txBox="1"/>
          <p:nvPr/>
        </p:nvSpPr>
        <p:spPr>
          <a:xfrm>
            <a:off x="4836868" y="4973683"/>
            <a:ext cx="10734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c) 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C1C5FDA-EBC2-294B-A258-15A541648AD2}"/>
              </a:ext>
            </a:extLst>
          </p:cNvPr>
          <p:cNvCxnSpPr>
            <a:cxnSpLocks/>
          </p:cNvCxnSpPr>
          <p:nvPr/>
        </p:nvCxnSpPr>
        <p:spPr>
          <a:xfrm>
            <a:off x="9375039" y="3763390"/>
            <a:ext cx="1149629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BD7FBE55-8B02-9344-A9AD-6FBA0FE3F5D3}"/>
              </a:ext>
            </a:extLst>
          </p:cNvPr>
          <p:cNvSpPr/>
          <p:nvPr/>
        </p:nvSpPr>
        <p:spPr>
          <a:xfrm>
            <a:off x="10652916" y="3412207"/>
            <a:ext cx="689113" cy="7023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-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D3DA860-B4F9-AC4D-87AF-F464AA32A27F}"/>
              </a:ext>
            </a:extLst>
          </p:cNvPr>
          <p:cNvSpPr/>
          <p:nvPr/>
        </p:nvSpPr>
        <p:spPr>
          <a:xfrm>
            <a:off x="5414593" y="3433352"/>
            <a:ext cx="689113" cy="70236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-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67FDB72-40E9-3046-ACC8-99C5E11E8A21}"/>
              </a:ext>
            </a:extLst>
          </p:cNvPr>
          <p:cNvSpPr txBox="1"/>
          <p:nvPr/>
        </p:nvSpPr>
        <p:spPr>
          <a:xfrm>
            <a:off x="6167830" y="3028143"/>
            <a:ext cx="1789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electrostatic attraction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23DCA8-1273-1948-9E43-B9987ED43E58}"/>
              </a:ext>
            </a:extLst>
          </p:cNvPr>
          <p:cNvSpPr txBox="1"/>
          <p:nvPr/>
        </p:nvSpPr>
        <p:spPr>
          <a:xfrm>
            <a:off x="9335436" y="3027454"/>
            <a:ext cx="1789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electrostatic attraction</a:t>
            </a:r>
          </a:p>
        </p:txBody>
      </p:sp>
    </p:spTree>
    <p:extLst>
      <p:ext uri="{BB962C8B-B14F-4D97-AF65-F5344CB8AC3E}">
        <p14:creationId xmlns:p14="http://schemas.microsoft.com/office/powerpoint/2010/main" val="2782255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194970-02B7-4A4C-B423-51E6FE892D6B}"/>
              </a:ext>
            </a:extLst>
          </p:cNvPr>
          <p:cNvSpPr/>
          <p:nvPr/>
        </p:nvSpPr>
        <p:spPr>
          <a:xfrm>
            <a:off x="3935896" y="937730"/>
            <a:ext cx="3882887" cy="2812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B0AF088-F3F4-BA46-B48E-DD46DCD724B4}"/>
              </a:ext>
            </a:extLst>
          </p:cNvPr>
          <p:cNvSpPr/>
          <p:nvPr/>
        </p:nvSpPr>
        <p:spPr>
          <a:xfrm>
            <a:off x="4081669" y="102071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FA9DCCE-C4AC-8745-B465-D01AEAC83509}"/>
              </a:ext>
            </a:extLst>
          </p:cNvPr>
          <p:cNvSpPr/>
          <p:nvPr/>
        </p:nvSpPr>
        <p:spPr>
          <a:xfrm>
            <a:off x="4081669" y="1535352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1B09AEF-0524-0840-B8C4-F14637AB0DFA}"/>
              </a:ext>
            </a:extLst>
          </p:cNvPr>
          <p:cNvSpPr/>
          <p:nvPr/>
        </p:nvSpPr>
        <p:spPr>
          <a:xfrm>
            <a:off x="4081669" y="2064163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5A084F9-A173-8349-9206-E22D7515194D}"/>
              </a:ext>
            </a:extLst>
          </p:cNvPr>
          <p:cNvSpPr/>
          <p:nvPr/>
        </p:nvSpPr>
        <p:spPr>
          <a:xfrm>
            <a:off x="4081669" y="259297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A0E7E29-C117-BA4B-9045-83C8F761CF83}"/>
              </a:ext>
            </a:extLst>
          </p:cNvPr>
          <p:cNvSpPr/>
          <p:nvPr/>
        </p:nvSpPr>
        <p:spPr>
          <a:xfrm>
            <a:off x="4081669" y="3140911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6617070-FF76-F948-98E4-7AD1E0ED3685}"/>
              </a:ext>
            </a:extLst>
          </p:cNvPr>
          <p:cNvSpPr/>
          <p:nvPr/>
        </p:nvSpPr>
        <p:spPr>
          <a:xfrm>
            <a:off x="4678014" y="102071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E4C098C-64F8-DD43-A46A-10C998CC4851}"/>
              </a:ext>
            </a:extLst>
          </p:cNvPr>
          <p:cNvSpPr/>
          <p:nvPr/>
        </p:nvSpPr>
        <p:spPr>
          <a:xfrm>
            <a:off x="4678014" y="1535352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E42B43D-E04E-4547-B2FA-5B387EDAD0D8}"/>
              </a:ext>
            </a:extLst>
          </p:cNvPr>
          <p:cNvSpPr/>
          <p:nvPr/>
        </p:nvSpPr>
        <p:spPr>
          <a:xfrm>
            <a:off x="4678014" y="2064163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CC8916F-B3C1-6C43-96A7-7DCC570120E8}"/>
              </a:ext>
            </a:extLst>
          </p:cNvPr>
          <p:cNvSpPr/>
          <p:nvPr/>
        </p:nvSpPr>
        <p:spPr>
          <a:xfrm>
            <a:off x="4678014" y="259297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95DE38A-D3B2-7346-90E1-23FE906FF703}"/>
              </a:ext>
            </a:extLst>
          </p:cNvPr>
          <p:cNvSpPr/>
          <p:nvPr/>
        </p:nvSpPr>
        <p:spPr>
          <a:xfrm>
            <a:off x="4678014" y="3140911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0DFBA6D-43C4-904B-8139-DA69951277F4}"/>
              </a:ext>
            </a:extLst>
          </p:cNvPr>
          <p:cNvSpPr/>
          <p:nvPr/>
        </p:nvSpPr>
        <p:spPr>
          <a:xfrm>
            <a:off x="5274359" y="102071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B993205-09CD-EA43-B3DD-9EB85E9EF7F6}"/>
              </a:ext>
            </a:extLst>
          </p:cNvPr>
          <p:cNvSpPr/>
          <p:nvPr/>
        </p:nvSpPr>
        <p:spPr>
          <a:xfrm>
            <a:off x="5274359" y="1535352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2414096-151E-044B-940C-B48E031D6DDF}"/>
              </a:ext>
            </a:extLst>
          </p:cNvPr>
          <p:cNvSpPr/>
          <p:nvPr/>
        </p:nvSpPr>
        <p:spPr>
          <a:xfrm>
            <a:off x="5274359" y="2064163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EFD27BA-AAFE-B04E-88AD-C366740744A4}"/>
              </a:ext>
            </a:extLst>
          </p:cNvPr>
          <p:cNvSpPr/>
          <p:nvPr/>
        </p:nvSpPr>
        <p:spPr>
          <a:xfrm>
            <a:off x="5274359" y="259297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BD9B885-FEA8-DB47-92DF-63277079AB20}"/>
              </a:ext>
            </a:extLst>
          </p:cNvPr>
          <p:cNvSpPr/>
          <p:nvPr/>
        </p:nvSpPr>
        <p:spPr>
          <a:xfrm>
            <a:off x="5274359" y="3140911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5310B6E-7E7C-E04D-B52F-565041FD5B39}"/>
              </a:ext>
            </a:extLst>
          </p:cNvPr>
          <p:cNvSpPr/>
          <p:nvPr/>
        </p:nvSpPr>
        <p:spPr>
          <a:xfrm>
            <a:off x="5897199" y="102071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1BD1C3D-BD94-0043-B1FE-A0C3785DA44B}"/>
              </a:ext>
            </a:extLst>
          </p:cNvPr>
          <p:cNvSpPr/>
          <p:nvPr/>
        </p:nvSpPr>
        <p:spPr>
          <a:xfrm>
            <a:off x="5897199" y="1535352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87038F2-8051-A74C-81BC-0AA5349A96DB}"/>
              </a:ext>
            </a:extLst>
          </p:cNvPr>
          <p:cNvSpPr/>
          <p:nvPr/>
        </p:nvSpPr>
        <p:spPr>
          <a:xfrm>
            <a:off x="5897199" y="2064163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F16690C-FF97-0B4B-B01A-B08357D3A258}"/>
              </a:ext>
            </a:extLst>
          </p:cNvPr>
          <p:cNvSpPr/>
          <p:nvPr/>
        </p:nvSpPr>
        <p:spPr>
          <a:xfrm>
            <a:off x="5897199" y="259297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64873DC-291D-7443-B322-ECD395CF10C9}"/>
              </a:ext>
            </a:extLst>
          </p:cNvPr>
          <p:cNvSpPr/>
          <p:nvPr/>
        </p:nvSpPr>
        <p:spPr>
          <a:xfrm>
            <a:off x="5897199" y="3140911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CDB7794-B8CF-9340-A8A4-B916E5901D24}"/>
              </a:ext>
            </a:extLst>
          </p:cNvPr>
          <p:cNvSpPr/>
          <p:nvPr/>
        </p:nvSpPr>
        <p:spPr>
          <a:xfrm>
            <a:off x="6546513" y="102071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F0FFAE7-9E39-FD4A-8B4F-4E6C651B2590}"/>
              </a:ext>
            </a:extLst>
          </p:cNvPr>
          <p:cNvSpPr/>
          <p:nvPr/>
        </p:nvSpPr>
        <p:spPr>
          <a:xfrm>
            <a:off x="6546513" y="1535352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04923D0-E439-3E40-A313-60851E65FB35}"/>
              </a:ext>
            </a:extLst>
          </p:cNvPr>
          <p:cNvSpPr/>
          <p:nvPr/>
        </p:nvSpPr>
        <p:spPr>
          <a:xfrm>
            <a:off x="6546513" y="2064163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F785FE6-044D-0047-93DD-E75369D7FC91}"/>
              </a:ext>
            </a:extLst>
          </p:cNvPr>
          <p:cNvSpPr/>
          <p:nvPr/>
        </p:nvSpPr>
        <p:spPr>
          <a:xfrm>
            <a:off x="6546513" y="259297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F50D18D-4CC9-0B4C-A9A8-B0AC7B633947}"/>
              </a:ext>
            </a:extLst>
          </p:cNvPr>
          <p:cNvSpPr/>
          <p:nvPr/>
        </p:nvSpPr>
        <p:spPr>
          <a:xfrm>
            <a:off x="6546513" y="3140911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F5DD08D-58C6-BA4E-BDB0-B5BE92EC7822}"/>
              </a:ext>
            </a:extLst>
          </p:cNvPr>
          <p:cNvSpPr/>
          <p:nvPr/>
        </p:nvSpPr>
        <p:spPr>
          <a:xfrm>
            <a:off x="7195827" y="102071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040B663-F84C-FA4B-AD53-14B76F9136DF}"/>
              </a:ext>
            </a:extLst>
          </p:cNvPr>
          <p:cNvSpPr/>
          <p:nvPr/>
        </p:nvSpPr>
        <p:spPr>
          <a:xfrm>
            <a:off x="7195827" y="1535352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93D39EB-EC3B-6A46-9845-2C1386B9293C}"/>
              </a:ext>
            </a:extLst>
          </p:cNvPr>
          <p:cNvSpPr/>
          <p:nvPr/>
        </p:nvSpPr>
        <p:spPr>
          <a:xfrm>
            <a:off x="7195827" y="2064163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F34396C-C412-3D4F-A76E-C5357CC6840B}"/>
              </a:ext>
            </a:extLst>
          </p:cNvPr>
          <p:cNvSpPr/>
          <p:nvPr/>
        </p:nvSpPr>
        <p:spPr>
          <a:xfrm>
            <a:off x="7195827" y="259297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BD26967-3AED-914C-97A8-4941DBFE799B}"/>
              </a:ext>
            </a:extLst>
          </p:cNvPr>
          <p:cNvSpPr/>
          <p:nvPr/>
        </p:nvSpPr>
        <p:spPr>
          <a:xfrm>
            <a:off x="7195827" y="3140911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9" name="Content Placeholder 12">
            <a:extLst>
              <a:ext uri="{FF2B5EF4-FFF2-40B4-BE49-F238E27FC236}">
                <a16:creationId xmlns:a16="http://schemas.microsoft.com/office/drawing/2014/main" id="{99D7F96E-543B-3D4D-84E9-BC79BA7D2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4116"/>
            <a:ext cx="10240617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Sodium metal is written as: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Na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Na</a:t>
            </a:r>
            <a:r>
              <a:rPr lang="en-US" baseline="30000" dirty="0">
                <a:latin typeface="Cambria" panose="02040503050406030204" pitchFamily="18" charset="0"/>
              </a:rPr>
              <a:t>+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Na</a:t>
            </a:r>
            <a:r>
              <a:rPr lang="en-US" baseline="30000" dirty="0">
                <a:latin typeface="Cambria" panose="02040503050406030204" pitchFamily="18" charset="0"/>
              </a:rPr>
              <a:t>2+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96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F461E5C-7161-1C4E-B485-884F1BE671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3339" y="928757"/>
            <a:ext cx="1028700" cy="66040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AD97600-E0B9-2342-AC2F-7FEBECA7325C}"/>
              </a:ext>
            </a:extLst>
          </p:cNvPr>
          <p:cNvSpPr/>
          <p:nvPr/>
        </p:nvSpPr>
        <p:spPr>
          <a:xfrm>
            <a:off x="6692347" y="1976988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6CAFBB-1A4B-5546-B2E1-DD72E8075F47}"/>
              </a:ext>
            </a:extLst>
          </p:cNvPr>
          <p:cNvSpPr/>
          <p:nvPr/>
        </p:nvSpPr>
        <p:spPr>
          <a:xfrm>
            <a:off x="8221316" y="1972777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2814A8D-DFF0-F745-9FA3-AD4ABBEC5EA1}"/>
              </a:ext>
            </a:extLst>
          </p:cNvPr>
          <p:cNvSpPr/>
          <p:nvPr/>
        </p:nvSpPr>
        <p:spPr>
          <a:xfrm>
            <a:off x="9688166" y="1972777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2FF79F9-7B14-A644-86C3-1BCE392A3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654927"/>
            <a:ext cx="5390322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Magnesium metal conducts electricity because: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the cations are free to move and carry the charge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the delocalised electrons are free to move and carry the charge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the cations </a:t>
            </a:r>
            <a:r>
              <a:rPr lang="en-US" b="1" dirty="0">
                <a:latin typeface="Cambria" panose="02040503050406030204" pitchFamily="18" charset="0"/>
              </a:rPr>
              <a:t>and</a:t>
            </a:r>
            <a:r>
              <a:rPr lang="en-US" dirty="0">
                <a:latin typeface="Cambria" panose="02040503050406030204" pitchFamily="18" charset="0"/>
              </a:rPr>
              <a:t> delocalised electrons are free to move and carry the charge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39A4D1B-3278-C143-9191-EC4A972DB10E}"/>
              </a:ext>
            </a:extLst>
          </p:cNvPr>
          <p:cNvSpPr/>
          <p:nvPr/>
        </p:nvSpPr>
        <p:spPr>
          <a:xfrm>
            <a:off x="6692347" y="3351002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B7DA10B-F6A7-DD41-88A6-F576C9AB4A1A}"/>
              </a:ext>
            </a:extLst>
          </p:cNvPr>
          <p:cNvSpPr/>
          <p:nvPr/>
        </p:nvSpPr>
        <p:spPr>
          <a:xfrm>
            <a:off x="8221316" y="3346791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1ED63DE-28D6-0547-90BF-D90F52DDB0CD}"/>
              </a:ext>
            </a:extLst>
          </p:cNvPr>
          <p:cNvSpPr/>
          <p:nvPr/>
        </p:nvSpPr>
        <p:spPr>
          <a:xfrm>
            <a:off x="9688166" y="3346791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AB64C37-BA74-B14F-9862-9D0F567C46EC}"/>
              </a:ext>
            </a:extLst>
          </p:cNvPr>
          <p:cNvSpPr/>
          <p:nvPr/>
        </p:nvSpPr>
        <p:spPr>
          <a:xfrm>
            <a:off x="6701458" y="4725016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D4C36FB-9F34-E24A-BD75-EE7A73820368}"/>
              </a:ext>
            </a:extLst>
          </p:cNvPr>
          <p:cNvSpPr/>
          <p:nvPr/>
        </p:nvSpPr>
        <p:spPr>
          <a:xfrm>
            <a:off x="8230427" y="4720805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BCE6372-11BC-7342-A585-36C0C83F1128}"/>
              </a:ext>
            </a:extLst>
          </p:cNvPr>
          <p:cNvSpPr/>
          <p:nvPr/>
        </p:nvSpPr>
        <p:spPr>
          <a:xfrm>
            <a:off x="9697277" y="4720805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945838A-9D6E-904B-9612-D64B78768514}"/>
              </a:ext>
            </a:extLst>
          </p:cNvPr>
          <p:cNvSpPr/>
          <p:nvPr/>
        </p:nvSpPr>
        <p:spPr>
          <a:xfrm>
            <a:off x="7798076" y="1627530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E983526-5049-9747-AF7C-488CE3B38A13}"/>
              </a:ext>
            </a:extLst>
          </p:cNvPr>
          <p:cNvSpPr/>
          <p:nvPr/>
        </p:nvSpPr>
        <p:spPr>
          <a:xfrm>
            <a:off x="11279463" y="5261347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382E7B5-91D6-694B-8337-0CEBDC69F10F}"/>
              </a:ext>
            </a:extLst>
          </p:cNvPr>
          <p:cNvSpPr/>
          <p:nvPr/>
        </p:nvSpPr>
        <p:spPr>
          <a:xfrm>
            <a:off x="8028332" y="3247401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0F1E825-55F3-1D47-AD56-58D27E9E1388}"/>
              </a:ext>
            </a:extLst>
          </p:cNvPr>
          <p:cNvSpPr/>
          <p:nvPr/>
        </p:nvSpPr>
        <p:spPr>
          <a:xfrm>
            <a:off x="9168848" y="1672189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3928DB5-D4E4-EC41-8671-36A0F4D3C39E}"/>
              </a:ext>
            </a:extLst>
          </p:cNvPr>
          <p:cNvSpPr/>
          <p:nvPr/>
        </p:nvSpPr>
        <p:spPr>
          <a:xfrm>
            <a:off x="9582149" y="3307036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794DBD3-3CDB-264B-95E3-FA2855A43279}"/>
              </a:ext>
            </a:extLst>
          </p:cNvPr>
          <p:cNvSpPr/>
          <p:nvPr/>
        </p:nvSpPr>
        <p:spPr>
          <a:xfrm>
            <a:off x="6706013" y="1813234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E471640-3B5E-B44D-82CE-395E36E61D0F}"/>
              </a:ext>
            </a:extLst>
          </p:cNvPr>
          <p:cNvSpPr/>
          <p:nvPr/>
        </p:nvSpPr>
        <p:spPr>
          <a:xfrm>
            <a:off x="6399972" y="4424356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3149386-C049-3242-993D-F977DEEB7613}"/>
              </a:ext>
            </a:extLst>
          </p:cNvPr>
          <p:cNvSpPr/>
          <p:nvPr/>
        </p:nvSpPr>
        <p:spPr>
          <a:xfrm>
            <a:off x="9435962" y="4495520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0FEC04A-F241-874A-A310-F929B3F3F06D}"/>
              </a:ext>
            </a:extLst>
          </p:cNvPr>
          <p:cNvSpPr/>
          <p:nvPr/>
        </p:nvSpPr>
        <p:spPr>
          <a:xfrm>
            <a:off x="8095214" y="4389503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D0F2570-7895-9049-B495-DF6D28CFA32A}"/>
              </a:ext>
            </a:extLst>
          </p:cNvPr>
          <p:cNvSpPr/>
          <p:nvPr/>
        </p:nvSpPr>
        <p:spPr>
          <a:xfrm>
            <a:off x="9916353" y="1707217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9D6AA96-448F-594C-BA1A-41651C87D4A4}"/>
              </a:ext>
            </a:extLst>
          </p:cNvPr>
          <p:cNvSpPr/>
          <p:nvPr/>
        </p:nvSpPr>
        <p:spPr>
          <a:xfrm>
            <a:off x="10949608" y="3114880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3507FD8-18E9-5B42-88AD-8DA3D7B80E98}"/>
              </a:ext>
            </a:extLst>
          </p:cNvPr>
          <p:cNvSpPr/>
          <p:nvPr/>
        </p:nvSpPr>
        <p:spPr>
          <a:xfrm>
            <a:off x="6530837" y="3077229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730E5E1-49BB-F445-B093-47DF092DA4A0}"/>
              </a:ext>
            </a:extLst>
          </p:cNvPr>
          <p:cNvSpPr/>
          <p:nvPr/>
        </p:nvSpPr>
        <p:spPr>
          <a:xfrm>
            <a:off x="6422334" y="5367364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C330DA3-2B08-B84E-801F-F3953B840F20}"/>
              </a:ext>
            </a:extLst>
          </p:cNvPr>
          <p:cNvSpPr/>
          <p:nvPr/>
        </p:nvSpPr>
        <p:spPr>
          <a:xfrm>
            <a:off x="8111573" y="5913499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C851F75-361B-5741-B2C2-25836883A0D4}"/>
              </a:ext>
            </a:extLst>
          </p:cNvPr>
          <p:cNvSpPr/>
          <p:nvPr/>
        </p:nvSpPr>
        <p:spPr>
          <a:xfrm>
            <a:off x="9457910" y="5950843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AA16DAF-C125-C940-9419-B5F0DBF4D61E}"/>
              </a:ext>
            </a:extLst>
          </p:cNvPr>
          <p:cNvSpPr/>
          <p:nvPr/>
        </p:nvSpPr>
        <p:spPr>
          <a:xfrm>
            <a:off x="7189927" y="1612868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50DBE21-46CB-014D-8FDD-4DB91032402A}"/>
              </a:ext>
            </a:extLst>
          </p:cNvPr>
          <p:cNvSpPr/>
          <p:nvPr/>
        </p:nvSpPr>
        <p:spPr>
          <a:xfrm>
            <a:off x="8065604" y="4755730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4C1EF10-7899-A542-B121-7845D41D6316}"/>
              </a:ext>
            </a:extLst>
          </p:cNvPr>
          <p:cNvSpPr/>
          <p:nvPr/>
        </p:nvSpPr>
        <p:spPr>
          <a:xfrm>
            <a:off x="11179864" y="4508771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24BBC9-C9B3-324A-A2B2-ABA9B0384558}"/>
              </a:ext>
            </a:extLst>
          </p:cNvPr>
          <p:cNvSpPr/>
          <p:nvPr/>
        </p:nvSpPr>
        <p:spPr>
          <a:xfrm>
            <a:off x="9006786" y="662608"/>
            <a:ext cx="277190" cy="58309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3D86F67-8949-C34B-B996-08ECF5C0DAA8}"/>
              </a:ext>
            </a:extLst>
          </p:cNvPr>
          <p:cNvSpPr/>
          <p:nvPr/>
        </p:nvSpPr>
        <p:spPr>
          <a:xfrm>
            <a:off x="8754028" y="236127"/>
            <a:ext cx="782706" cy="66260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DAA80FF-4510-8845-A9D0-EEE5B347EA05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9100309" y="1245706"/>
            <a:ext cx="45072" cy="1325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2ABC20C-3333-854E-B9E3-1F005EB0BF1D}"/>
              </a:ext>
            </a:extLst>
          </p:cNvPr>
          <p:cNvCxnSpPr/>
          <p:nvPr/>
        </p:nvCxnSpPr>
        <p:spPr>
          <a:xfrm flipH="1">
            <a:off x="6701458" y="1256167"/>
            <a:ext cx="239885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B645D9-FB0D-5B48-BBBD-02C4791AEF7E}"/>
              </a:ext>
            </a:extLst>
          </p:cNvPr>
          <p:cNvCxnSpPr/>
          <p:nvPr/>
        </p:nvCxnSpPr>
        <p:spPr>
          <a:xfrm>
            <a:off x="6734589" y="1258957"/>
            <a:ext cx="0" cy="39597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5A2D5AB-09CE-4045-B82B-092220581ABD}"/>
              </a:ext>
            </a:extLst>
          </p:cNvPr>
          <p:cNvCxnSpPr>
            <a:cxnSpLocks/>
          </p:cNvCxnSpPr>
          <p:nvPr/>
        </p:nvCxnSpPr>
        <p:spPr>
          <a:xfrm flipH="1" flipV="1">
            <a:off x="11835229" y="1226873"/>
            <a:ext cx="23397" cy="31653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374B55E-2219-3042-98A7-DB247AF1E203}"/>
              </a:ext>
            </a:extLst>
          </p:cNvPr>
          <p:cNvCxnSpPr>
            <a:cxnSpLocks/>
          </p:cNvCxnSpPr>
          <p:nvPr/>
        </p:nvCxnSpPr>
        <p:spPr>
          <a:xfrm flipH="1">
            <a:off x="11318588" y="4408314"/>
            <a:ext cx="57212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E0053A4-E49C-1541-96EA-ED414DBBE4F1}"/>
              </a:ext>
            </a:extLst>
          </p:cNvPr>
          <p:cNvCxnSpPr>
            <a:cxnSpLocks/>
          </p:cNvCxnSpPr>
          <p:nvPr/>
        </p:nvCxnSpPr>
        <p:spPr>
          <a:xfrm flipH="1">
            <a:off x="9006786" y="1258957"/>
            <a:ext cx="113982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F9E4F98-3BAA-054E-B815-90483B8E0031}"/>
              </a:ext>
            </a:extLst>
          </p:cNvPr>
          <p:cNvCxnSpPr>
            <a:cxnSpLocks/>
            <a:endCxn id="11" idx="3"/>
          </p:cNvCxnSpPr>
          <p:nvPr/>
        </p:nvCxnSpPr>
        <p:spPr>
          <a:xfrm flipH="1">
            <a:off x="11212039" y="1258957"/>
            <a:ext cx="62319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Brace 5">
            <a:extLst>
              <a:ext uri="{FF2B5EF4-FFF2-40B4-BE49-F238E27FC236}">
                <a16:creationId xmlns:a16="http://schemas.microsoft.com/office/drawing/2014/main" id="{469EE2F7-37CA-8549-80C5-EB0323089425}"/>
              </a:ext>
            </a:extLst>
          </p:cNvPr>
          <p:cNvSpPr/>
          <p:nvPr/>
        </p:nvSpPr>
        <p:spPr>
          <a:xfrm rot="16200000">
            <a:off x="8913194" y="618991"/>
            <a:ext cx="464374" cy="236127"/>
          </a:xfrm>
          <a:prstGeom prst="rightBrac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19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0AD97600-E0B9-2342-AC2F-7FEBECA7325C}"/>
              </a:ext>
            </a:extLst>
          </p:cNvPr>
          <p:cNvSpPr/>
          <p:nvPr/>
        </p:nvSpPr>
        <p:spPr>
          <a:xfrm>
            <a:off x="6692347" y="1976988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6CAFBB-1A4B-5546-B2E1-DD72E8075F47}"/>
              </a:ext>
            </a:extLst>
          </p:cNvPr>
          <p:cNvSpPr/>
          <p:nvPr/>
        </p:nvSpPr>
        <p:spPr>
          <a:xfrm>
            <a:off x="8221316" y="1972777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2814A8D-DFF0-F745-9FA3-AD4ABBEC5EA1}"/>
              </a:ext>
            </a:extLst>
          </p:cNvPr>
          <p:cNvSpPr/>
          <p:nvPr/>
        </p:nvSpPr>
        <p:spPr>
          <a:xfrm>
            <a:off x="9688166" y="1972777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2FF79F9-7B14-A644-86C3-1BCE392A3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654927"/>
            <a:ext cx="539032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When a metal is not conducting electricity: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electrons are associated with specific atoms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electrons are free to move throughout the lattice, in all directions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electrons don’t move 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39A4D1B-3278-C143-9191-EC4A972DB10E}"/>
              </a:ext>
            </a:extLst>
          </p:cNvPr>
          <p:cNvSpPr/>
          <p:nvPr/>
        </p:nvSpPr>
        <p:spPr>
          <a:xfrm>
            <a:off x="6692347" y="3351002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B7DA10B-F6A7-DD41-88A6-F576C9AB4A1A}"/>
              </a:ext>
            </a:extLst>
          </p:cNvPr>
          <p:cNvSpPr/>
          <p:nvPr/>
        </p:nvSpPr>
        <p:spPr>
          <a:xfrm>
            <a:off x="8221316" y="3346791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1ED63DE-28D6-0547-90BF-D90F52DDB0CD}"/>
              </a:ext>
            </a:extLst>
          </p:cNvPr>
          <p:cNvSpPr/>
          <p:nvPr/>
        </p:nvSpPr>
        <p:spPr>
          <a:xfrm>
            <a:off x="9688166" y="3346791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AB64C37-BA74-B14F-9862-9D0F567C46EC}"/>
              </a:ext>
            </a:extLst>
          </p:cNvPr>
          <p:cNvSpPr/>
          <p:nvPr/>
        </p:nvSpPr>
        <p:spPr>
          <a:xfrm>
            <a:off x="6701458" y="4725016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D4C36FB-9F34-E24A-BD75-EE7A73820368}"/>
              </a:ext>
            </a:extLst>
          </p:cNvPr>
          <p:cNvSpPr/>
          <p:nvPr/>
        </p:nvSpPr>
        <p:spPr>
          <a:xfrm>
            <a:off x="8230427" y="4720805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BCE6372-11BC-7342-A585-36C0C83F1128}"/>
              </a:ext>
            </a:extLst>
          </p:cNvPr>
          <p:cNvSpPr/>
          <p:nvPr/>
        </p:nvSpPr>
        <p:spPr>
          <a:xfrm>
            <a:off x="9697277" y="4720805"/>
            <a:ext cx="1404731" cy="12854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2+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945838A-9D6E-904B-9612-D64B78768514}"/>
              </a:ext>
            </a:extLst>
          </p:cNvPr>
          <p:cNvSpPr/>
          <p:nvPr/>
        </p:nvSpPr>
        <p:spPr>
          <a:xfrm>
            <a:off x="7798076" y="1627530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E983526-5049-9747-AF7C-488CE3B38A13}"/>
              </a:ext>
            </a:extLst>
          </p:cNvPr>
          <p:cNvSpPr/>
          <p:nvPr/>
        </p:nvSpPr>
        <p:spPr>
          <a:xfrm>
            <a:off x="11279463" y="5261347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382E7B5-91D6-694B-8337-0CEBDC69F10F}"/>
              </a:ext>
            </a:extLst>
          </p:cNvPr>
          <p:cNvSpPr/>
          <p:nvPr/>
        </p:nvSpPr>
        <p:spPr>
          <a:xfrm>
            <a:off x="8028332" y="3247401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0F1E825-55F3-1D47-AD56-58D27E9E1388}"/>
              </a:ext>
            </a:extLst>
          </p:cNvPr>
          <p:cNvSpPr/>
          <p:nvPr/>
        </p:nvSpPr>
        <p:spPr>
          <a:xfrm>
            <a:off x="9168848" y="1672189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3928DB5-D4E4-EC41-8671-36A0F4D3C39E}"/>
              </a:ext>
            </a:extLst>
          </p:cNvPr>
          <p:cNvSpPr/>
          <p:nvPr/>
        </p:nvSpPr>
        <p:spPr>
          <a:xfrm>
            <a:off x="9582149" y="3307036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794DBD3-3CDB-264B-95E3-FA2855A43279}"/>
              </a:ext>
            </a:extLst>
          </p:cNvPr>
          <p:cNvSpPr/>
          <p:nvPr/>
        </p:nvSpPr>
        <p:spPr>
          <a:xfrm>
            <a:off x="6706013" y="1813234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E471640-3B5E-B44D-82CE-395E36E61D0F}"/>
              </a:ext>
            </a:extLst>
          </p:cNvPr>
          <p:cNvSpPr/>
          <p:nvPr/>
        </p:nvSpPr>
        <p:spPr>
          <a:xfrm>
            <a:off x="6399972" y="4424356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3149386-C049-3242-993D-F977DEEB7613}"/>
              </a:ext>
            </a:extLst>
          </p:cNvPr>
          <p:cNvSpPr/>
          <p:nvPr/>
        </p:nvSpPr>
        <p:spPr>
          <a:xfrm>
            <a:off x="9435962" y="4495520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0FEC04A-F241-874A-A310-F929B3F3F06D}"/>
              </a:ext>
            </a:extLst>
          </p:cNvPr>
          <p:cNvSpPr/>
          <p:nvPr/>
        </p:nvSpPr>
        <p:spPr>
          <a:xfrm>
            <a:off x="8095214" y="4389503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D0F2570-7895-9049-B495-DF6D28CFA32A}"/>
              </a:ext>
            </a:extLst>
          </p:cNvPr>
          <p:cNvSpPr/>
          <p:nvPr/>
        </p:nvSpPr>
        <p:spPr>
          <a:xfrm>
            <a:off x="9916353" y="1707217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9D6AA96-448F-594C-BA1A-41651C87D4A4}"/>
              </a:ext>
            </a:extLst>
          </p:cNvPr>
          <p:cNvSpPr/>
          <p:nvPr/>
        </p:nvSpPr>
        <p:spPr>
          <a:xfrm>
            <a:off x="10949608" y="3114880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3507FD8-18E9-5B42-88AD-8DA3D7B80E98}"/>
              </a:ext>
            </a:extLst>
          </p:cNvPr>
          <p:cNvSpPr/>
          <p:nvPr/>
        </p:nvSpPr>
        <p:spPr>
          <a:xfrm>
            <a:off x="6530837" y="3077229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730E5E1-49BB-F445-B093-47DF092DA4A0}"/>
              </a:ext>
            </a:extLst>
          </p:cNvPr>
          <p:cNvSpPr/>
          <p:nvPr/>
        </p:nvSpPr>
        <p:spPr>
          <a:xfrm>
            <a:off x="6422334" y="5367364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C330DA3-2B08-B84E-801F-F3953B840F20}"/>
              </a:ext>
            </a:extLst>
          </p:cNvPr>
          <p:cNvSpPr/>
          <p:nvPr/>
        </p:nvSpPr>
        <p:spPr>
          <a:xfrm>
            <a:off x="8111573" y="5913499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C851F75-361B-5741-B2C2-25836883A0D4}"/>
              </a:ext>
            </a:extLst>
          </p:cNvPr>
          <p:cNvSpPr/>
          <p:nvPr/>
        </p:nvSpPr>
        <p:spPr>
          <a:xfrm>
            <a:off x="9457910" y="5950843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AA16DAF-C125-C940-9419-B5F0DBF4D61E}"/>
              </a:ext>
            </a:extLst>
          </p:cNvPr>
          <p:cNvSpPr/>
          <p:nvPr/>
        </p:nvSpPr>
        <p:spPr>
          <a:xfrm>
            <a:off x="7189927" y="1612868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50DBE21-46CB-014D-8FDD-4DB91032402A}"/>
              </a:ext>
            </a:extLst>
          </p:cNvPr>
          <p:cNvSpPr/>
          <p:nvPr/>
        </p:nvSpPr>
        <p:spPr>
          <a:xfrm>
            <a:off x="8065604" y="4755730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4C1EF10-7899-A542-B121-7845D41D6316}"/>
              </a:ext>
            </a:extLst>
          </p:cNvPr>
          <p:cNvSpPr/>
          <p:nvPr/>
        </p:nvSpPr>
        <p:spPr>
          <a:xfrm>
            <a:off x="11179864" y="4508771"/>
            <a:ext cx="230256" cy="212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24BBC9-C9B3-324A-A2B2-ABA9B0384558}"/>
              </a:ext>
            </a:extLst>
          </p:cNvPr>
          <p:cNvSpPr/>
          <p:nvPr/>
        </p:nvSpPr>
        <p:spPr>
          <a:xfrm>
            <a:off x="9006786" y="662608"/>
            <a:ext cx="277190" cy="58309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3D86F67-8949-C34B-B996-08ECF5C0DAA8}"/>
              </a:ext>
            </a:extLst>
          </p:cNvPr>
          <p:cNvSpPr/>
          <p:nvPr/>
        </p:nvSpPr>
        <p:spPr>
          <a:xfrm>
            <a:off x="8754028" y="236127"/>
            <a:ext cx="782706" cy="6626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DAA80FF-4510-8845-A9D0-EEE5B347EA05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9100309" y="1245706"/>
            <a:ext cx="45072" cy="1325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2ABC20C-3333-854E-B9E3-1F005EB0BF1D}"/>
              </a:ext>
            </a:extLst>
          </p:cNvPr>
          <p:cNvCxnSpPr/>
          <p:nvPr/>
        </p:nvCxnSpPr>
        <p:spPr>
          <a:xfrm flipH="1">
            <a:off x="6701458" y="1256167"/>
            <a:ext cx="239885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B645D9-FB0D-5B48-BBBD-02C4791AEF7E}"/>
              </a:ext>
            </a:extLst>
          </p:cNvPr>
          <p:cNvCxnSpPr/>
          <p:nvPr/>
        </p:nvCxnSpPr>
        <p:spPr>
          <a:xfrm>
            <a:off x="6734589" y="1258957"/>
            <a:ext cx="0" cy="39597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5A2D5AB-09CE-4045-B82B-092220581ABD}"/>
              </a:ext>
            </a:extLst>
          </p:cNvPr>
          <p:cNvCxnSpPr>
            <a:cxnSpLocks/>
          </p:cNvCxnSpPr>
          <p:nvPr/>
        </p:nvCxnSpPr>
        <p:spPr>
          <a:xfrm flipH="1" flipV="1">
            <a:off x="11835229" y="1226873"/>
            <a:ext cx="23397" cy="31653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374B55E-2219-3042-98A7-DB247AF1E203}"/>
              </a:ext>
            </a:extLst>
          </p:cNvPr>
          <p:cNvCxnSpPr>
            <a:cxnSpLocks/>
          </p:cNvCxnSpPr>
          <p:nvPr/>
        </p:nvCxnSpPr>
        <p:spPr>
          <a:xfrm flipH="1">
            <a:off x="11318588" y="4408314"/>
            <a:ext cx="57212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E0053A4-E49C-1541-96EA-ED414DBBE4F1}"/>
              </a:ext>
            </a:extLst>
          </p:cNvPr>
          <p:cNvCxnSpPr>
            <a:cxnSpLocks/>
          </p:cNvCxnSpPr>
          <p:nvPr/>
        </p:nvCxnSpPr>
        <p:spPr>
          <a:xfrm flipH="1">
            <a:off x="9006786" y="1258957"/>
            <a:ext cx="113982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F9E4F98-3BAA-054E-B815-90483B8E0031}"/>
              </a:ext>
            </a:extLst>
          </p:cNvPr>
          <p:cNvCxnSpPr>
            <a:cxnSpLocks/>
          </p:cNvCxnSpPr>
          <p:nvPr/>
        </p:nvCxnSpPr>
        <p:spPr>
          <a:xfrm flipH="1">
            <a:off x="11212039" y="1258957"/>
            <a:ext cx="62319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Brace 5">
            <a:extLst>
              <a:ext uri="{FF2B5EF4-FFF2-40B4-BE49-F238E27FC236}">
                <a16:creationId xmlns:a16="http://schemas.microsoft.com/office/drawing/2014/main" id="{469EE2F7-37CA-8549-80C5-EB0323089425}"/>
              </a:ext>
            </a:extLst>
          </p:cNvPr>
          <p:cNvSpPr/>
          <p:nvPr/>
        </p:nvSpPr>
        <p:spPr>
          <a:xfrm rot="16200000">
            <a:off x="8913194" y="618991"/>
            <a:ext cx="464374" cy="236127"/>
          </a:xfrm>
          <a:prstGeom prst="rightBrac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53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194970-02B7-4A4C-B423-51E6FE892D6B}"/>
              </a:ext>
            </a:extLst>
          </p:cNvPr>
          <p:cNvSpPr/>
          <p:nvPr/>
        </p:nvSpPr>
        <p:spPr>
          <a:xfrm>
            <a:off x="1179444" y="950982"/>
            <a:ext cx="3882887" cy="2812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B0AF088-F3F4-BA46-B48E-DD46DCD724B4}"/>
              </a:ext>
            </a:extLst>
          </p:cNvPr>
          <p:cNvSpPr/>
          <p:nvPr/>
        </p:nvSpPr>
        <p:spPr>
          <a:xfrm>
            <a:off x="1325217" y="103396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FA9DCCE-C4AC-8745-B465-D01AEAC83509}"/>
              </a:ext>
            </a:extLst>
          </p:cNvPr>
          <p:cNvSpPr/>
          <p:nvPr/>
        </p:nvSpPr>
        <p:spPr>
          <a:xfrm>
            <a:off x="1325217" y="154860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1B09AEF-0524-0840-B8C4-F14637AB0DFA}"/>
              </a:ext>
            </a:extLst>
          </p:cNvPr>
          <p:cNvSpPr/>
          <p:nvPr/>
        </p:nvSpPr>
        <p:spPr>
          <a:xfrm>
            <a:off x="1325217" y="2077415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5A084F9-A173-8349-9206-E22D7515194D}"/>
              </a:ext>
            </a:extLst>
          </p:cNvPr>
          <p:cNvSpPr/>
          <p:nvPr/>
        </p:nvSpPr>
        <p:spPr>
          <a:xfrm>
            <a:off x="1325217" y="260622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A0E7E29-C117-BA4B-9045-83C8F761CF83}"/>
              </a:ext>
            </a:extLst>
          </p:cNvPr>
          <p:cNvSpPr/>
          <p:nvPr/>
        </p:nvSpPr>
        <p:spPr>
          <a:xfrm>
            <a:off x="1325217" y="3154163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6617070-FF76-F948-98E4-7AD1E0ED3685}"/>
              </a:ext>
            </a:extLst>
          </p:cNvPr>
          <p:cNvSpPr/>
          <p:nvPr/>
        </p:nvSpPr>
        <p:spPr>
          <a:xfrm>
            <a:off x="1921562" y="103396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E4C098C-64F8-DD43-A46A-10C998CC4851}"/>
              </a:ext>
            </a:extLst>
          </p:cNvPr>
          <p:cNvSpPr/>
          <p:nvPr/>
        </p:nvSpPr>
        <p:spPr>
          <a:xfrm>
            <a:off x="1921562" y="154860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E42B43D-E04E-4547-B2FA-5B387EDAD0D8}"/>
              </a:ext>
            </a:extLst>
          </p:cNvPr>
          <p:cNvSpPr/>
          <p:nvPr/>
        </p:nvSpPr>
        <p:spPr>
          <a:xfrm>
            <a:off x="1921562" y="2077415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CC8916F-B3C1-6C43-96A7-7DCC570120E8}"/>
              </a:ext>
            </a:extLst>
          </p:cNvPr>
          <p:cNvSpPr/>
          <p:nvPr/>
        </p:nvSpPr>
        <p:spPr>
          <a:xfrm>
            <a:off x="1921562" y="260622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95DE38A-D3B2-7346-90E1-23FE906FF703}"/>
              </a:ext>
            </a:extLst>
          </p:cNvPr>
          <p:cNvSpPr/>
          <p:nvPr/>
        </p:nvSpPr>
        <p:spPr>
          <a:xfrm>
            <a:off x="1921562" y="3154163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0DFBA6D-43C4-904B-8139-DA69951277F4}"/>
              </a:ext>
            </a:extLst>
          </p:cNvPr>
          <p:cNvSpPr/>
          <p:nvPr/>
        </p:nvSpPr>
        <p:spPr>
          <a:xfrm>
            <a:off x="2517907" y="103396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B993205-09CD-EA43-B3DD-9EB85E9EF7F6}"/>
              </a:ext>
            </a:extLst>
          </p:cNvPr>
          <p:cNvSpPr/>
          <p:nvPr/>
        </p:nvSpPr>
        <p:spPr>
          <a:xfrm>
            <a:off x="2517907" y="154860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2414096-151E-044B-940C-B48E031D6DDF}"/>
              </a:ext>
            </a:extLst>
          </p:cNvPr>
          <p:cNvSpPr/>
          <p:nvPr/>
        </p:nvSpPr>
        <p:spPr>
          <a:xfrm>
            <a:off x="2517907" y="2077415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EFD27BA-AAFE-B04E-88AD-C366740744A4}"/>
              </a:ext>
            </a:extLst>
          </p:cNvPr>
          <p:cNvSpPr/>
          <p:nvPr/>
        </p:nvSpPr>
        <p:spPr>
          <a:xfrm>
            <a:off x="2517907" y="260622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BD9B885-FEA8-DB47-92DF-63277079AB20}"/>
              </a:ext>
            </a:extLst>
          </p:cNvPr>
          <p:cNvSpPr/>
          <p:nvPr/>
        </p:nvSpPr>
        <p:spPr>
          <a:xfrm>
            <a:off x="2517907" y="3154163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5310B6E-7E7C-E04D-B52F-565041FD5B39}"/>
              </a:ext>
            </a:extLst>
          </p:cNvPr>
          <p:cNvSpPr/>
          <p:nvPr/>
        </p:nvSpPr>
        <p:spPr>
          <a:xfrm>
            <a:off x="3140747" y="103396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1BD1C3D-BD94-0043-B1FE-A0C3785DA44B}"/>
              </a:ext>
            </a:extLst>
          </p:cNvPr>
          <p:cNvSpPr/>
          <p:nvPr/>
        </p:nvSpPr>
        <p:spPr>
          <a:xfrm>
            <a:off x="3140747" y="154860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87038F2-8051-A74C-81BC-0AA5349A96DB}"/>
              </a:ext>
            </a:extLst>
          </p:cNvPr>
          <p:cNvSpPr/>
          <p:nvPr/>
        </p:nvSpPr>
        <p:spPr>
          <a:xfrm>
            <a:off x="3140747" y="2077415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F16690C-FF97-0B4B-B01A-B08357D3A258}"/>
              </a:ext>
            </a:extLst>
          </p:cNvPr>
          <p:cNvSpPr/>
          <p:nvPr/>
        </p:nvSpPr>
        <p:spPr>
          <a:xfrm>
            <a:off x="3140747" y="260622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64873DC-291D-7443-B322-ECD395CF10C9}"/>
              </a:ext>
            </a:extLst>
          </p:cNvPr>
          <p:cNvSpPr/>
          <p:nvPr/>
        </p:nvSpPr>
        <p:spPr>
          <a:xfrm>
            <a:off x="3140747" y="3154163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CDB7794-B8CF-9340-A8A4-B916E5901D24}"/>
              </a:ext>
            </a:extLst>
          </p:cNvPr>
          <p:cNvSpPr/>
          <p:nvPr/>
        </p:nvSpPr>
        <p:spPr>
          <a:xfrm>
            <a:off x="3790061" y="103396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F0FFAE7-9E39-FD4A-8B4F-4E6C651B2590}"/>
              </a:ext>
            </a:extLst>
          </p:cNvPr>
          <p:cNvSpPr/>
          <p:nvPr/>
        </p:nvSpPr>
        <p:spPr>
          <a:xfrm>
            <a:off x="3790061" y="154860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04923D0-E439-3E40-A313-60851E65FB35}"/>
              </a:ext>
            </a:extLst>
          </p:cNvPr>
          <p:cNvSpPr/>
          <p:nvPr/>
        </p:nvSpPr>
        <p:spPr>
          <a:xfrm>
            <a:off x="3790061" y="2077415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F785FE6-044D-0047-93DD-E75369D7FC91}"/>
              </a:ext>
            </a:extLst>
          </p:cNvPr>
          <p:cNvSpPr/>
          <p:nvPr/>
        </p:nvSpPr>
        <p:spPr>
          <a:xfrm>
            <a:off x="3790061" y="260622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F50D18D-4CC9-0B4C-A9A8-B0AC7B633947}"/>
              </a:ext>
            </a:extLst>
          </p:cNvPr>
          <p:cNvSpPr/>
          <p:nvPr/>
        </p:nvSpPr>
        <p:spPr>
          <a:xfrm>
            <a:off x="3790061" y="3154163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F5DD08D-58C6-BA4E-BDB0-B5BE92EC7822}"/>
              </a:ext>
            </a:extLst>
          </p:cNvPr>
          <p:cNvSpPr/>
          <p:nvPr/>
        </p:nvSpPr>
        <p:spPr>
          <a:xfrm>
            <a:off x="4439375" y="103396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040B663-F84C-FA4B-AD53-14B76F9136DF}"/>
              </a:ext>
            </a:extLst>
          </p:cNvPr>
          <p:cNvSpPr/>
          <p:nvPr/>
        </p:nvSpPr>
        <p:spPr>
          <a:xfrm>
            <a:off x="4439375" y="1548604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93D39EB-EC3B-6A46-9845-2C1386B9293C}"/>
              </a:ext>
            </a:extLst>
          </p:cNvPr>
          <p:cNvSpPr/>
          <p:nvPr/>
        </p:nvSpPr>
        <p:spPr>
          <a:xfrm>
            <a:off x="4439375" y="2077415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F34396C-C412-3D4F-A76E-C5357CC6840B}"/>
              </a:ext>
            </a:extLst>
          </p:cNvPr>
          <p:cNvSpPr/>
          <p:nvPr/>
        </p:nvSpPr>
        <p:spPr>
          <a:xfrm>
            <a:off x="4439375" y="260622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BD26967-3AED-914C-97A8-4941DBFE799B}"/>
              </a:ext>
            </a:extLst>
          </p:cNvPr>
          <p:cNvSpPr/>
          <p:nvPr/>
        </p:nvSpPr>
        <p:spPr>
          <a:xfrm>
            <a:off x="4439375" y="3154163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A64C209-FB52-1E4C-8ED6-2F92BDF9CFD2}"/>
              </a:ext>
            </a:extLst>
          </p:cNvPr>
          <p:cNvSpPr/>
          <p:nvPr/>
        </p:nvSpPr>
        <p:spPr>
          <a:xfrm>
            <a:off x="6069496" y="950982"/>
            <a:ext cx="3882887" cy="1655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1C86840-57C3-0C4B-A721-2F3EB920BCE1}"/>
              </a:ext>
            </a:extLst>
          </p:cNvPr>
          <p:cNvSpPr/>
          <p:nvPr/>
        </p:nvSpPr>
        <p:spPr>
          <a:xfrm>
            <a:off x="6844748" y="2606226"/>
            <a:ext cx="3882887" cy="11573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B6F3298E-1884-2947-8D8D-36BB564CCA8E}"/>
              </a:ext>
            </a:extLst>
          </p:cNvPr>
          <p:cNvSpPr/>
          <p:nvPr/>
        </p:nvSpPr>
        <p:spPr>
          <a:xfrm>
            <a:off x="6208643" y="1009608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3F1C7104-B645-9645-BBAF-73A4684283AA}"/>
              </a:ext>
            </a:extLst>
          </p:cNvPr>
          <p:cNvSpPr/>
          <p:nvPr/>
        </p:nvSpPr>
        <p:spPr>
          <a:xfrm>
            <a:off x="6208643" y="152424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6B27246B-79B8-AF48-8C97-64BC70BA3022}"/>
              </a:ext>
            </a:extLst>
          </p:cNvPr>
          <p:cNvSpPr/>
          <p:nvPr/>
        </p:nvSpPr>
        <p:spPr>
          <a:xfrm>
            <a:off x="6208643" y="205305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7AF3161-2D7B-8A48-8284-81835828B79D}"/>
              </a:ext>
            </a:extLst>
          </p:cNvPr>
          <p:cNvSpPr/>
          <p:nvPr/>
        </p:nvSpPr>
        <p:spPr>
          <a:xfrm>
            <a:off x="6804988" y="1009608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59AC6EE6-561E-5345-944E-3D2CB68DC0E9}"/>
              </a:ext>
            </a:extLst>
          </p:cNvPr>
          <p:cNvSpPr/>
          <p:nvPr/>
        </p:nvSpPr>
        <p:spPr>
          <a:xfrm>
            <a:off x="6804988" y="152424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73688915-6EC5-DB45-9431-A738FABF496C}"/>
              </a:ext>
            </a:extLst>
          </p:cNvPr>
          <p:cNvSpPr/>
          <p:nvPr/>
        </p:nvSpPr>
        <p:spPr>
          <a:xfrm>
            <a:off x="6804988" y="205305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BB514067-C872-9B4D-968D-782B6FE83B15}"/>
              </a:ext>
            </a:extLst>
          </p:cNvPr>
          <p:cNvSpPr/>
          <p:nvPr/>
        </p:nvSpPr>
        <p:spPr>
          <a:xfrm>
            <a:off x="7401333" y="1009608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F283628A-88FE-4C47-89F0-281A2BFF930C}"/>
              </a:ext>
            </a:extLst>
          </p:cNvPr>
          <p:cNvSpPr/>
          <p:nvPr/>
        </p:nvSpPr>
        <p:spPr>
          <a:xfrm>
            <a:off x="7401333" y="152424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29BD0EB1-D24C-884C-969C-043F048DA81F}"/>
              </a:ext>
            </a:extLst>
          </p:cNvPr>
          <p:cNvSpPr/>
          <p:nvPr/>
        </p:nvSpPr>
        <p:spPr>
          <a:xfrm>
            <a:off x="7401333" y="205305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413B1ACB-8AC2-BC48-9304-1190DF8CF716}"/>
              </a:ext>
            </a:extLst>
          </p:cNvPr>
          <p:cNvSpPr/>
          <p:nvPr/>
        </p:nvSpPr>
        <p:spPr>
          <a:xfrm>
            <a:off x="8024173" y="1009608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C646B274-EFF1-1647-8D23-DA52E72CAF81}"/>
              </a:ext>
            </a:extLst>
          </p:cNvPr>
          <p:cNvSpPr/>
          <p:nvPr/>
        </p:nvSpPr>
        <p:spPr>
          <a:xfrm>
            <a:off x="8024173" y="152424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40CF5A3A-EF3B-564D-8570-A98299898877}"/>
              </a:ext>
            </a:extLst>
          </p:cNvPr>
          <p:cNvSpPr/>
          <p:nvPr/>
        </p:nvSpPr>
        <p:spPr>
          <a:xfrm>
            <a:off x="8024173" y="205305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C60B7910-CEFD-8F4B-816A-5FED8679939F}"/>
              </a:ext>
            </a:extLst>
          </p:cNvPr>
          <p:cNvSpPr/>
          <p:nvPr/>
        </p:nvSpPr>
        <p:spPr>
          <a:xfrm>
            <a:off x="8673487" y="1009608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25A33282-F2B4-6442-9D86-B5B1172EB621}"/>
              </a:ext>
            </a:extLst>
          </p:cNvPr>
          <p:cNvSpPr/>
          <p:nvPr/>
        </p:nvSpPr>
        <p:spPr>
          <a:xfrm>
            <a:off x="8673487" y="152424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447970F4-0F29-B14B-8980-7542822AB4B8}"/>
              </a:ext>
            </a:extLst>
          </p:cNvPr>
          <p:cNvSpPr/>
          <p:nvPr/>
        </p:nvSpPr>
        <p:spPr>
          <a:xfrm>
            <a:off x="8673487" y="205305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DF82228F-FA67-9D4F-9C37-53E3F6EEB9F9}"/>
              </a:ext>
            </a:extLst>
          </p:cNvPr>
          <p:cNvSpPr/>
          <p:nvPr/>
        </p:nvSpPr>
        <p:spPr>
          <a:xfrm>
            <a:off x="9322801" y="1009608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9E7CD301-6C80-B742-B2A8-A80BAD1B97C5}"/>
              </a:ext>
            </a:extLst>
          </p:cNvPr>
          <p:cNvSpPr/>
          <p:nvPr/>
        </p:nvSpPr>
        <p:spPr>
          <a:xfrm>
            <a:off x="9322801" y="1524246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17354BAB-F459-544F-A1CB-6215BCBA6A00}"/>
              </a:ext>
            </a:extLst>
          </p:cNvPr>
          <p:cNvSpPr/>
          <p:nvPr/>
        </p:nvSpPr>
        <p:spPr>
          <a:xfrm>
            <a:off x="9322801" y="205305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D9F8878F-1F3A-4540-A729-D8CBF384B52B}"/>
              </a:ext>
            </a:extLst>
          </p:cNvPr>
          <p:cNvSpPr/>
          <p:nvPr/>
        </p:nvSpPr>
        <p:spPr>
          <a:xfrm>
            <a:off x="6884499" y="2676010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4CD4399F-BC21-814C-A4F5-BFECF4DA7E69}"/>
              </a:ext>
            </a:extLst>
          </p:cNvPr>
          <p:cNvSpPr/>
          <p:nvPr/>
        </p:nvSpPr>
        <p:spPr>
          <a:xfrm>
            <a:off x="6884499" y="322394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8CB49E81-73A2-4640-AF3A-364966BE9927}"/>
              </a:ext>
            </a:extLst>
          </p:cNvPr>
          <p:cNvSpPr/>
          <p:nvPr/>
        </p:nvSpPr>
        <p:spPr>
          <a:xfrm>
            <a:off x="7480844" y="2676010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B3046DC8-5D9C-E545-9993-E9FE8BCF9C55}"/>
              </a:ext>
            </a:extLst>
          </p:cNvPr>
          <p:cNvSpPr/>
          <p:nvPr/>
        </p:nvSpPr>
        <p:spPr>
          <a:xfrm>
            <a:off x="7480844" y="322394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00E8CDFE-EB3E-DE4A-9557-BBB6E2831228}"/>
              </a:ext>
            </a:extLst>
          </p:cNvPr>
          <p:cNvSpPr/>
          <p:nvPr/>
        </p:nvSpPr>
        <p:spPr>
          <a:xfrm>
            <a:off x="8077189" y="2676010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AB3CB2B6-BFA6-2743-86DA-F148973FD6F9}"/>
              </a:ext>
            </a:extLst>
          </p:cNvPr>
          <p:cNvSpPr/>
          <p:nvPr/>
        </p:nvSpPr>
        <p:spPr>
          <a:xfrm>
            <a:off x="8077189" y="322394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9ED10BEF-6E71-A24D-B659-F20AC66EE7C0}"/>
              </a:ext>
            </a:extLst>
          </p:cNvPr>
          <p:cNvSpPr/>
          <p:nvPr/>
        </p:nvSpPr>
        <p:spPr>
          <a:xfrm>
            <a:off x="8700029" y="2676010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02C64537-8476-4947-90F1-5C4716B91B3F}"/>
              </a:ext>
            </a:extLst>
          </p:cNvPr>
          <p:cNvSpPr/>
          <p:nvPr/>
        </p:nvSpPr>
        <p:spPr>
          <a:xfrm>
            <a:off x="8700029" y="322394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7A48DA49-5D7E-F44D-951E-FBBCA1DC6FC4}"/>
              </a:ext>
            </a:extLst>
          </p:cNvPr>
          <p:cNvSpPr/>
          <p:nvPr/>
        </p:nvSpPr>
        <p:spPr>
          <a:xfrm>
            <a:off x="9349343" y="2676010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0B95EBA0-A5FB-7545-A41C-3F2F3BD9D9D9}"/>
              </a:ext>
            </a:extLst>
          </p:cNvPr>
          <p:cNvSpPr/>
          <p:nvPr/>
        </p:nvSpPr>
        <p:spPr>
          <a:xfrm>
            <a:off x="9349343" y="322394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387C3989-300C-0F4D-AB1C-0569052473C2}"/>
              </a:ext>
            </a:extLst>
          </p:cNvPr>
          <p:cNvSpPr/>
          <p:nvPr/>
        </p:nvSpPr>
        <p:spPr>
          <a:xfrm>
            <a:off x="9998657" y="2676010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76EB6235-9DBE-AD4C-B810-A854B3FADB54}"/>
              </a:ext>
            </a:extLst>
          </p:cNvPr>
          <p:cNvSpPr/>
          <p:nvPr/>
        </p:nvSpPr>
        <p:spPr>
          <a:xfrm>
            <a:off x="9998657" y="3223947"/>
            <a:ext cx="516834" cy="4835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27" name="Right Arrow 126">
            <a:extLst>
              <a:ext uri="{FF2B5EF4-FFF2-40B4-BE49-F238E27FC236}">
                <a16:creationId xmlns:a16="http://schemas.microsoft.com/office/drawing/2014/main" id="{629F2A3D-9E4B-CE44-8024-6F73C9837567}"/>
              </a:ext>
            </a:extLst>
          </p:cNvPr>
          <p:cNvSpPr/>
          <p:nvPr/>
        </p:nvSpPr>
        <p:spPr>
          <a:xfrm>
            <a:off x="5297572" y="2915086"/>
            <a:ext cx="1411355" cy="6177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Force</a:t>
            </a:r>
          </a:p>
        </p:txBody>
      </p:sp>
      <p:sp>
        <p:nvSpPr>
          <p:cNvPr id="129" name="Content Placeholder 12">
            <a:extLst>
              <a:ext uri="{FF2B5EF4-FFF2-40B4-BE49-F238E27FC236}">
                <a16:creationId xmlns:a16="http://schemas.microsoft.com/office/drawing/2014/main" id="{99D7F96E-543B-3D4D-84E9-BC79BA7D2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4116"/>
            <a:ext cx="10240617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This diagram best explains why metals are: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malleable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hard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latin typeface="Cambria" panose="02040503050406030204" pitchFamily="18" charset="0"/>
              </a:rPr>
              <a:t>shiny </a:t>
            </a:r>
          </a:p>
        </p:txBody>
      </p:sp>
      <p:sp>
        <p:nvSpPr>
          <p:cNvPr id="131" name="Title 130">
            <a:extLst>
              <a:ext uri="{FF2B5EF4-FFF2-40B4-BE49-F238E27FC236}">
                <a16:creationId xmlns:a16="http://schemas.microsoft.com/office/drawing/2014/main" id="{F6F6D998-4E4F-024F-B467-A2F1A51C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63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6004</TotalTime>
  <Words>860</Words>
  <Application>Microsoft Macintosh PowerPoint</Application>
  <PresentationFormat>Widescreen</PresentationFormat>
  <Paragraphs>328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Green, Jasper</dc:creator>
  <cp:lastModifiedBy>Green, Jasper</cp:lastModifiedBy>
  <cp:revision>82</cp:revision>
  <dcterms:created xsi:type="dcterms:W3CDTF">2018-10-06T07:41:32Z</dcterms:created>
  <dcterms:modified xsi:type="dcterms:W3CDTF">2018-10-28T18:32:50Z</dcterms:modified>
</cp:coreProperties>
</file>