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theme/theme2.xml" ContentType="application/vnd.openxmlformats-officedocument.them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5"/>
  </p:notesMasterIdLst>
  <p:sldIdLst>
    <p:sldId id="261" r:id="rId2"/>
    <p:sldId id="262" r:id="rId3"/>
    <p:sldId id="263"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showGuides="1">
      <p:cViewPr varScale="1">
        <p:scale>
          <a:sx n="120" d="100"/>
          <a:sy n="120" d="100"/>
        </p:scale>
        <p:origin x="-26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E9F06A-6C45-6F47-AB26-B118777CE11D}" type="datetimeFigureOut">
              <a:rPr lang="en-US" smtClean="0"/>
              <a:pPr/>
              <a:t>9/13/18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4380AD-29C9-EB46-8B70-A2886117BEB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lvl1pPr>
              <a:defRPr>
                <a:latin typeface="Cambria"/>
                <a:cs typeface="Cambria"/>
              </a:defRPr>
            </a:lvl1pPr>
          </a:lstStyle>
          <a:p>
            <a:r>
              <a:rPr lang="en-GB" dirty="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308D2B4A-F2C6-FB4C-AA7C-037D182C307F}" type="datetimeFigureOut">
              <a:rPr lang="en-GB"/>
              <a:pPr/>
              <a:t>9/13/18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08D2B4A-F2C6-FB4C-AA7C-037D182C307F}" type="datetimeFigureOut">
              <a:rPr lang="en-GB"/>
              <a:pPr/>
              <a:t>9/13/18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08D2B4A-F2C6-FB4C-AA7C-037D182C307F}" type="datetimeFigureOut">
              <a:rPr lang="en-GB"/>
              <a:pPr/>
              <a:t>9/13/18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8000"/>
                </a:solidFill>
                <a:latin typeface="Cambria"/>
                <a:cs typeface="Cambria"/>
              </a:defRPr>
            </a:lvl1pPr>
          </a:lstStyle>
          <a:p>
            <a:r>
              <a:rPr lang="en-GB" dirty="0"/>
              <a:t>Click to edit Master title style</a:t>
            </a:r>
            <a:endParaRPr lang="en-US" dirty="0"/>
          </a:p>
        </p:txBody>
      </p:sp>
      <p:sp>
        <p:nvSpPr>
          <p:cNvPr id="3" name="Content Placeholder 2"/>
          <p:cNvSpPr>
            <a:spLocks noGrp="1"/>
          </p:cNvSpPr>
          <p:nvPr>
            <p:ph idx="1"/>
          </p:nvPr>
        </p:nvSpPr>
        <p:spPr/>
        <p:txBody>
          <a:bodyPr/>
          <a:lstStyle>
            <a:lvl1pPr>
              <a:defRPr>
                <a:latin typeface="Cambria"/>
                <a:cs typeface="Cambria"/>
              </a:defRPr>
            </a:lvl1pPr>
            <a:lvl2pPr>
              <a:defRPr>
                <a:latin typeface="Cambria"/>
                <a:cs typeface="Cambria"/>
              </a:defRPr>
            </a:lvl2pPr>
            <a:lvl3pPr>
              <a:defRPr>
                <a:latin typeface="Cambria"/>
                <a:cs typeface="Cambria"/>
              </a:defRPr>
            </a:lvl3pPr>
            <a:lvl4pPr>
              <a:defRPr>
                <a:latin typeface="Cambria"/>
                <a:cs typeface="Cambria"/>
              </a:defRPr>
            </a:lvl4pPr>
            <a:lvl5pPr>
              <a:defRPr>
                <a:latin typeface="Cambria"/>
                <a:cs typeface="Cambria"/>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308D2B4A-F2C6-FB4C-AA7C-037D182C307F}" type="datetimeFigureOut">
              <a:rPr lang="en-GB"/>
              <a:pPr/>
              <a:t>9/13/18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08D2B4A-F2C6-FB4C-AA7C-037D182C307F}" type="datetimeFigureOut">
              <a:rPr lang="en-GB"/>
              <a:pPr/>
              <a:t>9/13/18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308D2B4A-F2C6-FB4C-AA7C-037D182C307F}" type="datetimeFigureOut">
              <a:rPr lang="en-GB"/>
              <a:pPr/>
              <a:t>9/13/18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308D2B4A-F2C6-FB4C-AA7C-037D182C307F}" type="datetimeFigureOut">
              <a:rPr lang="en-GB"/>
              <a:pPr/>
              <a:t>9/13/18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308D2B4A-F2C6-FB4C-AA7C-037D182C307F}" type="datetimeFigureOut">
              <a:rPr lang="en-GB"/>
              <a:pPr/>
              <a:t>9/13/18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D2B4A-F2C6-FB4C-AA7C-037D182C307F}" type="datetimeFigureOut">
              <a:rPr lang="en-GB"/>
              <a:pPr/>
              <a:t>9/13/18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08D2B4A-F2C6-FB4C-AA7C-037D182C307F}" type="datetimeFigureOut">
              <a:rPr lang="en-GB"/>
              <a:pPr/>
              <a:t>9/13/18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08D2B4A-F2C6-FB4C-AA7C-037D182C307F}" type="datetimeFigureOut">
              <a:rPr lang="en-GB"/>
              <a:pPr/>
              <a:t>9/13/18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A2807-C79D-CA42-B944-3632558A7AAD}" type="slidenum">
              <a: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8D2B4A-F2C6-FB4C-AA7C-037D182C307F}" type="datetimeFigureOut">
              <a:rPr lang="en-GB"/>
              <a:pPr/>
              <a:t>9/13/18</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A2807-C79D-CA42-B944-3632558A7AAD}" type="slidenum">
              <a: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rgbClr val="008000"/>
          </a:solidFill>
          <a:latin typeface="Cambria"/>
          <a:ea typeface="+mj-ea"/>
          <a:cs typeface="Cambri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ambria"/>
          <a:ea typeface="+mn-ea"/>
          <a:cs typeface="Cambria"/>
        </a:defRPr>
      </a:lvl1pPr>
      <a:lvl2pPr marL="742950" indent="-285750" algn="l" defTabSz="457200" rtl="0" eaLnBrk="1" latinLnBrk="0" hangingPunct="1">
        <a:spcBef>
          <a:spcPct val="20000"/>
        </a:spcBef>
        <a:buFont typeface="Arial"/>
        <a:buChar char="–"/>
        <a:defRPr sz="2800" kern="1200">
          <a:solidFill>
            <a:schemeClr val="tx1"/>
          </a:solidFill>
          <a:latin typeface="Cambria"/>
          <a:ea typeface="+mn-ea"/>
          <a:cs typeface="Cambria"/>
        </a:defRPr>
      </a:lvl2pPr>
      <a:lvl3pPr marL="1143000" indent="-228600" algn="l" defTabSz="457200" rtl="0" eaLnBrk="1" latinLnBrk="0" hangingPunct="1">
        <a:spcBef>
          <a:spcPct val="20000"/>
        </a:spcBef>
        <a:buFont typeface="Arial"/>
        <a:buChar char="•"/>
        <a:defRPr sz="2400" kern="1200">
          <a:solidFill>
            <a:schemeClr val="tx1"/>
          </a:solidFill>
          <a:latin typeface="Cambria"/>
          <a:ea typeface="+mn-ea"/>
          <a:cs typeface="Cambria"/>
        </a:defRPr>
      </a:lvl3pPr>
      <a:lvl4pPr marL="1600200" indent="-228600" algn="l" defTabSz="457200" rtl="0" eaLnBrk="1" latinLnBrk="0" hangingPunct="1">
        <a:spcBef>
          <a:spcPct val="20000"/>
        </a:spcBef>
        <a:buFont typeface="Arial"/>
        <a:buChar char="–"/>
        <a:defRPr sz="2000" kern="1200">
          <a:solidFill>
            <a:schemeClr val="tx1"/>
          </a:solidFill>
          <a:latin typeface="Cambria"/>
          <a:ea typeface="+mn-ea"/>
          <a:cs typeface="Cambria"/>
        </a:defRPr>
      </a:lvl4pPr>
      <a:lvl5pPr marL="2057400" indent="-228600" algn="l" defTabSz="457200" rtl="0" eaLnBrk="1" latinLnBrk="0" hangingPunct="1">
        <a:spcBef>
          <a:spcPct val="20000"/>
        </a:spcBef>
        <a:buFont typeface="Arial"/>
        <a:buChar char="»"/>
        <a:defRPr sz="2000" kern="1200">
          <a:solidFill>
            <a:schemeClr val="tx1"/>
          </a:solidFill>
          <a:latin typeface="Cambria"/>
          <a:ea typeface="+mn-ea"/>
          <a:cs typeface="Cambr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hescienceteacher.co.uk/pressure/" TargetMode="External"/><Relationship Id="rId4" Type="http://schemas.openxmlformats.org/officeDocument/2006/relationships/hyperlink" Target="http://www.thescienceteacher.co.uk" TargetMode="External"/><Relationship Id="rId1" Type="http://schemas.openxmlformats.org/officeDocument/2006/relationships/slideLayout" Target="../slideLayouts/slideLayout2.xml"/><Relationship Id="rId2" Type="http://schemas.openxmlformats.org/officeDocument/2006/relationships/hyperlink" Target="https://www.stevespanglerscience.com/lab/experiments/egg-in-bottl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457200" y="274639"/>
          <a:ext cx="8229600" cy="5228694"/>
        </p:xfrm>
        <a:graphic>
          <a:graphicData uri="http://schemas.openxmlformats.org/drawingml/2006/table">
            <a:tbl>
              <a:tblPr firstRow="1" bandRow="1">
                <a:tableStyleId>{5C22544A-7EE6-4342-B048-85BDC9FD1C3A}</a:tableStyleId>
              </a:tblPr>
              <a:tblGrid>
                <a:gridCol w="1552538"/>
                <a:gridCol w="2562262"/>
                <a:gridCol w="816071"/>
                <a:gridCol w="3298729"/>
              </a:tblGrid>
              <a:tr h="370840">
                <a:tc>
                  <a:txBody>
                    <a:bodyPr/>
                    <a:lstStyle/>
                    <a:p>
                      <a:pPr algn="l"/>
                      <a:r>
                        <a:rPr lang="en-US" sz="1400" b="1" dirty="0">
                          <a:solidFill>
                            <a:srgbClr val="008000"/>
                          </a:solidFill>
                          <a:latin typeface="Cambria"/>
                          <a:cs typeface="Cambria"/>
                        </a:rPr>
                        <a:t>Topic</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GB" sz="1400" b="0" dirty="0" smtClean="0">
                          <a:solidFill>
                            <a:schemeClr val="tx1"/>
                          </a:solidFill>
                          <a:latin typeface="Cambria"/>
                          <a:cs typeface="Cambria"/>
                        </a:rPr>
                        <a:t>Air pressure</a:t>
                      </a:r>
                      <a:endParaRPr lang="en-GB" sz="1400" b="0" dirty="0">
                        <a:solidFill>
                          <a:schemeClr val="tx1"/>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solidFill>
                            <a:srgbClr val="008000"/>
                          </a:solidFill>
                          <a:latin typeface="Cambria"/>
                          <a:cs typeface="Cambria"/>
                        </a:rPr>
                        <a:t>Level</a:t>
                      </a:r>
                    </a:p>
                    <a:p>
                      <a:endParaRPr lang="en-GB" sz="140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solidFill>
                            <a:schemeClr val="tx1"/>
                          </a:solidFill>
                          <a:latin typeface="Cambria"/>
                          <a:cs typeface="Cambria"/>
                        </a:rPr>
                        <a:t>Key</a:t>
                      </a:r>
                      <a:r>
                        <a:rPr lang="en-US" sz="1400" b="0" baseline="0" dirty="0" smtClean="0">
                          <a:solidFill>
                            <a:schemeClr val="tx1"/>
                          </a:solidFill>
                          <a:latin typeface="Cambria"/>
                          <a:cs typeface="Cambria"/>
                        </a:rPr>
                        <a:t> Stage 3</a:t>
                      </a:r>
                      <a:r>
                        <a:rPr lang="en-US" sz="1400" b="0" dirty="0" smtClean="0">
                          <a:solidFill>
                            <a:schemeClr val="tx1"/>
                          </a:solidFill>
                          <a:latin typeface="Cambria"/>
                          <a:cs typeface="Cambria"/>
                        </a:rPr>
                        <a:t> (or</a:t>
                      </a:r>
                      <a:r>
                        <a:rPr lang="en-US" sz="1400" b="0" baseline="0" dirty="0" smtClean="0">
                          <a:solidFill>
                            <a:schemeClr val="tx1"/>
                          </a:solidFill>
                          <a:latin typeface="Cambria"/>
                          <a:cs typeface="Cambria"/>
                        </a:rPr>
                        <a:t> any course for</a:t>
                      </a:r>
                      <a:r>
                        <a:rPr lang="en-US" sz="1400" b="0" dirty="0" smtClean="0">
                          <a:solidFill>
                            <a:schemeClr val="tx1"/>
                          </a:solidFill>
                          <a:latin typeface="Cambria"/>
                          <a:cs typeface="Cambria"/>
                        </a:rPr>
                        <a:t> students aged 11-16)</a:t>
                      </a:r>
                    </a:p>
                    <a:p>
                      <a:endParaRPr lang="en-GB" sz="140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687174">
                <a:tc>
                  <a:txBody>
                    <a:bodyPr/>
                    <a:lstStyle/>
                    <a:p>
                      <a:pPr algn="l"/>
                      <a:r>
                        <a:rPr lang="en-US" sz="1400" b="1" dirty="0" smtClean="0">
                          <a:solidFill>
                            <a:srgbClr val="008000"/>
                          </a:solidFill>
                          <a:latin typeface="Cambria"/>
                          <a:cs typeface="Cambria"/>
                        </a:rPr>
                        <a:t>Outcomes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gridSpan="3">
                  <a:txBody>
                    <a:bodyPr/>
                    <a:lstStyle/>
                    <a:p>
                      <a:r>
                        <a:rPr lang="en-GB" sz="1400" dirty="0" smtClean="0">
                          <a:latin typeface="Cambria"/>
                          <a:cs typeface="Cambria"/>
                        </a:rPr>
                        <a:t>Students</a:t>
                      </a:r>
                      <a:r>
                        <a:rPr lang="en-GB" sz="1400" baseline="0" dirty="0" smtClean="0">
                          <a:latin typeface="Cambria"/>
                          <a:cs typeface="Cambria"/>
                        </a:rPr>
                        <a:t> use the particle model to explain how air pressure can exert a force on an object. </a:t>
                      </a:r>
                      <a:endParaRPr lang="en-GB" sz="140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GB" dirty="0"/>
                    </a:p>
                  </a:txBody>
                  <a:tcPr/>
                </a:tc>
                <a:tc hMerge="1">
                  <a:txBody>
                    <a:bodyPr/>
                    <a:lstStyle/>
                    <a:p>
                      <a:endParaRPr lang="en-GB" dirty="0"/>
                    </a:p>
                  </a:txBody>
                  <a:tcPr/>
                </a:tc>
              </a:tr>
              <a:tr h="370840">
                <a:tc>
                  <a:txBody>
                    <a:bodyPr/>
                    <a:lstStyle/>
                    <a:p>
                      <a:pPr algn="l"/>
                      <a:r>
                        <a:rPr lang="en-US" sz="1400" b="1" dirty="0" smtClean="0">
                          <a:solidFill>
                            <a:srgbClr val="008000"/>
                          </a:solidFill>
                          <a:latin typeface="Cambria"/>
                          <a:cs typeface="Cambria"/>
                        </a:rPr>
                        <a:t>Information for</a:t>
                      </a:r>
                      <a:r>
                        <a:rPr lang="en-US" sz="1400" b="1" baseline="0" dirty="0" smtClean="0">
                          <a:solidFill>
                            <a:srgbClr val="008000"/>
                          </a:solidFill>
                          <a:latin typeface="Cambria"/>
                          <a:cs typeface="Cambria"/>
                        </a:rPr>
                        <a:t> teachers</a:t>
                      </a:r>
                    </a:p>
                    <a:p>
                      <a:pPr algn="l"/>
                      <a:endParaRPr lang="en-US" sz="1400" b="1" baseline="0" dirty="0" smtClean="0">
                        <a:solidFill>
                          <a:srgbClr val="008000"/>
                        </a:solidFill>
                        <a:latin typeface="Cambria"/>
                        <a:cs typeface="Cambria"/>
                      </a:endParaRPr>
                    </a:p>
                    <a:p>
                      <a:pPr algn="l"/>
                      <a:endParaRPr lang="en-US" sz="1400" b="1" baseline="0" dirty="0" smtClean="0">
                        <a:solidFill>
                          <a:srgbClr val="008000"/>
                        </a:solidFill>
                        <a:latin typeface="Cambria"/>
                        <a:cs typeface="Cambria"/>
                      </a:endParaRPr>
                    </a:p>
                    <a:p>
                      <a:pPr algn="l"/>
                      <a:endParaRPr lang="en-US" sz="1400" b="1" baseline="0" dirty="0" smtClean="0">
                        <a:solidFill>
                          <a:srgbClr val="008000"/>
                        </a:solidFill>
                        <a:latin typeface="Cambria"/>
                        <a:cs typeface="Cambria"/>
                      </a:endParaRPr>
                    </a:p>
                    <a:p>
                      <a:pPr algn="l"/>
                      <a:endParaRPr lang="en-US" sz="1400" b="1" dirty="0">
                        <a:solidFill>
                          <a:srgbClr val="008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gridSpan="3">
                  <a:txBody>
                    <a:bodyPr/>
                    <a:lstStyle/>
                    <a:p>
                      <a:r>
                        <a:rPr lang="en-GB" sz="1400" dirty="0" smtClean="0">
                          <a:latin typeface="Cambria"/>
                          <a:cs typeface="Cambria"/>
                        </a:rPr>
                        <a:t>Demonstrate</a:t>
                      </a:r>
                      <a:r>
                        <a:rPr lang="en-GB" sz="1400" baseline="0" dirty="0" smtClean="0">
                          <a:latin typeface="Cambria"/>
                          <a:cs typeface="Cambria"/>
                        </a:rPr>
                        <a:t> the </a:t>
                      </a:r>
                      <a:r>
                        <a:rPr lang="en-GB" sz="1400" baseline="0" dirty="0" smtClean="0">
                          <a:latin typeface="Cambria"/>
                          <a:cs typeface="Cambria"/>
                          <a:hlinkClick r:id="rId2"/>
                        </a:rPr>
                        <a:t>egg in the bottle</a:t>
                      </a:r>
                      <a:r>
                        <a:rPr lang="en-GB" sz="1400" baseline="0" dirty="0" smtClean="0">
                          <a:latin typeface="Cambria"/>
                          <a:cs typeface="Cambria"/>
                        </a:rPr>
                        <a:t>. Explain the science and then ask students to describe and explain what happened using slide 2. Make sure students have a secure understanding of pressure and the particle model before attempting this demonstration. </a:t>
                      </a:r>
                    </a:p>
                    <a:p>
                      <a:endParaRPr lang="en-GB" sz="1400" dirty="0" smtClean="0">
                        <a:latin typeface="Cambria"/>
                        <a:cs typeface="Cambria"/>
                      </a:endParaRPr>
                    </a:p>
                    <a:p>
                      <a:r>
                        <a:rPr lang="en-GB" sz="1400" dirty="0" smtClean="0">
                          <a:latin typeface="Cambria"/>
                          <a:cs typeface="Cambria"/>
                        </a:rPr>
                        <a:t>There is a common</a:t>
                      </a:r>
                      <a:r>
                        <a:rPr lang="en-GB" sz="1400" baseline="0" dirty="0" smtClean="0">
                          <a:latin typeface="Cambria"/>
                          <a:cs typeface="Cambria"/>
                        </a:rPr>
                        <a:t> misconception that the oxygen inside the bottle is used up. However, this would not cause the egg to be pushed into the bottle by the outside air pressure because carbon dioxide and water vapour would also be produced. Instead, the match causes the air particles inside the bottle to warm up, travel faster and spread out (a few will leave the bottle). When these particles cool down they move closer together and the air pressure inside the bottle decreases.  The outside air pressure is now greater than the air pressure inside the bottle (more particles hitting the egg from the top than the bottom) and so the egg is pushed into the bottle (NOT sucked). </a:t>
                      </a:r>
                      <a:endParaRPr lang="en-GB" sz="140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370840">
                <a:tc>
                  <a:txBody>
                    <a:bodyPr/>
                    <a:lstStyle/>
                    <a:p>
                      <a:pPr algn="l"/>
                      <a:r>
                        <a:rPr lang="en-US" sz="1400" b="1" dirty="0" smtClean="0">
                          <a:solidFill>
                            <a:srgbClr val="008000"/>
                          </a:solidFill>
                          <a:latin typeface="Cambria"/>
                          <a:cs typeface="Cambria"/>
                        </a:rPr>
                        <a:t>Other resources</a:t>
                      </a:r>
                      <a:endParaRPr lang="en-US" sz="1400" b="1" dirty="0">
                        <a:solidFill>
                          <a:srgbClr val="008000"/>
                        </a:solidFill>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gridSpan="3">
                  <a:txBody>
                    <a:bodyPr/>
                    <a:lstStyle/>
                    <a:p>
                      <a:pPr marL="342900" indent="-342900">
                        <a:buFont typeface="+mj-lt"/>
                        <a:buNone/>
                      </a:pPr>
                      <a:r>
                        <a:rPr lang="en-US" sz="1400" dirty="0" smtClean="0">
                          <a:latin typeface="Cambria"/>
                          <a:cs typeface="Cambria"/>
                        </a:rPr>
                        <a:t>Other resources on</a:t>
                      </a:r>
                      <a:r>
                        <a:rPr lang="en-US" sz="1400" dirty="0" smtClean="0">
                          <a:latin typeface="Cambria"/>
                          <a:cs typeface="Cambria"/>
                        </a:rPr>
                        <a:t> pressure are </a:t>
                      </a:r>
                      <a:r>
                        <a:rPr lang="en-US" sz="1400" dirty="0" smtClean="0">
                          <a:latin typeface="Cambria"/>
                          <a:cs typeface="Cambria"/>
                        </a:rPr>
                        <a:t>here:</a:t>
                      </a:r>
                      <a:r>
                        <a:rPr lang="en-US" sz="1400" dirty="0" smtClean="0">
                          <a:latin typeface="Cambria"/>
                          <a:cs typeface="Cambria"/>
                        </a:rPr>
                        <a:t> </a:t>
                      </a:r>
                    </a:p>
                    <a:p>
                      <a:pPr marL="342900" indent="-342900">
                        <a:buFont typeface="+mj-lt"/>
                        <a:buNone/>
                      </a:pPr>
                      <a:r>
                        <a:rPr lang="en-US" sz="1400" dirty="0" smtClean="0">
                          <a:latin typeface="Cambria"/>
                          <a:cs typeface="Cambria"/>
                          <a:hlinkClick r:id="rId3"/>
                        </a:rPr>
                        <a:t>http://thescienceteacher.co.uk/pressure/</a:t>
                      </a:r>
                      <a:endParaRPr lang="en-US" sz="1400" dirty="0" smtClean="0">
                        <a:latin typeface="Cambria"/>
                        <a:cs typeface="Cambria"/>
                      </a:endParaRPr>
                    </a:p>
                    <a:p>
                      <a:endParaRPr lang="en-GB" sz="1400" dirty="0">
                        <a:latin typeface="Cambria"/>
                        <a:cs typeface="Cambria"/>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
        <p:nvSpPr>
          <p:cNvPr id="5" name="Rectangle 4"/>
          <p:cNvSpPr/>
          <p:nvPr/>
        </p:nvSpPr>
        <p:spPr>
          <a:xfrm>
            <a:off x="61650" y="6242494"/>
            <a:ext cx="8102894" cy="369332"/>
          </a:xfrm>
          <a:prstGeom prst="rect">
            <a:avLst/>
          </a:prstGeom>
        </p:spPr>
        <p:txBody>
          <a:bodyPr wrap="square">
            <a:spAutoFit/>
          </a:bodyPr>
          <a:lstStyle/>
          <a:p>
            <a:r>
              <a:rPr lang="en-US" dirty="0">
                <a:solidFill>
                  <a:srgbClr val="008000"/>
                </a:solidFill>
                <a:latin typeface="Cambria"/>
                <a:ea typeface="Cambria"/>
                <a:cs typeface="Times New Roman"/>
                <a:hlinkClick r:id="rId4"/>
              </a:rPr>
              <a:t>www.thescienceteacher.co.uk</a:t>
            </a:r>
            <a:r>
              <a:rPr lang="en-US" dirty="0">
                <a:solidFill>
                  <a:srgbClr val="008000"/>
                </a:solidFill>
                <a:latin typeface="Cambria"/>
                <a:ea typeface="Cambria"/>
                <a:cs typeface="Times New Roman"/>
              </a:rPr>
              <a:t>  </a:t>
            </a:r>
            <a:r>
              <a:rPr lang="en-GB" dirty="0">
                <a:latin typeface="Cambria"/>
                <a:ea typeface="Cambria"/>
                <a:cs typeface="Times New Roman"/>
              </a:rPr>
              <a:t>| resources for science teachers who like to think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676129" y="1597550"/>
            <a:ext cx="5423408" cy="4318000"/>
          </a:xfrm>
          <a:prstGeom prst="rect">
            <a:avLst/>
          </a:prstGeom>
        </p:spPr>
      </p:pic>
      <p:pic>
        <p:nvPicPr>
          <p:cNvPr id="5" name="Picture 4"/>
          <p:cNvPicPr>
            <a:picLocks noChangeAspect="1"/>
          </p:cNvPicPr>
          <p:nvPr/>
        </p:nvPicPr>
        <p:blipFill>
          <a:blip r:embed="rId2"/>
          <a:srcRect t="14620" r="65802"/>
          <a:stretch>
            <a:fillRect/>
          </a:stretch>
        </p:blipFill>
        <p:spPr>
          <a:xfrm>
            <a:off x="1902355" y="2201333"/>
            <a:ext cx="1854708" cy="3686706"/>
          </a:xfrm>
          <a:prstGeom prst="rect">
            <a:avLst/>
          </a:prstGeom>
        </p:spPr>
      </p:pic>
      <p:sp>
        <p:nvSpPr>
          <p:cNvPr id="6" name="TextBox 5"/>
          <p:cNvSpPr txBox="1"/>
          <p:nvPr/>
        </p:nvSpPr>
        <p:spPr>
          <a:xfrm>
            <a:off x="1481667" y="6331048"/>
            <a:ext cx="6982890" cy="276999"/>
          </a:xfrm>
          <a:prstGeom prst="rect">
            <a:avLst/>
          </a:prstGeom>
          <a:noFill/>
        </p:spPr>
        <p:txBody>
          <a:bodyPr wrap="square" rtlCol="0">
            <a:spAutoFit/>
          </a:bodyPr>
          <a:lstStyle/>
          <a:p>
            <a:r>
              <a:rPr lang="en-GB" sz="1200" b="1" dirty="0" smtClean="0">
                <a:latin typeface="Cambria"/>
                <a:cs typeface="Cambria"/>
              </a:rPr>
              <a:t>Source: </a:t>
            </a:r>
            <a:r>
              <a:rPr lang="en-GB" sz="1200" dirty="0" smtClean="0">
                <a:latin typeface="Cambria"/>
                <a:cs typeface="Cambria"/>
              </a:rPr>
              <a:t>adapted from </a:t>
            </a:r>
            <a:r>
              <a:rPr lang="en-US" sz="1200" dirty="0" err="1" smtClean="0">
                <a:latin typeface="Cambria"/>
                <a:cs typeface="Cambria"/>
              </a:rPr>
              <a:t>https://www.teachersource.com/product/milk-bottle--egg-demo/air-pressure</a:t>
            </a:r>
            <a:endParaRPr lang="en-GB" sz="1200" dirty="0">
              <a:latin typeface="Cambria"/>
              <a:cs typeface="Cambria"/>
            </a:endParaRPr>
          </a:p>
        </p:txBody>
      </p:sp>
      <p:sp>
        <p:nvSpPr>
          <p:cNvPr id="7" name="TextBox 6"/>
          <p:cNvSpPr txBox="1"/>
          <p:nvPr/>
        </p:nvSpPr>
        <p:spPr>
          <a:xfrm>
            <a:off x="880318" y="1146740"/>
            <a:ext cx="878416" cy="461665"/>
          </a:xfrm>
          <a:prstGeom prst="rect">
            <a:avLst/>
          </a:prstGeom>
          <a:noFill/>
        </p:spPr>
        <p:txBody>
          <a:bodyPr wrap="square" rtlCol="0">
            <a:spAutoFit/>
          </a:bodyPr>
          <a:lstStyle/>
          <a:p>
            <a:r>
              <a:rPr lang="en-GB" sz="2400" dirty="0" smtClean="0">
                <a:solidFill>
                  <a:srgbClr val="008000"/>
                </a:solidFill>
              </a:rPr>
              <a:t>1</a:t>
            </a:r>
            <a:endParaRPr lang="en-GB" sz="2400" dirty="0">
              <a:solidFill>
                <a:srgbClr val="008000"/>
              </a:solidFill>
            </a:endParaRPr>
          </a:p>
        </p:txBody>
      </p:sp>
      <p:sp>
        <p:nvSpPr>
          <p:cNvPr id="8" name="TextBox 7"/>
          <p:cNvSpPr txBox="1"/>
          <p:nvPr/>
        </p:nvSpPr>
        <p:spPr>
          <a:xfrm>
            <a:off x="4418169" y="1135884"/>
            <a:ext cx="878416" cy="461665"/>
          </a:xfrm>
          <a:prstGeom prst="rect">
            <a:avLst/>
          </a:prstGeom>
          <a:noFill/>
        </p:spPr>
        <p:txBody>
          <a:bodyPr wrap="square" rtlCol="0">
            <a:spAutoFit/>
          </a:bodyPr>
          <a:lstStyle/>
          <a:p>
            <a:r>
              <a:rPr lang="en-GB" sz="2400" dirty="0" smtClean="0">
                <a:solidFill>
                  <a:srgbClr val="008000"/>
                </a:solidFill>
              </a:rPr>
              <a:t>3</a:t>
            </a:r>
            <a:endParaRPr lang="en-GB" sz="2400" dirty="0">
              <a:solidFill>
                <a:srgbClr val="008000"/>
              </a:solidFill>
            </a:endParaRPr>
          </a:p>
        </p:txBody>
      </p:sp>
      <p:sp>
        <p:nvSpPr>
          <p:cNvPr id="9" name="TextBox 8"/>
          <p:cNvSpPr txBox="1"/>
          <p:nvPr/>
        </p:nvSpPr>
        <p:spPr>
          <a:xfrm>
            <a:off x="6227644" y="1135885"/>
            <a:ext cx="878416" cy="461665"/>
          </a:xfrm>
          <a:prstGeom prst="rect">
            <a:avLst/>
          </a:prstGeom>
          <a:noFill/>
        </p:spPr>
        <p:txBody>
          <a:bodyPr wrap="square" rtlCol="0">
            <a:spAutoFit/>
          </a:bodyPr>
          <a:lstStyle/>
          <a:p>
            <a:r>
              <a:rPr lang="en-GB" sz="2400" dirty="0" smtClean="0">
                <a:solidFill>
                  <a:srgbClr val="008000"/>
                </a:solidFill>
              </a:rPr>
              <a:t>4</a:t>
            </a:r>
            <a:endParaRPr lang="en-GB" sz="2400" dirty="0">
              <a:solidFill>
                <a:srgbClr val="008000"/>
              </a:solidFill>
            </a:endParaRPr>
          </a:p>
        </p:txBody>
      </p:sp>
      <p:sp>
        <p:nvSpPr>
          <p:cNvPr id="10" name="TextBox 9"/>
          <p:cNvSpPr txBox="1"/>
          <p:nvPr/>
        </p:nvSpPr>
        <p:spPr>
          <a:xfrm>
            <a:off x="7987351" y="1146740"/>
            <a:ext cx="878416" cy="461665"/>
          </a:xfrm>
          <a:prstGeom prst="rect">
            <a:avLst/>
          </a:prstGeom>
          <a:noFill/>
        </p:spPr>
        <p:txBody>
          <a:bodyPr wrap="square" rtlCol="0">
            <a:spAutoFit/>
          </a:bodyPr>
          <a:lstStyle/>
          <a:p>
            <a:r>
              <a:rPr lang="en-GB" sz="2400" dirty="0" smtClean="0">
                <a:solidFill>
                  <a:srgbClr val="008000"/>
                </a:solidFill>
              </a:rPr>
              <a:t>5</a:t>
            </a:r>
            <a:endParaRPr lang="en-GB" sz="2400" dirty="0">
              <a:solidFill>
                <a:srgbClr val="008000"/>
              </a:solidFill>
            </a:endParaRPr>
          </a:p>
        </p:txBody>
      </p:sp>
      <p:sp>
        <p:nvSpPr>
          <p:cNvPr id="11" name="TextBox 10"/>
          <p:cNvSpPr txBox="1"/>
          <p:nvPr/>
        </p:nvSpPr>
        <p:spPr>
          <a:xfrm>
            <a:off x="391583" y="170531"/>
            <a:ext cx="8072974" cy="707886"/>
          </a:xfrm>
          <a:prstGeom prst="rect">
            <a:avLst/>
          </a:prstGeom>
          <a:noFill/>
        </p:spPr>
        <p:txBody>
          <a:bodyPr wrap="square" rtlCol="0">
            <a:spAutoFit/>
          </a:bodyPr>
          <a:lstStyle/>
          <a:p>
            <a:r>
              <a:rPr lang="en-GB" sz="2000" dirty="0" smtClean="0">
                <a:latin typeface="Cambria"/>
                <a:cs typeface="Cambria"/>
              </a:rPr>
              <a:t>Describe </a:t>
            </a:r>
            <a:r>
              <a:rPr lang="en-GB" sz="2000" b="1" dirty="0" smtClean="0">
                <a:latin typeface="Cambria"/>
                <a:cs typeface="Cambria"/>
              </a:rPr>
              <a:t>and </a:t>
            </a:r>
            <a:r>
              <a:rPr lang="en-GB" sz="2000" dirty="0" smtClean="0">
                <a:latin typeface="Cambria"/>
                <a:cs typeface="Cambria"/>
              </a:rPr>
              <a:t>explain what happened to the egg and air particles (inside and outside the bottle) in steps 1</a:t>
            </a:r>
            <a:r>
              <a:rPr lang="en-GB" sz="2000" dirty="0" smtClean="0">
                <a:latin typeface="Cambria"/>
                <a:cs typeface="Cambria"/>
              </a:rPr>
              <a:t>-5.</a:t>
            </a:r>
            <a:endParaRPr lang="en-GB" sz="2000" dirty="0">
              <a:latin typeface="Cambria"/>
              <a:cs typeface="Cambria"/>
            </a:endParaRPr>
          </a:p>
        </p:txBody>
      </p:sp>
      <p:pic>
        <p:nvPicPr>
          <p:cNvPr id="15" name="Picture 14"/>
          <p:cNvPicPr>
            <a:picLocks noChangeAspect="1"/>
          </p:cNvPicPr>
          <p:nvPr/>
        </p:nvPicPr>
        <p:blipFill>
          <a:blip r:embed="rId3"/>
          <a:srcRect l="27809" r="25562"/>
          <a:stretch>
            <a:fillRect/>
          </a:stretch>
        </p:blipFill>
        <p:spPr>
          <a:xfrm>
            <a:off x="232831" y="2120372"/>
            <a:ext cx="1756833" cy="3767667"/>
          </a:xfrm>
          <a:prstGeom prst="rect">
            <a:avLst/>
          </a:prstGeom>
        </p:spPr>
      </p:pic>
      <p:sp>
        <p:nvSpPr>
          <p:cNvPr id="16" name="TextBox 15"/>
          <p:cNvSpPr txBox="1"/>
          <p:nvPr/>
        </p:nvSpPr>
        <p:spPr>
          <a:xfrm>
            <a:off x="2630529" y="1135884"/>
            <a:ext cx="878416" cy="461665"/>
          </a:xfrm>
          <a:prstGeom prst="rect">
            <a:avLst/>
          </a:prstGeom>
          <a:noFill/>
        </p:spPr>
        <p:txBody>
          <a:bodyPr wrap="square" rtlCol="0">
            <a:spAutoFit/>
          </a:bodyPr>
          <a:lstStyle/>
          <a:p>
            <a:r>
              <a:rPr lang="en-GB" sz="2400" dirty="0" smtClean="0">
                <a:solidFill>
                  <a:srgbClr val="008000"/>
                </a:solidFill>
              </a:rPr>
              <a:t>2</a:t>
            </a:r>
            <a:endParaRPr lang="en-GB" sz="2400" dirty="0">
              <a:solidFill>
                <a:srgbClr val="008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676129" y="1597550"/>
            <a:ext cx="5423408" cy="4318000"/>
          </a:xfrm>
          <a:prstGeom prst="rect">
            <a:avLst/>
          </a:prstGeom>
        </p:spPr>
      </p:pic>
      <p:pic>
        <p:nvPicPr>
          <p:cNvPr id="5" name="Picture 4"/>
          <p:cNvPicPr>
            <a:picLocks noChangeAspect="1"/>
          </p:cNvPicPr>
          <p:nvPr/>
        </p:nvPicPr>
        <p:blipFill>
          <a:blip r:embed="rId2"/>
          <a:srcRect t="14620" r="65802"/>
          <a:stretch>
            <a:fillRect/>
          </a:stretch>
        </p:blipFill>
        <p:spPr>
          <a:xfrm>
            <a:off x="1902355" y="2201333"/>
            <a:ext cx="1854708" cy="3686706"/>
          </a:xfrm>
          <a:prstGeom prst="rect">
            <a:avLst/>
          </a:prstGeom>
        </p:spPr>
      </p:pic>
      <p:sp>
        <p:nvSpPr>
          <p:cNvPr id="6" name="TextBox 5"/>
          <p:cNvSpPr txBox="1"/>
          <p:nvPr/>
        </p:nvSpPr>
        <p:spPr>
          <a:xfrm>
            <a:off x="1481667" y="6331048"/>
            <a:ext cx="6982890" cy="276999"/>
          </a:xfrm>
          <a:prstGeom prst="rect">
            <a:avLst/>
          </a:prstGeom>
          <a:noFill/>
        </p:spPr>
        <p:txBody>
          <a:bodyPr wrap="square" rtlCol="0">
            <a:spAutoFit/>
          </a:bodyPr>
          <a:lstStyle/>
          <a:p>
            <a:r>
              <a:rPr lang="en-GB" sz="1200" b="1" dirty="0" smtClean="0">
                <a:latin typeface="Cambria"/>
                <a:cs typeface="Cambria"/>
              </a:rPr>
              <a:t>Source: </a:t>
            </a:r>
            <a:r>
              <a:rPr lang="en-GB" sz="1200" dirty="0" smtClean="0">
                <a:latin typeface="Cambria"/>
                <a:cs typeface="Cambria"/>
              </a:rPr>
              <a:t>adapted from </a:t>
            </a:r>
            <a:r>
              <a:rPr lang="en-US" sz="1200" dirty="0" err="1" smtClean="0">
                <a:latin typeface="Cambria"/>
                <a:cs typeface="Cambria"/>
              </a:rPr>
              <a:t>https://www.teachersource.com/product/milk-bottle--egg-demo/air-pressure</a:t>
            </a:r>
            <a:endParaRPr lang="en-GB" sz="1200" dirty="0">
              <a:latin typeface="Cambria"/>
              <a:cs typeface="Cambria"/>
            </a:endParaRPr>
          </a:p>
        </p:txBody>
      </p:sp>
      <p:sp>
        <p:nvSpPr>
          <p:cNvPr id="7" name="TextBox 6"/>
          <p:cNvSpPr txBox="1"/>
          <p:nvPr/>
        </p:nvSpPr>
        <p:spPr>
          <a:xfrm>
            <a:off x="880318" y="1146740"/>
            <a:ext cx="878416" cy="461665"/>
          </a:xfrm>
          <a:prstGeom prst="rect">
            <a:avLst/>
          </a:prstGeom>
          <a:noFill/>
        </p:spPr>
        <p:txBody>
          <a:bodyPr wrap="square" rtlCol="0">
            <a:spAutoFit/>
          </a:bodyPr>
          <a:lstStyle/>
          <a:p>
            <a:r>
              <a:rPr lang="en-GB" sz="2400" dirty="0" smtClean="0">
                <a:solidFill>
                  <a:srgbClr val="008000"/>
                </a:solidFill>
              </a:rPr>
              <a:t>1</a:t>
            </a:r>
            <a:endParaRPr lang="en-GB" sz="2400" dirty="0">
              <a:solidFill>
                <a:srgbClr val="008000"/>
              </a:solidFill>
            </a:endParaRPr>
          </a:p>
        </p:txBody>
      </p:sp>
      <p:sp>
        <p:nvSpPr>
          <p:cNvPr id="8" name="TextBox 7"/>
          <p:cNvSpPr txBox="1"/>
          <p:nvPr/>
        </p:nvSpPr>
        <p:spPr>
          <a:xfrm>
            <a:off x="4418169" y="1135884"/>
            <a:ext cx="878416" cy="461665"/>
          </a:xfrm>
          <a:prstGeom prst="rect">
            <a:avLst/>
          </a:prstGeom>
          <a:noFill/>
        </p:spPr>
        <p:txBody>
          <a:bodyPr wrap="square" rtlCol="0">
            <a:spAutoFit/>
          </a:bodyPr>
          <a:lstStyle/>
          <a:p>
            <a:r>
              <a:rPr lang="en-GB" sz="2400" dirty="0" smtClean="0">
                <a:solidFill>
                  <a:srgbClr val="008000"/>
                </a:solidFill>
              </a:rPr>
              <a:t>3</a:t>
            </a:r>
            <a:endParaRPr lang="en-GB" sz="2400" dirty="0">
              <a:solidFill>
                <a:srgbClr val="008000"/>
              </a:solidFill>
            </a:endParaRPr>
          </a:p>
        </p:txBody>
      </p:sp>
      <p:sp>
        <p:nvSpPr>
          <p:cNvPr id="9" name="TextBox 8"/>
          <p:cNvSpPr txBox="1"/>
          <p:nvPr/>
        </p:nvSpPr>
        <p:spPr>
          <a:xfrm>
            <a:off x="6227644" y="1135885"/>
            <a:ext cx="878416" cy="461665"/>
          </a:xfrm>
          <a:prstGeom prst="rect">
            <a:avLst/>
          </a:prstGeom>
          <a:noFill/>
        </p:spPr>
        <p:txBody>
          <a:bodyPr wrap="square" rtlCol="0">
            <a:spAutoFit/>
          </a:bodyPr>
          <a:lstStyle/>
          <a:p>
            <a:r>
              <a:rPr lang="en-GB" sz="2400" dirty="0" smtClean="0">
                <a:solidFill>
                  <a:srgbClr val="008000"/>
                </a:solidFill>
              </a:rPr>
              <a:t>4</a:t>
            </a:r>
            <a:endParaRPr lang="en-GB" sz="2400" dirty="0">
              <a:solidFill>
                <a:srgbClr val="008000"/>
              </a:solidFill>
            </a:endParaRPr>
          </a:p>
        </p:txBody>
      </p:sp>
      <p:sp>
        <p:nvSpPr>
          <p:cNvPr id="10" name="TextBox 9"/>
          <p:cNvSpPr txBox="1"/>
          <p:nvPr/>
        </p:nvSpPr>
        <p:spPr>
          <a:xfrm>
            <a:off x="7987351" y="1146740"/>
            <a:ext cx="878416" cy="461665"/>
          </a:xfrm>
          <a:prstGeom prst="rect">
            <a:avLst/>
          </a:prstGeom>
          <a:noFill/>
        </p:spPr>
        <p:txBody>
          <a:bodyPr wrap="square" rtlCol="0">
            <a:spAutoFit/>
          </a:bodyPr>
          <a:lstStyle/>
          <a:p>
            <a:r>
              <a:rPr lang="en-GB" sz="2400" dirty="0" smtClean="0">
                <a:solidFill>
                  <a:srgbClr val="008000"/>
                </a:solidFill>
              </a:rPr>
              <a:t>5</a:t>
            </a:r>
            <a:endParaRPr lang="en-GB" sz="2400" dirty="0">
              <a:solidFill>
                <a:srgbClr val="008000"/>
              </a:solidFill>
            </a:endParaRPr>
          </a:p>
        </p:txBody>
      </p:sp>
      <p:sp>
        <p:nvSpPr>
          <p:cNvPr id="11" name="TextBox 10"/>
          <p:cNvSpPr txBox="1"/>
          <p:nvPr/>
        </p:nvSpPr>
        <p:spPr>
          <a:xfrm>
            <a:off x="391583" y="170531"/>
            <a:ext cx="8072974" cy="707886"/>
          </a:xfrm>
          <a:prstGeom prst="rect">
            <a:avLst/>
          </a:prstGeom>
          <a:noFill/>
        </p:spPr>
        <p:txBody>
          <a:bodyPr wrap="square" rtlCol="0">
            <a:spAutoFit/>
          </a:bodyPr>
          <a:lstStyle/>
          <a:p>
            <a:r>
              <a:rPr lang="en-GB" sz="2000" dirty="0" smtClean="0">
                <a:latin typeface="Cambria"/>
                <a:cs typeface="Cambria"/>
              </a:rPr>
              <a:t>Some people </a:t>
            </a:r>
            <a:r>
              <a:rPr lang="en-GB" sz="2000" b="1" dirty="0" smtClean="0">
                <a:latin typeface="Cambria"/>
                <a:cs typeface="Cambria"/>
              </a:rPr>
              <a:t>incorrectly</a:t>
            </a:r>
            <a:r>
              <a:rPr lang="en-GB" sz="2000" dirty="0" smtClean="0">
                <a:latin typeface="Cambria"/>
                <a:cs typeface="Cambria"/>
              </a:rPr>
              <a:t> believe the egg is sucked into the bottle because </a:t>
            </a:r>
            <a:r>
              <a:rPr lang="en-GB" sz="2000" dirty="0" smtClean="0">
                <a:latin typeface="Cambria"/>
                <a:cs typeface="Cambria"/>
              </a:rPr>
              <a:t>oxygen is used up by the fire. Explain why this is wrong. </a:t>
            </a:r>
            <a:endParaRPr lang="en-GB" sz="2000" dirty="0">
              <a:latin typeface="Cambria"/>
              <a:cs typeface="Cambria"/>
            </a:endParaRPr>
          </a:p>
        </p:txBody>
      </p:sp>
      <p:pic>
        <p:nvPicPr>
          <p:cNvPr id="15" name="Picture 14"/>
          <p:cNvPicPr>
            <a:picLocks noChangeAspect="1"/>
          </p:cNvPicPr>
          <p:nvPr/>
        </p:nvPicPr>
        <p:blipFill>
          <a:blip r:embed="rId3"/>
          <a:srcRect l="27809" r="25562"/>
          <a:stretch>
            <a:fillRect/>
          </a:stretch>
        </p:blipFill>
        <p:spPr>
          <a:xfrm>
            <a:off x="232831" y="2120372"/>
            <a:ext cx="1756833" cy="3767667"/>
          </a:xfrm>
          <a:prstGeom prst="rect">
            <a:avLst/>
          </a:prstGeom>
        </p:spPr>
      </p:pic>
      <p:sp>
        <p:nvSpPr>
          <p:cNvPr id="16" name="TextBox 15"/>
          <p:cNvSpPr txBox="1"/>
          <p:nvPr/>
        </p:nvSpPr>
        <p:spPr>
          <a:xfrm>
            <a:off x="2630529" y="1135884"/>
            <a:ext cx="878416" cy="461665"/>
          </a:xfrm>
          <a:prstGeom prst="rect">
            <a:avLst/>
          </a:prstGeom>
          <a:noFill/>
        </p:spPr>
        <p:txBody>
          <a:bodyPr wrap="square" rtlCol="0">
            <a:spAutoFit/>
          </a:bodyPr>
          <a:lstStyle/>
          <a:p>
            <a:r>
              <a:rPr lang="en-GB" sz="2400" dirty="0" smtClean="0">
                <a:solidFill>
                  <a:srgbClr val="008000"/>
                </a:solidFill>
              </a:rPr>
              <a:t>2</a:t>
            </a:r>
            <a:endParaRPr lang="en-GB" sz="2400" dirty="0">
              <a:solidFill>
                <a:srgbClr val="008000"/>
              </a:solidFill>
            </a:endParaRPr>
          </a:p>
        </p:txBody>
      </p:sp>
    </p:spTree>
  </p:cSld>
  <p:clrMapOvr>
    <a:masterClrMapping/>
  </p:clrMapOvr>
</p:sld>
</file>

<file path=ppt/theme/theme1.xml><?xml version="1.0" encoding="utf-8"?>
<a:theme xmlns:a="http://schemas.openxmlformats.org/drawingml/2006/main" name="Office Theme">
  <a:themeElements>
    <a:clrScheme name="Custom 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804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34464</TotalTime>
  <Words>350</Words>
  <Application>Microsoft Macintosh PowerPoint</Application>
  <PresentationFormat>On-screen Show (4:3)</PresentationFormat>
  <Paragraphs>30</Paragraphs>
  <Slides>3</Slides>
  <Notes>0</Notes>
  <HiddenSlides>0</HiddenSlides>
  <MMClips>0</MMClips>
  <ScaleCrop>false</ScaleCrop>
  <HeadingPairs>
    <vt:vector size="4" baseType="variant">
      <vt:variant>
        <vt:lpstr>Design Template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Company>University of York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Jasper Green</dc:creator>
  <cp:lastModifiedBy>Jasper Green</cp:lastModifiedBy>
  <cp:revision>30</cp:revision>
  <dcterms:created xsi:type="dcterms:W3CDTF">2018-09-13T08:35:47Z</dcterms:created>
  <dcterms:modified xsi:type="dcterms:W3CDTF">2018-09-13T08:51:02Z</dcterms:modified>
</cp:coreProperties>
</file>