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4" r:id="rId4"/>
    <p:sldId id="265" r:id="rId5"/>
    <p:sldId id="261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0" d="100"/>
          <a:sy n="110" d="100"/>
        </p:scale>
        <p:origin x="114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9F06A-6C45-6F47-AB26-B118777CE11D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380AD-29C9-EB46-8B70-A2886117B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380AD-29C9-EB46-8B70-A2886117BE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9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Cambria"/>
                <a:cs typeface="Cambri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/>
                <a:cs typeface="Cambria"/>
              </a:defRPr>
            </a:lvl1pPr>
            <a:lvl2pPr>
              <a:defRPr>
                <a:latin typeface="Cambria"/>
                <a:cs typeface="Cambria"/>
              </a:defRPr>
            </a:lvl2pPr>
            <a:lvl3pPr>
              <a:defRPr>
                <a:latin typeface="Cambria"/>
                <a:cs typeface="Cambria"/>
              </a:defRPr>
            </a:lvl3pPr>
            <a:lvl4pPr>
              <a:defRPr>
                <a:latin typeface="Cambria"/>
                <a:cs typeface="Cambria"/>
              </a:defRPr>
            </a:lvl4pPr>
            <a:lvl5pPr>
              <a:defRPr>
                <a:latin typeface="Cambria"/>
                <a:cs typeface="Cambri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2B4A-F2C6-FB4C-AA7C-037D182C307F}" type="datetimeFigureOut">
              <a:rPr lang="en-GB"/>
              <a:pPr/>
              <a:t>23/07/2018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4488092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78400"/>
              </p:ext>
            </p:extLst>
          </p:nvPr>
        </p:nvGraphicFramePr>
        <p:xfrm>
          <a:off x="703049" y="466896"/>
          <a:ext cx="8102896" cy="38023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50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8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Osmosis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GCSE (or</a:t>
                      </a:r>
                      <a:r>
                        <a:rPr lang="en-US" sz="1400" b="0" baseline="0" dirty="0" smtClean="0">
                          <a:latin typeface="Cambria"/>
                          <a:cs typeface="Cambria"/>
                        </a:rPr>
                        <a:t> any course for</a:t>
                      </a:r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 students aged 11-16)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To </a:t>
                      </a: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think about what happens when we add solute to a U-shaped tube containing water, separated by a membrane </a:t>
                      </a:r>
                      <a:endParaRPr lang="en-US" sz="1400" baseline="0" dirty="0" smtClean="0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94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Information for</a:t>
                      </a:r>
                      <a:r>
                        <a:rPr lang="en-US" sz="1400" b="1" baseline="0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 teachers</a:t>
                      </a:r>
                      <a:endParaRPr lang="en-US" sz="1400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dirty="0" smtClean="0">
                          <a:latin typeface="Cambria"/>
                          <a:cs typeface="Cambria"/>
                        </a:rPr>
                        <a:t>Use this </a:t>
                      </a:r>
                      <a:r>
                        <a:rPr lang="en-US" sz="1400" dirty="0" smtClean="0">
                          <a:latin typeface="Cambria"/>
                          <a:cs typeface="Cambria"/>
                        </a:rPr>
                        <a:t>thinking task to get students to engage with the</a:t>
                      </a: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 process of osmosis. This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could be used at the start of the topic to challenge and motivate students to solve a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problem. Whilst students may not arrive at the right answer, it will focus their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thinking on the parts of the problem i.e. membrane, solute and water, making any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explanations that follow more relevant and likely to stick. 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endParaRPr lang="en-US" sz="1400" baseline="0" dirty="0" smtClean="0">
                        <a:latin typeface="Cambria"/>
                        <a:cs typeface="Cambria"/>
                      </a:endParaRP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Provide 5 minutes for students to write down there thinking once you outline the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problem on slide 2, then 3 minutes to discuss their thinking with their partner, 3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minutes to share with the class and finally 5 minutes to re-draft their answer after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some teacher explanation using slide 5. Finally, they can make corrections to their</a:t>
                      </a: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en-US" sz="1400" baseline="0" dirty="0" smtClean="0">
                          <a:latin typeface="Cambria"/>
                          <a:cs typeface="Cambria"/>
                        </a:rPr>
                        <a:t>once you have shown them slide 6. </a:t>
                      </a:r>
                      <a:endParaRPr lang="en-US" sz="1400" baseline="0" dirty="0" smtClean="0">
                        <a:latin typeface="Cambria"/>
                        <a:cs typeface="Cambria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next? </a:t>
            </a:r>
            <a:endParaRPr lang="en-GB" dirty="0"/>
          </a:p>
        </p:txBody>
      </p:sp>
      <p:pic>
        <p:nvPicPr>
          <p:cNvPr id="1026" name="Picture 2" descr="https://upload.wikimedia.org/wikipedia/commons/thumb/f/f6/Osmosis_diagram.svg/1280px-Osmosis_diagram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7460"/>
          <a:stretch/>
        </p:blipFill>
        <p:spPr bwMode="auto">
          <a:xfrm>
            <a:off x="1708484" y="1063229"/>
            <a:ext cx="5021180" cy="410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02116" y="2753317"/>
            <a:ext cx="1283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00" dirty="0" smtClean="0"/>
              <a:t>?</a:t>
            </a:r>
            <a:endParaRPr lang="en-GB" sz="6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5128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ambria" panose="02040503050406030204" pitchFamily="18" charset="0"/>
              </a:rPr>
              <a:t>Write</a:t>
            </a:r>
            <a:endParaRPr lang="en-GB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7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happens next? </a:t>
            </a:r>
          </a:p>
        </p:txBody>
      </p:sp>
      <p:pic>
        <p:nvPicPr>
          <p:cNvPr id="1026" name="Picture 2" descr="https://upload.wikimedia.org/wikipedia/commons/thumb/f/f6/Osmosis_diagram.svg/1280px-Osmosis_diagram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7460"/>
          <a:stretch/>
        </p:blipFill>
        <p:spPr bwMode="auto">
          <a:xfrm>
            <a:off x="1708484" y="1063229"/>
            <a:ext cx="5021180" cy="410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02116" y="2753317"/>
            <a:ext cx="1283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00" dirty="0" smtClean="0"/>
              <a:t>?</a:t>
            </a:r>
            <a:endParaRPr lang="en-GB" sz="6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5128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ambria" panose="02040503050406030204" pitchFamily="18" charset="0"/>
              </a:rPr>
              <a:t>Write</a:t>
            </a:r>
            <a:endParaRPr lang="en-GB" sz="22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0853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Cambria" panose="02040503050406030204" pitchFamily="18" charset="0"/>
              </a:rPr>
              <a:t>Pair</a:t>
            </a:r>
            <a:endParaRPr lang="en-GB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2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next? </a:t>
            </a:r>
            <a:endParaRPr lang="en-GB" dirty="0"/>
          </a:p>
        </p:txBody>
      </p:sp>
      <p:pic>
        <p:nvPicPr>
          <p:cNvPr id="1026" name="Picture 2" descr="https://upload.wikimedia.org/wikipedia/commons/thumb/f/f6/Osmosis_diagram.svg/1280px-Osmosis_diagram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7460"/>
          <a:stretch/>
        </p:blipFill>
        <p:spPr bwMode="auto">
          <a:xfrm>
            <a:off x="1708484" y="1063229"/>
            <a:ext cx="5021180" cy="410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02116" y="2753317"/>
            <a:ext cx="1283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00" dirty="0" smtClean="0"/>
              <a:t>?</a:t>
            </a:r>
            <a:endParaRPr lang="en-GB" sz="6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5128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ambria" panose="02040503050406030204" pitchFamily="18" charset="0"/>
              </a:rPr>
              <a:t>Write</a:t>
            </a:r>
            <a:endParaRPr lang="en-GB" sz="2200" dirty="0"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0853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Cambria" panose="02040503050406030204" pitchFamily="18" charset="0"/>
              </a:rPr>
              <a:t>Pair</a:t>
            </a:r>
            <a:endParaRPr lang="en-GB" sz="22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6578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Cambria" panose="02040503050406030204" pitchFamily="18" charset="0"/>
              </a:rPr>
              <a:t>Share</a:t>
            </a:r>
            <a:endParaRPr lang="en-GB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3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next? </a:t>
            </a:r>
            <a:endParaRPr lang="en-GB" dirty="0"/>
          </a:p>
        </p:txBody>
      </p:sp>
      <p:pic>
        <p:nvPicPr>
          <p:cNvPr id="1026" name="Picture 2" descr="https://upload.wikimedia.org/wikipedia/commons/thumb/f/f6/Osmosis_diagram.svg/1280px-Osmosis_diagram.svg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3351"/>
          <a:stretch/>
        </p:blipFill>
        <p:spPr bwMode="auto">
          <a:xfrm>
            <a:off x="1280160" y="874615"/>
            <a:ext cx="8120514" cy="390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25128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Cambria" panose="02040503050406030204" pitchFamily="18" charset="0"/>
              </a:rPr>
              <a:t>Write</a:t>
            </a:r>
            <a:endParaRPr lang="en-GB" sz="2200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0853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Cambria" panose="02040503050406030204" pitchFamily="18" charset="0"/>
              </a:rPr>
              <a:t>Pair</a:t>
            </a:r>
            <a:endParaRPr lang="en-GB" sz="2200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965784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Cambria" panose="02040503050406030204" pitchFamily="18" charset="0"/>
              </a:rPr>
              <a:t>Share</a:t>
            </a:r>
            <a:endParaRPr lang="en-GB" sz="2200" dirty="0"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835881"/>
            <a:ext cx="1860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Cambria" panose="02040503050406030204" pitchFamily="18" charset="0"/>
              </a:rPr>
              <a:t>Re-draft</a:t>
            </a:r>
            <a:endParaRPr lang="en-GB" sz="2200" dirty="0">
              <a:latin typeface="Cambria" panose="020405030504060302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84366" y="2647404"/>
            <a:ext cx="7080061" cy="1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1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you do?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7234" y="1341081"/>
            <a:ext cx="541237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dirty="0" smtClean="0">
                <a:latin typeface="Cambria" panose="02040503050406030204" pitchFamily="18" charset="0"/>
              </a:rPr>
              <a:t>The sugar dissolved in the water.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Cambria" panose="02040503050406030204" pitchFamily="18" charset="0"/>
              </a:rPr>
              <a:t>The sugar could not pass through the selectively permeable membrane as the particles were too large.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Cambria" panose="02040503050406030204" pitchFamily="18" charset="0"/>
              </a:rPr>
              <a:t>This increased the concentration of solute (sugar) in the left-hand side of the U-tube (and decreased the concentration of water molecules).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Cambria" panose="02040503050406030204" pitchFamily="18" charset="0"/>
              </a:rPr>
              <a:t>Overall, water molecules moved from an area of higher concentration (right-hand side) to an area of lower water concentration, through the selectively permeable membrane.</a:t>
            </a:r>
          </a:p>
          <a:p>
            <a:pPr marL="342900" indent="-342900">
              <a:buAutoNum type="arabicPeriod"/>
            </a:pPr>
            <a:r>
              <a:rPr lang="en-GB" sz="1400" dirty="0" smtClean="0">
                <a:latin typeface="Cambria" panose="02040503050406030204" pitchFamily="18" charset="0"/>
              </a:rPr>
              <a:t>The movement of water into the left-hand side created a force which pushed the water level up on the left-hand side. </a:t>
            </a:r>
          </a:p>
        </p:txBody>
      </p:sp>
      <p:pic>
        <p:nvPicPr>
          <p:cNvPr id="5" name="Picture 2" descr="https://upload.wikimedia.org/wikipedia/commons/thumb/f/f6/Osmosis_diagram.svg/1280px-Osmosis_diagram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3351"/>
          <a:stretch/>
        </p:blipFill>
        <p:spPr bwMode="auto">
          <a:xfrm>
            <a:off x="4868092" y="2860169"/>
            <a:ext cx="4920343" cy="236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61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34433</TotalTime>
  <Words>327</Words>
  <Application>Microsoft Office PowerPoint</Application>
  <PresentationFormat>On-screen Show (16:9)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Office Theme</vt:lpstr>
      <vt:lpstr>PowerPoint Presentation</vt:lpstr>
      <vt:lpstr>What happens next? </vt:lpstr>
      <vt:lpstr>What happens next? </vt:lpstr>
      <vt:lpstr>What happens next? </vt:lpstr>
      <vt:lpstr>What happens next? </vt:lpstr>
      <vt:lpstr>How did you do? 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26</cp:revision>
  <dcterms:created xsi:type="dcterms:W3CDTF">2018-07-21T20:28:24Z</dcterms:created>
  <dcterms:modified xsi:type="dcterms:W3CDTF">2018-07-23T17:10:27Z</dcterms:modified>
</cp:coreProperties>
</file>