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Layouts/slideLayout8.xml" ContentType="application/vnd.openxmlformats-officedocument.presentationml.slideLayout+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slides/slide4.xml" ContentType="application/vnd.openxmlformats-officedocument.presentationml.slide+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6"/>
  </p:notesMasterIdLst>
  <p:sldIdLst>
    <p:sldId id="256" r:id="rId2"/>
    <p:sldId id="259" r:id="rId3"/>
    <p:sldId id="257" r:id="rId4"/>
    <p:sldId id="258" r:id="rId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showGuides="1">
      <p:cViewPr varScale="1">
        <p:scale>
          <a:sx n="125" d="100"/>
          <a:sy n="125" d="100"/>
        </p:scale>
        <p:origin x="-104" y="-672"/>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E9F06A-6C45-6F47-AB26-B118777CE11D}" type="datetimeFigureOut">
              <a:rPr lang="en-US" smtClean="0"/>
              <a:pPr/>
              <a:t>7/21/18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4380AD-29C9-EB46-8B70-A2886117BEB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https://www.glacvcd.org/portfolio-item/aedes-aegypti-yellow-fever-mosquito/</a:t>
            </a:r>
            <a:endParaRPr lang="en-US" dirty="0"/>
          </a:p>
        </p:txBody>
      </p:sp>
      <p:sp>
        <p:nvSpPr>
          <p:cNvPr id="4" name="Slide Number Placeholder 3"/>
          <p:cNvSpPr>
            <a:spLocks noGrp="1"/>
          </p:cNvSpPr>
          <p:nvPr>
            <p:ph type="sldNum" sz="quarter" idx="10"/>
          </p:nvPr>
        </p:nvSpPr>
        <p:spPr/>
        <p:txBody>
          <a:bodyPr/>
          <a:lstStyle/>
          <a:p>
            <a:fld id="{3D4380AD-29C9-EB46-8B70-A2886117BEBD}"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lvl1pPr>
              <a:defRPr>
                <a:latin typeface="Cambria"/>
                <a:cs typeface="Cambria"/>
              </a:defRPr>
            </a:lvl1pPr>
          </a:lstStyle>
          <a:p>
            <a:r>
              <a:rPr lang="en-GB" dirty="0"/>
              <a:t>Click to edit Master title style</a:t>
            </a:r>
            <a:endParaRPr lang="en-US"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308D2B4A-F2C6-FB4C-AA7C-037D182C307F}" type="datetimeFigureOut">
              <a:rPr lang="en-GB"/>
              <a:pPr/>
              <a:t>7/21/18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A2807-C79D-CA42-B944-3632558A7AAD}" type="slidenum">
              <a: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308D2B4A-F2C6-FB4C-AA7C-037D182C307F}" type="datetimeFigureOut">
              <a:rPr lang="en-GB"/>
              <a:pPr/>
              <a:t>7/21/18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A2807-C79D-CA42-B944-3632558A7AAD}" type="slidenum">
              <a: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308D2B4A-F2C6-FB4C-AA7C-037D182C307F}" type="datetimeFigureOut">
              <a:rPr lang="en-GB"/>
              <a:pPr/>
              <a:t>7/21/18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A2807-C79D-CA42-B944-3632558A7AAD}" type="slidenum">
              <a: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8000"/>
                </a:solidFill>
                <a:latin typeface="Cambria"/>
                <a:cs typeface="Cambria"/>
              </a:defRPr>
            </a:lvl1pPr>
          </a:lstStyle>
          <a:p>
            <a:r>
              <a:rPr lang="en-GB" dirty="0"/>
              <a:t>Click to edit Master title style</a:t>
            </a:r>
            <a:endParaRPr lang="en-US" dirty="0"/>
          </a:p>
        </p:txBody>
      </p:sp>
      <p:sp>
        <p:nvSpPr>
          <p:cNvPr id="3" name="Content Placeholder 2"/>
          <p:cNvSpPr>
            <a:spLocks noGrp="1"/>
          </p:cNvSpPr>
          <p:nvPr>
            <p:ph idx="1"/>
          </p:nvPr>
        </p:nvSpPr>
        <p:spPr/>
        <p:txBody>
          <a:bodyPr/>
          <a:lstStyle>
            <a:lvl1pPr>
              <a:defRPr>
                <a:latin typeface="Cambria"/>
                <a:cs typeface="Cambria"/>
              </a:defRPr>
            </a:lvl1pPr>
            <a:lvl2pPr>
              <a:defRPr>
                <a:latin typeface="Cambria"/>
                <a:cs typeface="Cambria"/>
              </a:defRPr>
            </a:lvl2pPr>
            <a:lvl3pPr>
              <a:defRPr>
                <a:latin typeface="Cambria"/>
                <a:cs typeface="Cambria"/>
              </a:defRPr>
            </a:lvl3pPr>
            <a:lvl4pPr>
              <a:defRPr>
                <a:latin typeface="Cambria"/>
                <a:cs typeface="Cambria"/>
              </a:defRPr>
            </a:lvl4pPr>
            <a:lvl5pPr>
              <a:defRPr>
                <a:latin typeface="Cambria"/>
                <a:cs typeface="Cambria"/>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p:txBody>
          <a:bodyPr/>
          <a:lstStyle/>
          <a:p>
            <a:fld id="{308D2B4A-F2C6-FB4C-AA7C-037D182C307F}" type="datetimeFigureOut">
              <a:rPr lang="en-GB"/>
              <a:pPr/>
              <a:t>7/21/18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A2807-C79D-CA42-B944-3632558A7AAD}" type="slidenum">
              <a: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308D2B4A-F2C6-FB4C-AA7C-037D182C307F}" type="datetimeFigureOut">
              <a:rPr lang="en-GB"/>
              <a:pPr/>
              <a:t>7/21/18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A2807-C79D-CA42-B944-3632558A7AAD}" type="slidenum">
              <a: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308D2B4A-F2C6-FB4C-AA7C-037D182C307F}" type="datetimeFigureOut">
              <a:rPr lang="en-GB"/>
              <a:pPr/>
              <a:t>7/21/18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6A2807-C79D-CA42-B944-3632558A7AAD}" type="slidenum">
              <a: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308D2B4A-F2C6-FB4C-AA7C-037D182C307F}" type="datetimeFigureOut">
              <a:rPr lang="en-GB"/>
              <a:pPr/>
              <a:t>7/21/18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6A2807-C79D-CA42-B944-3632558A7AAD}" type="slidenum">
              <a: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308D2B4A-F2C6-FB4C-AA7C-037D182C307F}" type="datetimeFigureOut">
              <a:rPr lang="en-GB"/>
              <a:pPr/>
              <a:t>7/21/18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6A2807-C79D-CA42-B944-3632558A7AAD}" type="slidenum">
              <a: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8D2B4A-F2C6-FB4C-AA7C-037D182C307F}" type="datetimeFigureOut">
              <a:rPr lang="en-GB"/>
              <a:pPr/>
              <a:t>7/21/18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6A2807-C79D-CA42-B944-3632558A7AAD}" type="slidenum">
              <a: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308D2B4A-F2C6-FB4C-AA7C-037D182C307F}" type="datetimeFigureOut">
              <a:rPr lang="en-GB"/>
              <a:pPr/>
              <a:t>7/21/18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6A2807-C79D-CA42-B944-3632558A7AAD}" type="slidenum">
              <a: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308D2B4A-F2C6-FB4C-AA7C-037D182C307F}" type="datetimeFigureOut">
              <a:rPr lang="en-GB"/>
              <a:pPr/>
              <a:t>7/21/18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6A2807-C79D-CA42-B944-3632558A7AAD}" type="slidenum">
              <a: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08D2B4A-F2C6-FB4C-AA7C-037D182C307F}" type="datetimeFigureOut">
              <a:rPr lang="en-GB"/>
              <a:pPr/>
              <a:t>7/21/18</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D6A2807-C79D-CA42-B944-3632558A7AAD}" type="slidenum">
              <a: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rgbClr val="008000"/>
          </a:solidFill>
          <a:latin typeface="Cambria"/>
          <a:ea typeface="+mj-ea"/>
          <a:cs typeface="Cambria"/>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Cambria"/>
          <a:ea typeface="+mn-ea"/>
          <a:cs typeface="Cambria"/>
        </a:defRPr>
      </a:lvl1pPr>
      <a:lvl2pPr marL="742950" indent="-285750" algn="l" defTabSz="457200" rtl="0" eaLnBrk="1" latinLnBrk="0" hangingPunct="1">
        <a:spcBef>
          <a:spcPct val="20000"/>
        </a:spcBef>
        <a:buFont typeface="Arial"/>
        <a:buChar char="–"/>
        <a:defRPr sz="2800" kern="1200">
          <a:solidFill>
            <a:schemeClr val="tx1"/>
          </a:solidFill>
          <a:latin typeface="Cambria"/>
          <a:ea typeface="+mn-ea"/>
          <a:cs typeface="Cambria"/>
        </a:defRPr>
      </a:lvl2pPr>
      <a:lvl3pPr marL="1143000" indent="-228600" algn="l" defTabSz="457200" rtl="0" eaLnBrk="1" latinLnBrk="0" hangingPunct="1">
        <a:spcBef>
          <a:spcPct val="20000"/>
        </a:spcBef>
        <a:buFont typeface="Arial"/>
        <a:buChar char="•"/>
        <a:defRPr sz="2400" kern="1200">
          <a:solidFill>
            <a:schemeClr val="tx1"/>
          </a:solidFill>
          <a:latin typeface="Cambria"/>
          <a:ea typeface="+mn-ea"/>
          <a:cs typeface="Cambria"/>
        </a:defRPr>
      </a:lvl3pPr>
      <a:lvl4pPr marL="1600200" indent="-228600" algn="l" defTabSz="457200" rtl="0" eaLnBrk="1" latinLnBrk="0" hangingPunct="1">
        <a:spcBef>
          <a:spcPct val="20000"/>
        </a:spcBef>
        <a:buFont typeface="Arial"/>
        <a:buChar char="–"/>
        <a:defRPr sz="2000" kern="1200">
          <a:solidFill>
            <a:schemeClr val="tx1"/>
          </a:solidFill>
          <a:latin typeface="Cambria"/>
          <a:ea typeface="+mn-ea"/>
          <a:cs typeface="Cambria"/>
        </a:defRPr>
      </a:lvl4pPr>
      <a:lvl5pPr marL="2057400" indent="-228600" algn="l" defTabSz="457200" rtl="0" eaLnBrk="1" latinLnBrk="0" hangingPunct="1">
        <a:spcBef>
          <a:spcPct val="20000"/>
        </a:spcBef>
        <a:buFont typeface="Arial"/>
        <a:buChar char="»"/>
        <a:defRPr sz="2000" kern="1200">
          <a:solidFill>
            <a:schemeClr val="tx1"/>
          </a:solidFill>
          <a:latin typeface="Cambria"/>
          <a:ea typeface="+mn-ea"/>
          <a:cs typeface="Cambr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thescienceteacher.co.uk" TargetMode="External"/><Relationship Id="rId3" Type="http://schemas.openxmlformats.org/officeDocument/2006/relationships/hyperlink" Target="http://www.academicjournals.org/article/article1380539915_Dikmenli.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5"/>
          <p:cNvSpPr/>
          <p:nvPr/>
        </p:nvSpPr>
        <p:spPr>
          <a:xfrm>
            <a:off x="520553" y="4488092"/>
            <a:ext cx="8102894" cy="369332"/>
          </a:xfrm>
          <a:prstGeom prst="rect">
            <a:avLst/>
          </a:prstGeom>
        </p:spPr>
        <p:txBody>
          <a:bodyPr wrap="square">
            <a:spAutoFit/>
          </a:bodyPr>
          <a:lstStyle/>
          <a:p>
            <a:r>
              <a:rPr lang="en-US" dirty="0">
                <a:solidFill>
                  <a:srgbClr val="008000"/>
                </a:solidFill>
                <a:latin typeface="Cambria"/>
                <a:ea typeface="Cambria"/>
                <a:cs typeface="Times New Roman"/>
                <a:hlinkClick r:id="rId2"/>
              </a:rPr>
              <a:t>www.thescienceteacher.co.uk</a:t>
            </a:r>
            <a:r>
              <a:rPr lang="en-US" dirty="0">
                <a:solidFill>
                  <a:srgbClr val="008000"/>
                </a:solidFill>
                <a:latin typeface="Cambria"/>
                <a:ea typeface="Cambria"/>
                <a:cs typeface="Times New Roman"/>
              </a:rPr>
              <a:t>  </a:t>
            </a:r>
            <a:r>
              <a:rPr lang="en-GB" dirty="0">
                <a:latin typeface="Cambria"/>
                <a:ea typeface="Cambria"/>
                <a:cs typeface="Times New Roman"/>
              </a:rPr>
              <a:t>| resources for science teachers who like to think </a:t>
            </a:r>
            <a:endParaRPr lang="en-US" dirty="0"/>
          </a:p>
        </p:txBody>
      </p:sp>
      <p:graphicFrame>
        <p:nvGraphicFramePr>
          <p:cNvPr id="11" name="Table 10"/>
          <p:cNvGraphicFramePr>
            <a:graphicFrameLocks noGrp="1"/>
          </p:cNvGraphicFramePr>
          <p:nvPr/>
        </p:nvGraphicFramePr>
        <p:xfrm>
          <a:off x="703049" y="710736"/>
          <a:ext cx="8102896" cy="3192780"/>
        </p:xfrm>
        <a:graphic>
          <a:graphicData uri="http://schemas.openxmlformats.org/drawingml/2006/table">
            <a:tbl>
              <a:tblPr firstRow="1" bandRow="1">
                <a:tableStyleId>{9D7B26C5-4107-4FEC-AEDC-1716B250A1EF}</a:tableStyleId>
              </a:tblPr>
              <a:tblGrid>
                <a:gridCol w="1450871"/>
                <a:gridCol w="2413013"/>
                <a:gridCol w="1040397"/>
                <a:gridCol w="3198615"/>
              </a:tblGrid>
              <a:tr h="480060">
                <a:tc>
                  <a:txBody>
                    <a:bodyPr/>
                    <a:lstStyle/>
                    <a:p>
                      <a:r>
                        <a:rPr lang="en-US" sz="1400" b="1" dirty="0" smtClean="0">
                          <a:solidFill>
                            <a:srgbClr val="008000"/>
                          </a:solidFill>
                          <a:latin typeface="Cambria"/>
                          <a:cs typeface="Cambria"/>
                        </a:rPr>
                        <a:t>Topic</a:t>
                      </a:r>
                      <a:endParaRPr lang="en-US" sz="1400" b="1" dirty="0">
                        <a:solidFill>
                          <a:srgbClr val="008000"/>
                        </a:solidFill>
                        <a:latin typeface="Cambria"/>
                        <a:cs typeface="Cambria"/>
                      </a:endParaRPr>
                    </a:p>
                  </a:txBody>
                  <a:tcPr marT="34290" marB="3429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b="0" dirty="0" smtClean="0">
                          <a:latin typeface="Cambria"/>
                          <a:cs typeface="Cambria"/>
                        </a:rPr>
                        <a:t>Mitosis and the cell cycle</a:t>
                      </a:r>
                      <a:r>
                        <a:rPr lang="en-US" sz="1400" b="0" baseline="0" dirty="0" smtClean="0">
                          <a:latin typeface="Cambria"/>
                          <a:cs typeface="Cambria"/>
                        </a:rPr>
                        <a:t> </a:t>
                      </a:r>
                      <a:endParaRPr lang="en-US" sz="1400" b="0" dirty="0">
                        <a:latin typeface="Cambria"/>
                        <a:cs typeface="Cambria"/>
                      </a:endParaRPr>
                    </a:p>
                  </a:txBody>
                  <a:tcPr marT="34290" marB="3429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a:solidFill>
                            <a:srgbClr val="008000"/>
                          </a:solidFill>
                          <a:latin typeface="Cambria"/>
                          <a:cs typeface="Cambria"/>
                        </a:rPr>
                        <a:t>Level</a:t>
                      </a:r>
                    </a:p>
                  </a:txBody>
                  <a:tcPr marT="34290" marB="3429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b="0" dirty="0" smtClean="0">
                          <a:latin typeface="Cambria"/>
                          <a:cs typeface="Cambria"/>
                        </a:rPr>
                        <a:t>GCSE (or</a:t>
                      </a:r>
                      <a:r>
                        <a:rPr lang="en-US" sz="1400" b="0" baseline="0" dirty="0" smtClean="0">
                          <a:latin typeface="Cambria"/>
                          <a:cs typeface="Cambria"/>
                        </a:rPr>
                        <a:t> any course for</a:t>
                      </a:r>
                      <a:r>
                        <a:rPr lang="en-US" sz="1400" b="0" dirty="0" smtClean="0">
                          <a:latin typeface="Cambria"/>
                          <a:cs typeface="Cambria"/>
                        </a:rPr>
                        <a:t> students aged 11-16)</a:t>
                      </a:r>
                      <a:endParaRPr lang="en-US" sz="1400" b="0" dirty="0">
                        <a:latin typeface="Cambria"/>
                        <a:cs typeface="Cambria"/>
                      </a:endParaRPr>
                    </a:p>
                  </a:txBody>
                  <a:tcPr marT="34290" marB="3429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91540">
                <a:tc>
                  <a:txBody>
                    <a:bodyPr/>
                    <a:lstStyle/>
                    <a:p>
                      <a:r>
                        <a:rPr lang="en-US" sz="1400" b="1">
                          <a:solidFill>
                            <a:srgbClr val="008000"/>
                          </a:solidFill>
                          <a:latin typeface="Cambria"/>
                          <a:cs typeface="Cambria"/>
                        </a:rPr>
                        <a:t>Outcomes </a:t>
                      </a:r>
                    </a:p>
                  </a:txBody>
                  <a:tcPr marT="34290" marB="3429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3">
                  <a:txBody>
                    <a:bodyPr/>
                    <a:lstStyle/>
                    <a:p>
                      <a:pPr marL="342900" indent="-342900">
                        <a:buFont typeface="+mj-lt"/>
                        <a:buAutoNum type="arabicPeriod"/>
                      </a:pPr>
                      <a:r>
                        <a:rPr lang="en-US" sz="1400" baseline="0" dirty="0" smtClean="0">
                          <a:latin typeface="Cambria"/>
                          <a:cs typeface="Cambria"/>
                        </a:rPr>
                        <a:t>To</a:t>
                      </a:r>
                      <a:r>
                        <a:rPr lang="en-US" sz="1400" baseline="0" dirty="0" smtClean="0">
                          <a:latin typeface="Cambria"/>
                          <a:cs typeface="Cambria"/>
                        </a:rPr>
                        <a:t> understand the terms diploid and haploid</a:t>
                      </a:r>
                    </a:p>
                    <a:p>
                      <a:pPr marL="342900" indent="-342900">
                        <a:buFont typeface="+mj-lt"/>
                        <a:buAutoNum type="arabicPeriod"/>
                      </a:pPr>
                      <a:r>
                        <a:rPr lang="en-US" sz="1400" baseline="0" dirty="0" smtClean="0">
                          <a:latin typeface="Cambria"/>
                          <a:cs typeface="Cambria"/>
                        </a:rPr>
                        <a:t>To describe the key stages in the cell cycle: stage 1 DNA replication, stage 2 mitosis, stage 3 cell division (</a:t>
                      </a:r>
                      <a:r>
                        <a:rPr lang="en-US" sz="1400" baseline="0" dirty="0" err="1" smtClean="0">
                          <a:latin typeface="Cambria"/>
                          <a:cs typeface="Cambria"/>
                        </a:rPr>
                        <a:t>cytokinesis</a:t>
                      </a:r>
                      <a:r>
                        <a:rPr lang="en-US" sz="1400" baseline="0" dirty="0" smtClean="0">
                          <a:latin typeface="Cambria"/>
                          <a:cs typeface="Cambria"/>
                        </a:rPr>
                        <a:t>) </a:t>
                      </a:r>
                    </a:p>
                    <a:p>
                      <a:pPr marL="342900" indent="-342900">
                        <a:buFont typeface="+mj-lt"/>
                        <a:buAutoNum type="arabicPeriod"/>
                      </a:pPr>
                      <a:endParaRPr lang="en-US" sz="1400" dirty="0">
                        <a:latin typeface="Cambria"/>
                        <a:cs typeface="Cambria"/>
                      </a:endParaRPr>
                    </a:p>
                  </a:txBody>
                  <a:tcPr marT="34290" marB="3429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r h="858942">
                <a:tc>
                  <a:txBody>
                    <a:bodyPr/>
                    <a:lstStyle/>
                    <a:p>
                      <a:r>
                        <a:rPr lang="en-US" sz="1400" b="1" dirty="0" smtClean="0">
                          <a:solidFill>
                            <a:srgbClr val="008000"/>
                          </a:solidFill>
                          <a:latin typeface="Cambria"/>
                          <a:cs typeface="Cambria"/>
                        </a:rPr>
                        <a:t>Information for</a:t>
                      </a:r>
                      <a:r>
                        <a:rPr lang="en-US" sz="1400" b="1" baseline="0" dirty="0" smtClean="0">
                          <a:solidFill>
                            <a:srgbClr val="008000"/>
                          </a:solidFill>
                          <a:latin typeface="Cambria"/>
                          <a:cs typeface="Cambria"/>
                        </a:rPr>
                        <a:t> teachers</a:t>
                      </a:r>
                      <a:endParaRPr lang="en-US" sz="1400" b="1" dirty="0">
                        <a:solidFill>
                          <a:srgbClr val="008000"/>
                        </a:solidFill>
                        <a:latin typeface="Cambria"/>
                        <a:cs typeface="Cambria"/>
                      </a:endParaRPr>
                    </a:p>
                  </a:txBody>
                  <a:tcPr marT="34290" marB="3429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3">
                  <a:txBody>
                    <a:bodyPr/>
                    <a:lstStyle/>
                    <a:p>
                      <a:pPr marL="342900" lvl="0" indent="-342900">
                        <a:buFont typeface="+mj-lt"/>
                        <a:buNone/>
                      </a:pPr>
                      <a:r>
                        <a:rPr lang="en-US" sz="1400" dirty="0" smtClean="0">
                          <a:latin typeface="Cambria"/>
                          <a:cs typeface="Cambria"/>
                        </a:rPr>
                        <a:t>Use this simple activity after you have</a:t>
                      </a:r>
                      <a:r>
                        <a:rPr lang="en-US" sz="1400" baseline="0" dirty="0" smtClean="0">
                          <a:latin typeface="Cambria"/>
                          <a:cs typeface="Cambria"/>
                        </a:rPr>
                        <a:t> given students the chance to learn the ideas</a:t>
                      </a:r>
                    </a:p>
                    <a:p>
                      <a:pPr marL="342900" lvl="0" indent="-342900">
                        <a:buFont typeface="+mj-lt"/>
                        <a:buNone/>
                      </a:pPr>
                      <a:r>
                        <a:rPr lang="en-US" sz="1400" baseline="0" dirty="0" smtClean="0">
                          <a:latin typeface="Cambria"/>
                          <a:cs typeface="Cambria"/>
                        </a:rPr>
                        <a:t>behind mitosis. The questions are diagnostic and explore whether students really</a:t>
                      </a:r>
                    </a:p>
                    <a:p>
                      <a:pPr marL="342900" lvl="0" indent="-342900">
                        <a:buFont typeface="+mj-lt"/>
                        <a:buNone/>
                      </a:pPr>
                      <a:r>
                        <a:rPr lang="en-US" sz="1400" baseline="0" dirty="0" smtClean="0">
                          <a:latin typeface="Cambria"/>
                          <a:cs typeface="Cambria"/>
                        </a:rPr>
                        <a:t>understand the key ideas behind the cell cycle and mitosis. Students could work in </a:t>
                      </a:r>
                    </a:p>
                    <a:p>
                      <a:pPr marL="342900" lvl="0" indent="-342900">
                        <a:buFont typeface="+mj-lt"/>
                        <a:buNone/>
                      </a:pPr>
                      <a:r>
                        <a:rPr lang="en-US" sz="1400" baseline="0" dirty="0" smtClean="0">
                          <a:latin typeface="Cambria"/>
                          <a:cs typeface="Cambria"/>
                        </a:rPr>
                        <a:t>pairs or individually for this task. </a:t>
                      </a:r>
                    </a:p>
                    <a:p>
                      <a:pPr marL="342900" lvl="0" indent="-342900">
                        <a:buFont typeface="+mj-lt"/>
                        <a:buNone/>
                      </a:pPr>
                      <a:endParaRPr lang="en-US" sz="1400" baseline="0" dirty="0" smtClean="0">
                        <a:latin typeface="Cambria"/>
                        <a:cs typeface="Cambria"/>
                      </a:endParaRPr>
                    </a:p>
                    <a:p>
                      <a:pPr marL="342900" lvl="0" indent="-342900">
                        <a:buFont typeface="+mj-lt"/>
                        <a:buNone/>
                      </a:pPr>
                      <a:r>
                        <a:rPr lang="en-US" sz="1400" b="1" baseline="0" dirty="0" smtClean="0">
                          <a:latin typeface="Cambria"/>
                          <a:cs typeface="Cambria"/>
                        </a:rPr>
                        <a:t>Further reading </a:t>
                      </a:r>
                    </a:p>
                    <a:p>
                      <a:pPr marL="342900" lvl="0" indent="-342900">
                        <a:buFont typeface="+mj-lt"/>
                        <a:buNone/>
                      </a:pPr>
                      <a:r>
                        <a:rPr lang="en-US" sz="1400" baseline="0" dirty="0" smtClean="0">
                          <a:latin typeface="Cambria"/>
                          <a:cs typeface="Cambria"/>
                          <a:hlinkClick r:id="rId3"/>
                        </a:rPr>
                        <a:t>Misconceptions of cell division held by student teachers in biology: a drawing </a:t>
                      </a:r>
                    </a:p>
                    <a:p>
                      <a:pPr marL="342900" lvl="0" indent="-342900">
                        <a:buFont typeface="+mj-lt"/>
                        <a:buNone/>
                      </a:pPr>
                      <a:r>
                        <a:rPr lang="en-US" sz="1400" baseline="0" dirty="0" smtClean="0">
                          <a:latin typeface="Cambria"/>
                          <a:cs typeface="Cambria"/>
                          <a:hlinkClick r:id="rId3"/>
                        </a:rPr>
                        <a:t>analysis</a:t>
                      </a:r>
                      <a:r>
                        <a:rPr lang="en-US" sz="1400" baseline="0" dirty="0" smtClean="0">
                          <a:latin typeface="Cambria"/>
                          <a:cs typeface="Cambria"/>
                        </a:rPr>
                        <a:t>. </a:t>
                      </a:r>
                      <a:endParaRPr lang="en-US" sz="1400" dirty="0" smtClean="0">
                        <a:latin typeface="Cambria"/>
                        <a:cs typeface="Cambria"/>
                      </a:endParaRPr>
                    </a:p>
                  </a:txBody>
                  <a:tcPr marT="34290" marB="3429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i="1" dirty="0" err="1" smtClean="0"/>
              <a:t>Aedes</a:t>
            </a:r>
            <a:r>
              <a:rPr lang="en-US" sz="1800" i="1" dirty="0" smtClean="0"/>
              <a:t> </a:t>
            </a:r>
            <a:r>
              <a:rPr lang="en-US" sz="1800" i="1" dirty="0" err="1" smtClean="0"/>
              <a:t>aegypti</a:t>
            </a:r>
            <a:r>
              <a:rPr lang="en-US" sz="1800" i="1" dirty="0" smtClean="0"/>
              <a:t> </a:t>
            </a:r>
            <a:r>
              <a:rPr lang="en-US" sz="1800" dirty="0" smtClean="0"/>
              <a:t>(Yellow Fever Mosquito)</a:t>
            </a:r>
            <a:br>
              <a:rPr lang="en-US" sz="1800" dirty="0" smtClean="0"/>
            </a:br>
            <a:endParaRPr lang="en-US" sz="1800" dirty="0"/>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3"/>
          <a:stretch>
            <a:fillRect/>
          </a:stretch>
        </p:blipFill>
        <p:spPr>
          <a:xfrm>
            <a:off x="2123440" y="1374379"/>
            <a:ext cx="4598670" cy="307928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Oval 8"/>
          <p:cNvSpPr/>
          <p:nvPr/>
        </p:nvSpPr>
        <p:spPr>
          <a:xfrm>
            <a:off x="216969" y="1675170"/>
            <a:ext cx="2875280" cy="2651760"/>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0" name="TextBox 9"/>
          <p:cNvSpPr txBox="1"/>
          <p:nvPr/>
        </p:nvSpPr>
        <p:spPr>
          <a:xfrm>
            <a:off x="3810000" y="497403"/>
            <a:ext cx="5073449" cy="4247317"/>
          </a:xfrm>
          <a:prstGeom prst="rect">
            <a:avLst/>
          </a:prstGeom>
          <a:noFill/>
          <a:ln>
            <a:solidFill>
              <a:schemeClr val="tx1"/>
            </a:solidFill>
          </a:ln>
        </p:spPr>
        <p:txBody>
          <a:bodyPr wrap="square" rtlCol="0">
            <a:spAutoFit/>
          </a:bodyPr>
          <a:lstStyle/>
          <a:p>
            <a:pPr marL="342900" indent="-342900">
              <a:buFont typeface="+mj-lt"/>
              <a:buAutoNum type="arabicPeriod"/>
            </a:pPr>
            <a:r>
              <a:rPr lang="en-US" dirty="0" smtClean="0">
                <a:latin typeface="Cambria"/>
                <a:cs typeface="Cambria"/>
              </a:rPr>
              <a:t>How many chromosomes are present in this cell?</a:t>
            </a:r>
          </a:p>
          <a:p>
            <a:pPr marL="342900" indent="-342900">
              <a:buFont typeface="+mj-lt"/>
              <a:buAutoNum type="arabicPeriod"/>
            </a:pPr>
            <a:r>
              <a:rPr lang="en-US" dirty="0" smtClean="0">
                <a:latin typeface="Cambria"/>
                <a:cs typeface="Cambria"/>
              </a:rPr>
              <a:t>What are chromosomes made from? </a:t>
            </a:r>
          </a:p>
          <a:p>
            <a:pPr marL="342900" indent="-342900">
              <a:buFont typeface="+mj-lt"/>
              <a:buAutoNum type="arabicPeriod"/>
            </a:pPr>
            <a:r>
              <a:rPr lang="en-US" dirty="0" smtClean="0">
                <a:latin typeface="Cambria"/>
                <a:cs typeface="Cambria"/>
              </a:rPr>
              <a:t>What is the diploid number of this cell?</a:t>
            </a:r>
          </a:p>
          <a:p>
            <a:pPr marL="342900" indent="-342900">
              <a:buFont typeface="+mj-lt"/>
              <a:buAutoNum type="arabicPeriod"/>
            </a:pPr>
            <a:r>
              <a:rPr lang="en-US" dirty="0" smtClean="0">
                <a:latin typeface="Cambria"/>
                <a:cs typeface="Cambria"/>
              </a:rPr>
              <a:t>How many chromosomes would be present in an egg cell from a mosquito?</a:t>
            </a:r>
          </a:p>
          <a:p>
            <a:pPr marL="342900" indent="-342900">
              <a:buFont typeface="+mj-lt"/>
              <a:buAutoNum type="arabicPeriod"/>
            </a:pPr>
            <a:r>
              <a:rPr lang="en-US" dirty="0" smtClean="0">
                <a:latin typeface="Cambria"/>
                <a:cs typeface="Cambria"/>
              </a:rPr>
              <a:t>What is the haploid number of this mosquito? </a:t>
            </a:r>
          </a:p>
          <a:p>
            <a:pPr marL="342900" indent="-342900">
              <a:buFont typeface="+mj-lt"/>
              <a:buAutoNum type="arabicPeriod"/>
            </a:pPr>
            <a:r>
              <a:rPr lang="en-US" dirty="0" smtClean="0">
                <a:latin typeface="Cambria"/>
                <a:cs typeface="Cambria"/>
              </a:rPr>
              <a:t>What is missing from the picture that should be included? </a:t>
            </a:r>
          </a:p>
          <a:p>
            <a:pPr marL="342900" indent="-342900">
              <a:buFont typeface="+mj-lt"/>
              <a:buAutoNum type="arabicPeriod"/>
            </a:pPr>
            <a:r>
              <a:rPr lang="en-US" dirty="0" smtClean="0">
                <a:latin typeface="Cambria"/>
                <a:cs typeface="Cambria"/>
              </a:rPr>
              <a:t>Before mitosis takes place, the DNA is replicated. Explain why the daughter cells do not have 12 chromosomes</a:t>
            </a:r>
          </a:p>
          <a:p>
            <a:pPr marL="342900" indent="-342900">
              <a:buFont typeface="+mj-lt"/>
              <a:buAutoNum type="arabicPeriod"/>
            </a:pPr>
            <a:r>
              <a:rPr lang="en-US" dirty="0" smtClean="0">
                <a:latin typeface="Cambria"/>
                <a:cs typeface="Cambria"/>
              </a:rPr>
              <a:t>Why do</a:t>
            </a:r>
            <a:r>
              <a:rPr lang="en-US" dirty="0" smtClean="0">
                <a:latin typeface="Cambria"/>
                <a:cs typeface="Cambria"/>
              </a:rPr>
              <a:t> organisms that reproduce by sexual reproduction have </a:t>
            </a:r>
            <a:r>
              <a:rPr lang="en-US" dirty="0" smtClean="0">
                <a:latin typeface="Cambria"/>
                <a:cs typeface="Cambria"/>
              </a:rPr>
              <a:t>even numbers of chromosomes? </a:t>
            </a:r>
            <a:endParaRPr lang="en-US" dirty="0" smtClean="0">
              <a:latin typeface="Cambria"/>
              <a:cs typeface="Cambria"/>
            </a:endParaRPr>
          </a:p>
        </p:txBody>
      </p:sp>
      <p:pic>
        <p:nvPicPr>
          <p:cNvPr id="11" name="Picture 10"/>
          <p:cNvPicPr>
            <a:picLocks noChangeAspect="1"/>
          </p:cNvPicPr>
          <p:nvPr/>
        </p:nvPicPr>
        <p:blipFill>
          <a:blip r:embed="rId2"/>
          <a:stretch>
            <a:fillRect/>
          </a:stretch>
        </p:blipFill>
        <p:spPr>
          <a:xfrm>
            <a:off x="815340" y="2225120"/>
            <a:ext cx="1477211" cy="1684020"/>
          </a:xfrm>
          <a:prstGeom prst="rect">
            <a:avLst/>
          </a:prstGeom>
        </p:spPr>
      </p:pic>
      <p:sp>
        <p:nvSpPr>
          <p:cNvPr id="12" name="TextBox 11"/>
          <p:cNvSpPr txBox="1"/>
          <p:nvPr/>
        </p:nvSpPr>
        <p:spPr>
          <a:xfrm>
            <a:off x="216969" y="372685"/>
            <a:ext cx="3593031" cy="923330"/>
          </a:xfrm>
          <a:prstGeom prst="rect">
            <a:avLst/>
          </a:prstGeom>
          <a:noFill/>
        </p:spPr>
        <p:txBody>
          <a:bodyPr wrap="square" rtlCol="0">
            <a:spAutoFit/>
          </a:bodyPr>
          <a:lstStyle/>
          <a:p>
            <a:r>
              <a:rPr lang="en-US" dirty="0" smtClean="0">
                <a:latin typeface="Cambria"/>
                <a:cs typeface="Cambria"/>
              </a:rPr>
              <a:t>This is a diagram representing the chromosomes inside an adult mosquito cell.</a:t>
            </a:r>
            <a:endParaRPr lang="en-US" dirty="0">
              <a:latin typeface="Cambria"/>
              <a:cs typeface="Cambria"/>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extBox 9"/>
          <p:cNvSpPr txBox="1"/>
          <p:nvPr/>
        </p:nvSpPr>
        <p:spPr>
          <a:xfrm>
            <a:off x="284480" y="527883"/>
            <a:ext cx="8859520" cy="4247317"/>
          </a:xfrm>
          <a:prstGeom prst="rect">
            <a:avLst/>
          </a:prstGeom>
          <a:noFill/>
          <a:ln>
            <a:solidFill>
              <a:schemeClr val="tx1"/>
            </a:solidFill>
          </a:ln>
        </p:spPr>
        <p:txBody>
          <a:bodyPr wrap="square" rtlCol="0">
            <a:spAutoFit/>
          </a:bodyPr>
          <a:lstStyle/>
          <a:p>
            <a:pPr marL="342900" indent="-342900">
              <a:buFont typeface="+mj-lt"/>
              <a:buAutoNum type="arabicPeriod"/>
            </a:pPr>
            <a:r>
              <a:rPr lang="en-US" dirty="0" smtClean="0">
                <a:latin typeface="Cambria"/>
                <a:cs typeface="Cambria"/>
              </a:rPr>
              <a:t>How many chromosomes are present in this cell? </a:t>
            </a:r>
            <a:r>
              <a:rPr lang="en-US" dirty="0" smtClean="0">
                <a:solidFill>
                  <a:srgbClr val="FF0000"/>
                </a:solidFill>
                <a:latin typeface="Cambria"/>
                <a:cs typeface="Cambria"/>
              </a:rPr>
              <a:t>6</a:t>
            </a:r>
          </a:p>
          <a:p>
            <a:pPr marL="342900" indent="-342900">
              <a:buFont typeface="+mj-lt"/>
              <a:buAutoNum type="arabicPeriod"/>
            </a:pPr>
            <a:r>
              <a:rPr lang="en-US" dirty="0" smtClean="0">
                <a:latin typeface="Cambria"/>
                <a:cs typeface="Cambria"/>
              </a:rPr>
              <a:t>What are chromosomes made from? </a:t>
            </a:r>
            <a:r>
              <a:rPr lang="en-US" dirty="0" smtClean="0">
                <a:solidFill>
                  <a:srgbClr val="FF0000"/>
                </a:solidFill>
                <a:latin typeface="Cambria"/>
                <a:cs typeface="Cambria"/>
              </a:rPr>
              <a:t>DNA</a:t>
            </a:r>
          </a:p>
          <a:p>
            <a:pPr marL="342900" indent="-342900">
              <a:buFont typeface="+mj-lt"/>
              <a:buAutoNum type="arabicPeriod"/>
            </a:pPr>
            <a:r>
              <a:rPr lang="en-US" dirty="0" smtClean="0">
                <a:latin typeface="Cambria"/>
                <a:cs typeface="Cambria"/>
              </a:rPr>
              <a:t>What is the diploid number of this cell? </a:t>
            </a:r>
            <a:r>
              <a:rPr lang="en-US" dirty="0" smtClean="0">
                <a:solidFill>
                  <a:srgbClr val="FF0000"/>
                </a:solidFill>
                <a:latin typeface="Cambria"/>
                <a:cs typeface="Cambria"/>
              </a:rPr>
              <a:t>6</a:t>
            </a:r>
          </a:p>
          <a:p>
            <a:pPr marL="342900" indent="-342900">
              <a:buFont typeface="+mj-lt"/>
              <a:buAutoNum type="arabicPeriod"/>
            </a:pPr>
            <a:r>
              <a:rPr lang="en-US" dirty="0" smtClean="0">
                <a:latin typeface="Cambria"/>
                <a:cs typeface="Cambria"/>
              </a:rPr>
              <a:t>How many chromosomes would be present in an egg cell from a mosquito? </a:t>
            </a:r>
            <a:r>
              <a:rPr lang="en-US" dirty="0" smtClean="0">
                <a:solidFill>
                  <a:srgbClr val="FF0000"/>
                </a:solidFill>
                <a:latin typeface="Cambria"/>
                <a:cs typeface="Cambria"/>
              </a:rPr>
              <a:t>3</a:t>
            </a:r>
          </a:p>
          <a:p>
            <a:pPr marL="342900" indent="-342900">
              <a:buFont typeface="+mj-lt"/>
              <a:buAutoNum type="arabicPeriod"/>
            </a:pPr>
            <a:r>
              <a:rPr lang="en-US" dirty="0" smtClean="0">
                <a:latin typeface="Cambria"/>
                <a:cs typeface="Cambria"/>
              </a:rPr>
              <a:t>What is the haploid number of this mosquito? </a:t>
            </a:r>
            <a:r>
              <a:rPr lang="en-US" dirty="0" smtClean="0">
                <a:solidFill>
                  <a:srgbClr val="FF0000"/>
                </a:solidFill>
                <a:latin typeface="Cambria"/>
                <a:cs typeface="Cambria"/>
              </a:rPr>
              <a:t>3</a:t>
            </a:r>
          </a:p>
          <a:p>
            <a:pPr marL="342900" indent="-342900">
              <a:buFont typeface="+mj-lt"/>
              <a:buAutoNum type="arabicPeriod"/>
            </a:pPr>
            <a:r>
              <a:rPr lang="en-US" dirty="0" smtClean="0">
                <a:latin typeface="Cambria"/>
                <a:cs typeface="Cambria"/>
              </a:rPr>
              <a:t>What is missing from the picture that should be</a:t>
            </a:r>
            <a:r>
              <a:rPr lang="en-US" dirty="0" smtClean="0">
                <a:latin typeface="Cambria"/>
                <a:cs typeface="Cambria"/>
              </a:rPr>
              <a:t> included? </a:t>
            </a:r>
            <a:r>
              <a:rPr lang="en-US" dirty="0" smtClean="0">
                <a:solidFill>
                  <a:srgbClr val="FF0000"/>
                </a:solidFill>
                <a:latin typeface="Cambria"/>
                <a:cs typeface="Cambria"/>
              </a:rPr>
              <a:t>Organelles</a:t>
            </a:r>
            <a:r>
              <a:rPr lang="en-US" dirty="0" smtClean="0">
                <a:latin typeface="Cambria"/>
                <a:cs typeface="Cambria"/>
              </a:rPr>
              <a:t>  </a:t>
            </a:r>
          </a:p>
          <a:p>
            <a:pPr marL="342900" indent="-342900">
              <a:buFont typeface="+mj-lt"/>
              <a:buAutoNum type="arabicPeriod"/>
            </a:pPr>
            <a:r>
              <a:rPr lang="en-US" dirty="0" smtClean="0">
                <a:latin typeface="Cambria"/>
                <a:cs typeface="Cambria"/>
              </a:rPr>
              <a:t>Before mitosis takes place, the DNA is replicated. Explain why the daughter cells do not have 12 chromosomes. </a:t>
            </a:r>
            <a:r>
              <a:rPr lang="en-US" dirty="0" smtClean="0">
                <a:solidFill>
                  <a:srgbClr val="FF0000"/>
                </a:solidFill>
                <a:latin typeface="Cambria"/>
                <a:cs typeface="Cambria"/>
              </a:rPr>
              <a:t>The cell divides into two to form two identical daughter cells, each containing 6 chromosomes.  </a:t>
            </a:r>
          </a:p>
          <a:p>
            <a:pPr marL="342900" indent="-342900">
              <a:buFont typeface="+mj-lt"/>
              <a:buAutoNum type="arabicPeriod"/>
            </a:pPr>
            <a:r>
              <a:rPr lang="en-US" dirty="0" smtClean="0">
                <a:latin typeface="Cambria"/>
                <a:cs typeface="Cambria"/>
              </a:rPr>
              <a:t>Why do organisms that reproduce by sexual reproduction have even numbers of chromosomes?</a:t>
            </a:r>
            <a:r>
              <a:rPr lang="en-US" dirty="0" smtClean="0">
                <a:latin typeface="Cambria"/>
                <a:cs typeface="Cambria"/>
              </a:rPr>
              <a:t> </a:t>
            </a:r>
            <a:r>
              <a:rPr lang="en-US" dirty="0" smtClean="0">
                <a:solidFill>
                  <a:srgbClr val="FF0000"/>
                </a:solidFill>
                <a:latin typeface="Cambria"/>
                <a:cs typeface="Cambria"/>
              </a:rPr>
              <a:t>The number is even because one set (pair) of chromosomes is inherited from each of two parents. </a:t>
            </a:r>
            <a:r>
              <a:rPr lang="en-US" dirty="0" smtClean="0">
                <a:solidFill>
                  <a:srgbClr val="FF0000"/>
                </a:solidFill>
                <a:latin typeface="Cambria"/>
                <a:cs typeface="Cambria"/>
              </a:rPr>
              <a:t>One chromosome from each pair comes from the sperm (father) and one comes from the egg (mother). These homologous chromosomes contain the same genes e.g. wing length but may have different </a:t>
            </a:r>
            <a:r>
              <a:rPr lang="en-US" smtClean="0">
                <a:solidFill>
                  <a:srgbClr val="FF0000"/>
                </a:solidFill>
                <a:latin typeface="Cambria"/>
                <a:cs typeface="Cambria"/>
              </a:rPr>
              <a:t>forms</a:t>
            </a:r>
            <a:r>
              <a:rPr lang="en-US" smtClean="0">
                <a:solidFill>
                  <a:srgbClr val="FF0000"/>
                </a:solidFill>
                <a:latin typeface="Cambria"/>
                <a:cs typeface="Cambria"/>
              </a:rPr>
              <a:t> e.g</a:t>
            </a:r>
            <a:r>
              <a:rPr lang="en-US" dirty="0" smtClean="0">
                <a:solidFill>
                  <a:srgbClr val="FF0000"/>
                </a:solidFill>
                <a:latin typeface="Cambria"/>
                <a:cs typeface="Cambria"/>
              </a:rPr>
              <a:t>. short or long </a:t>
            </a:r>
            <a:endParaRPr lang="en-US" dirty="0" smtClean="0">
              <a:solidFill>
                <a:srgbClr val="FF0000"/>
              </a:solidFill>
              <a:latin typeface="Cambria"/>
              <a:cs typeface="Cambria"/>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804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34411</TotalTime>
  <Words>445</Words>
  <Application>Microsoft Macintosh PowerPoint</Application>
  <PresentationFormat>On-screen Show (16:9)</PresentationFormat>
  <Paragraphs>37</Paragraphs>
  <Slides>4</Slides>
  <Notes>1</Notes>
  <HiddenSlides>0</HiddenSlides>
  <MMClips>0</MMClips>
  <ScaleCrop>false</ScaleCrop>
  <HeadingPairs>
    <vt:vector size="4" baseType="variant">
      <vt:variant>
        <vt:lpstr>Design Template</vt:lpstr>
      </vt:variant>
      <vt:variant>
        <vt:i4>1</vt:i4>
      </vt:variant>
      <vt:variant>
        <vt:lpstr>Slide Titles</vt:lpstr>
      </vt:variant>
      <vt:variant>
        <vt:i4>4</vt:i4>
      </vt:variant>
    </vt:vector>
  </HeadingPairs>
  <TitlesOfParts>
    <vt:vector size="5" baseType="lpstr">
      <vt:lpstr>Office Theme</vt:lpstr>
      <vt:lpstr>Slide 1</vt:lpstr>
      <vt:lpstr>Aedes aegypti (Yellow Fever Mosquito) </vt:lpstr>
      <vt:lpstr>Slide 3</vt:lpstr>
      <vt:lpstr>Slide 4</vt:lpstr>
    </vt:vector>
  </TitlesOfParts>
  <Company>University of York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Jasper Green</dc:creator>
  <cp:lastModifiedBy>Jasper Green</cp:lastModifiedBy>
  <cp:revision>22</cp:revision>
  <dcterms:created xsi:type="dcterms:W3CDTF">2018-07-21T20:28:24Z</dcterms:created>
  <dcterms:modified xsi:type="dcterms:W3CDTF">2018-07-21T21:21:18Z</dcterms:modified>
</cp:coreProperties>
</file>