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9" r:id="rId3"/>
  </p:sldIdLst>
  <p:sldSz cx="12801600" cy="9601200" type="A3"/>
  <p:notesSz cx="6858000" cy="9144000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124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520" y="-9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0A13-C648-C844-B9A5-21B23AF969E4}" type="datetimeFigureOut">
              <a:rPr lang="en-US" smtClean="0"/>
              <a:pPr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802EA-67C5-DE46-997D-C340AB39C5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hescienceteacher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86776" y="1035686"/>
          <a:ext cx="11354754" cy="34796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1155"/>
                <a:gridCol w="3233385"/>
                <a:gridCol w="1457929"/>
                <a:gridCol w="4482285"/>
              </a:tblGrid>
              <a:tr h="69730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Topic</a:t>
                      </a: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latin typeface="Cambria"/>
                          <a:cs typeface="Cambria"/>
                        </a:rPr>
                        <a:t>Hypertonic, hypotonic and isotonic solutions</a:t>
                      </a:r>
                    </a:p>
                    <a:p>
                      <a:endParaRPr lang="en-US" sz="2000" b="0" dirty="0">
                        <a:latin typeface="Cambria"/>
                        <a:cs typeface="Cambria"/>
                      </a:endParaRP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Level</a:t>
                      </a: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mbria"/>
                          <a:cs typeface="Cambria"/>
                        </a:rPr>
                        <a:t>GCSE (or any course for students aged</a:t>
                      </a:r>
                      <a:r>
                        <a:rPr lang="en-US" sz="2000" b="0" baseline="0" dirty="0" smtClean="0">
                          <a:latin typeface="Cambria"/>
                          <a:cs typeface="Cambria"/>
                        </a:rPr>
                        <a:t> 11-16)</a:t>
                      </a:r>
                      <a:endParaRPr lang="en-US" sz="2000" b="0" dirty="0">
                        <a:latin typeface="Cambria"/>
                        <a:cs typeface="Cambria"/>
                      </a:endParaRP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1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Outcomes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Cambria"/>
                        <a:cs typeface="Cambria"/>
                      </a:endParaRP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95300" indent="-495300">
                        <a:spcBef>
                          <a:spcPct val="50000"/>
                        </a:spcBef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ambria"/>
                          <a:cs typeface="Cambria"/>
                        </a:rPr>
                        <a:t>Be able to describe and explain the effect of hypotonic, hypertonic and isotonic solutions on animal cells. </a:t>
                      </a:r>
                    </a:p>
                    <a:p>
                      <a:pPr marL="495300" indent="-495300">
                        <a:spcBef>
                          <a:spcPct val="50000"/>
                        </a:spcBef>
                        <a:buFont typeface="Arial"/>
                        <a:buNone/>
                      </a:pPr>
                      <a:endParaRPr lang="en-GB" sz="2000" baseline="0" dirty="0" smtClean="0">
                        <a:latin typeface="Cambria"/>
                        <a:cs typeface="Cambria"/>
                      </a:endParaRP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8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Information for teachers</a:t>
                      </a:r>
                    </a:p>
                    <a:p>
                      <a:endParaRPr lang="en-US" sz="2000" b="1" dirty="0">
                        <a:solidFill>
                          <a:srgbClr val="008000"/>
                        </a:solidFill>
                        <a:latin typeface="Cambria"/>
                        <a:cs typeface="Cambria"/>
                      </a:endParaRP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95300" indent="-495300" algn="l">
                        <a:spcBef>
                          <a:spcPct val="50000"/>
                        </a:spcBef>
                        <a:buFont typeface="Arial"/>
                        <a:buChar char="•"/>
                      </a:pPr>
                      <a:r>
                        <a:rPr lang="en-US" sz="2000" baseline="0" dirty="0" smtClean="0">
                          <a:latin typeface="Cambria"/>
                          <a:cs typeface="Cambria"/>
                        </a:rPr>
                        <a:t>This activity could be used to consolidate understanding around osmosis and the effects of hypotonic and hypertonic solutions on cells. </a:t>
                      </a:r>
                      <a:endParaRPr lang="en-US" sz="2000" baseline="0" dirty="0" smtClean="0">
                        <a:latin typeface="Cambria"/>
                        <a:cs typeface="Cambria"/>
                      </a:endParaRPr>
                    </a:p>
                  </a:txBody>
                  <a:tcPr marL="115214" marR="115214" marT="49948" marB="4994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53" name="Rectangle 5"/>
          <p:cNvSpPr>
            <a:spLocks noChangeArrowheads="1"/>
          </p:cNvSpPr>
          <p:nvPr/>
        </p:nvSpPr>
        <p:spPr bwMode="auto">
          <a:xfrm>
            <a:off x="560070" y="6400800"/>
            <a:ext cx="11681460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109" tIns="54055" rIns="108109" bIns="54055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  <a:latin typeface="Cambria" pitchFamily="-84" charset="0"/>
                <a:ea typeface="Cambria" pitchFamily="-84" charset="0"/>
                <a:cs typeface="Cambria" pitchFamily="-84" charset="0"/>
                <a:hlinkClick r:id="rId2"/>
              </a:rPr>
              <a:t>www.thescienceteacher.co.uk</a:t>
            </a:r>
            <a:r>
              <a:rPr lang="en-US" dirty="0">
                <a:solidFill>
                  <a:srgbClr val="008000"/>
                </a:solidFill>
                <a:latin typeface="Cambria" pitchFamily="-84" charset="0"/>
                <a:ea typeface="Cambria" pitchFamily="-84" charset="0"/>
                <a:cs typeface="Cambria" pitchFamily="-84" charset="0"/>
              </a:rPr>
              <a:t>  </a:t>
            </a:r>
            <a:r>
              <a:rPr lang="en-GB" dirty="0">
                <a:latin typeface="Cambria" pitchFamily="-84" charset="0"/>
                <a:ea typeface="Cambria" pitchFamily="-84" charset="0"/>
                <a:cs typeface="Cambria" pitchFamily="-84" charset="0"/>
              </a:rPr>
              <a:t>| resources for science teachers who like to think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03" y="0"/>
            <a:ext cx="4033614" cy="4413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243" y="0"/>
            <a:ext cx="5499357" cy="5577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0015" t="17632" r="30349"/>
          <a:stretch>
            <a:fillRect/>
          </a:stretch>
        </p:blipFill>
        <p:spPr>
          <a:xfrm>
            <a:off x="7181302" y="778880"/>
            <a:ext cx="1859568" cy="5163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552" y="4952043"/>
            <a:ext cx="1210824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Frank is dehydrated and in hospital. 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Maggie the nurse is here to help. She has got two intravenous drips. One drip contains sterile water only. The other drip contains a sterile saline solution (0.9% </a:t>
            </a:r>
            <a:r>
              <a:rPr lang="en-US" dirty="0" err="1" smtClean="0">
                <a:latin typeface="Cambria"/>
                <a:cs typeface="Cambria"/>
              </a:rPr>
              <a:t>NaCl</a:t>
            </a:r>
            <a:r>
              <a:rPr lang="en-US" dirty="0" smtClean="0">
                <a:latin typeface="Cambria"/>
                <a:cs typeface="Cambria"/>
              </a:rPr>
              <a:t>).  Explain, with reference to osmosis, why Maggie should </a:t>
            </a:r>
            <a:r>
              <a:rPr lang="en-US" b="1" dirty="0" smtClean="0">
                <a:latin typeface="Cambria"/>
                <a:cs typeface="Cambria"/>
              </a:rPr>
              <a:t>not</a:t>
            </a:r>
            <a:r>
              <a:rPr lang="en-US" dirty="0" smtClean="0">
                <a:latin typeface="Cambria"/>
                <a:cs typeface="Cambria"/>
              </a:rPr>
              <a:t> administer the sterile water!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In your answer explain:</a:t>
            </a:r>
            <a:endParaRPr lang="en-US" dirty="0" smtClean="0">
              <a:latin typeface="Cambria"/>
              <a:cs typeface="Cambria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what would happen to Frank’s cells if water was used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why drips contain </a:t>
            </a:r>
            <a:r>
              <a:rPr lang="en-US" dirty="0" err="1" smtClean="0">
                <a:latin typeface="Cambria"/>
                <a:cs typeface="Cambria"/>
              </a:rPr>
              <a:t>NaCl</a:t>
            </a:r>
            <a:r>
              <a:rPr lang="en-US" dirty="0" smtClean="0">
                <a:latin typeface="Cambria"/>
                <a:cs typeface="Cambria"/>
              </a:rPr>
              <a:t> (0.9%)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why drips don’t contain more than 1% </a:t>
            </a:r>
            <a:r>
              <a:rPr lang="en-US" dirty="0" err="1" smtClean="0">
                <a:latin typeface="Cambria"/>
                <a:cs typeface="Cambria"/>
              </a:rPr>
              <a:t>NaCl</a:t>
            </a:r>
            <a:endParaRPr lang="en-US" dirty="0" smtClean="0">
              <a:latin typeface="Cambria"/>
              <a:cs typeface="Cambria"/>
            </a:endParaRPr>
          </a:p>
          <a:p>
            <a:pPr marL="457200" indent="-457200"/>
            <a:endParaRPr lang="en-US" dirty="0" smtClean="0">
              <a:latin typeface="Cambria"/>
              <a:cs typeface="Cambria"/>
            </a:endParaRPr>
          </a:p>
          <a:p>
            <a:pPr marL="457200" indent="-457200"/>
            <a:r>
              <a:rPr lang="en-US" dirty="0" smtClean="0">
                <a:latin typeface="Cambria"/>
                <a:cs typeface="Cambria"/>
              </a:rPr>
              <a:t>Include and explain the terms </a:t>
            </a:r>
            <a:r>
              <a:rPr lang="en-US" i="1" dirty="0" smtClean="0">
                <a:latin typeface="Cambria"/>
                <a:cs typeface="Cambria"/>
              </a:rPr>
              <a:t>hypertonic, isotonic and hypotonic</a:t>
            </a:r>
            <a:r>
              <a:rPr lang="en-US" dirty="0" smtClean="0">
                <a:latin typeface="Cambria"/>
                <a:cs typeface="Cambria"/>
              </a:rPr>
              <a:t>. </a:t>
            </a:r>
          </a:p>
          <a:p>
            <a:pPr marL="457200" indent="-457200">
              <a:buAutoNum type="arabicPeriod"/>
            </a:pPr>
            <a:endParaRPr lang="en-US" dirty="0" smtClean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480" y="1309157"/>
            <a:ext cx="1889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Nurse Maggie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178</Words>
  <Application>Microsoft Macintosh PowerPoint</Application>
  <PresentationFormat>A3 Paper (297x420 mm)</PresentationFormat>
  <Paragraphs>20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University of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 Green</dc:creator>
  <cp:lastModifiedBy>Jasper Green</cp:lastModifiedBy>
  <cp:revision>21</cp:revision>
  <dcterms:created xsi:type="dcterms:W3CDTF">2017-12-02T15:45:32Z</dcterms:created>
  <dcterms:modified xsi:type="dcterms:W3CDTF">2017-12-02T16:40:19Z</dcterms:modified>
</cp:coreProperties>
</file>