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95" r:id="rId2"/>
    <p:sldId id="297" r:id="rId3"/>
    <p:sldId id="298" r:id="rId4"/>
    <p:sldId id="299" r:id="rId5"/>
    <p:sldId id="302" r:id="rId6"/>
    <p:sldId id="303" r:id="rId7"/>
    <p:sldId id="306" r:id="rId8"/>
    <p:sldId id="304" r:id="rId9"/>
    <p:sldId id="30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30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4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4747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Purpose: </a:t>
            </a:r>
            <a:r>
              <a:rPr lang="en-GB" dirty="0"/>
              <a:t>to introduce new ideas, making sure that you start from what your students already know. Create</a:t>
            </a:r>
            <a:r>
              <a:rPr lang="en-GB" baseline="0" dirty="0"/>
              <a:t> time to identify and remedy misconceptions.   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Ideas for checking prior 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Spider diagram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Concept cartoons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Open questions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True or false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Draw a picture of … e.g.</a:t>
            </a:r>
            <a:r>
              <a:rPr lang="en-GB" baseline="0" dirty="0"/>
              <a:t> draw a picture to show what respiration is.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MCQ quizzes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Ideas for introducing</a:t>
            </a:r>
            <a:r>
              <a:rPr lang="en-US" b="1" baseline="0" dirty="0"/>
              <a:t> </a:t>
            </a:r>
            <a:r>
              <a:rPr lang="en-US" b="1" dirty="0"/>
              <a:t>new 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Direct instruction using the white board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Demonstration – predict, observe and explain </a:t>
            </a:r>
          </a:p>
          <a:p>
            <a:pPr>
              <a:defRPr/>
            </a:pPr>
            <a:r>
              <a:rPr lang="en-GB" dirty="0"/>
              <a:t>Video and questions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23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Purpose: </a:t>
            </a:r>
            <a:r>
              <a:rPr lang="en-GB" dirty="0"/>
              <a:t>to introduce new ideas, making sure that you start from what your students already know. Create</a:t>
            </a:r>
            <a:r>
              <a:rPr lang="en-GB" baseline="0" dirty="0"/>
              <a:t> time to identify and remedy misconceptions.   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Ideas for checking prior 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Spider diagram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Concept cartoons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Open questions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True or false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Draw a picture of … e.g.</a:t>
            </a:r>
            <a:r>
              <a:rPr lang="en-GB" baseline="0" dirty="0"/>
              <a:t> draw a picture to show what respiration is.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MCQ quizzes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Ideas for introducing</a:t>
            </a:r>
            <a:r>
              <a:rPr lang="en-US" b="1" baseline="0" dirty="0"/>
              <a:t> </a:t>
            </a:r>
            <a:r>
              <a:rPr lang="en-US" b="1" dirty="0"/>
              <a:t>new 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Direct instruction using the white board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Demonstration – predict, observe and explain </a:t>
            </a:r>
          </a:p>
          <a:p>
            <a:pPr>
              <a:defRPr/>
            </a:pPr>
            <a:r>
              <a:rPr lang="en-GB" dirty="0"/>
              <a:t>Video and questions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Purpose: </a:t>
            </a:r>
            <a:r>
              <a:rPr lang="en-GB" dirty="0"/>
              <a:t>to introduce new ideas, making sure that you start from what your students already know. Create</a:t>
            </a:r>
            <a:r>
              <a:rPr lang="en-GB" baseline="0" dirty="0"/>
              <a:t> time to identify and remedy misconceptions.   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Ideas for checking prior 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Spider diagram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Concept cartoons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Open questions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True or false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Draw a picture of … e.g.</a:t>
            </a:r>
            <a:r>
              <a:rPr lang="en-GB" baseline="0" dirty="0"/>
              <a:t> draw a picture to show what respiration is. 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MCQ quizzes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Ideas for introducing</a:t>
            </a:r>
            <a:r>
              <a:rPr lang="en-US" b="1" baseline="0" dirty="0"/>
              <a:t> </a:t>
            </a:r>
            <a:r>
              <a:rPr lang="en-US" b="1" dirty="0"/>
              <a:t>new knowledge: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Direct instruction using the white board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Demonstration – predict, observe and explain </a:t>
            </a:r>
          </a:p>
          <a:p>
            <a:pPr>
              <a:defRPr/>
            </a:pPr>
            <a:r>
              <a:rPr lang="en-GB" dirty="0"/>
              <a:t>Video and questions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3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9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6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8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53" y="5984123"/>
            <a:ext cx="8102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cs typeface="Cambria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ea typeface="Cambria"/>
                <a:cs typeface="Times New Roman"/>
              </a:rPr>
              <a:t>  </a:t>
            </a:r>
            <a:r>
              <a:rPr lang="en-GB" dirty="0">
                <a:latin typeface="Cambria" panose="02040503050406030204" pitchFamily="18" charset="0"/>
                <a:ea typeface="Cambria"/>
                <a:cs typeface="Times New Roman"/>
              </a:rPr>
              <a:t>| resources for science teachers who like to think 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45350"/>
              </p:ext>
            </p:extLst>
          </p:nvPr>
        </p:nvGraphicFramePr>
        <p:xfrm>
          <a:off x="703049" y="947648"/>
          <a:ext cx="8102896" cy="3048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1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Internal energy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</a:t>
                      </a:r>
                      <a:r>
                        <a:rPr lang="en-US" b="0" baseline="0" dirty="0">
                          <a:latin typeface="Cambria"/>
                          <a:cs typeface="Cambria"/>
                        </a:rPr>
                        <a:t> Stage 4</a:t>
                      </a:r>
                      <a:r>
                        <a:rPr lang="en-US" b="0" dirty="0">
                          <a:latin typeface="Cambria"/>
                          <a:cs typeface="Cambria"/>
                        </a:rPr>
                        <a:t> (or any course for students aged 14-16)</a:t>
                      </a:r>
                      <a:r>
                        <a:rPr lang="en-US" b="0" baseline="0" dirty="0">
                          <a:latin typeface="Cambria"/>
                          <a:cs typeface="Cambria"/>
                        </a:rPr>
                        <a:t>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understand that </a:t>
                      </a:r>
                      <a:r>
                        <a:rPr lang="en-GB" dirty="0">
                          <a:latin typeface="Cambria"/>
                          <a:cs typeface="Cambria"/>
                        </a:rPr>
                        <a:t>internal energy is the total kinetic energy and potential energy of all the particles (atoms and molecules) that make up a system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baseline="0" dirty="0">
                          <a:latin typeface="Cambria"/>
                          <a:cs typeface="Cambria"/>
                        </a:rPr>
                        <a:t>To understand that temperature is a measure of the average kinetic energy of particles in a system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baseline="0" dirty="0">
                          <a:latin typeface="Cambria"/>
                          <a:cs typeface="Cambria"/>
                        </a:rPr>
                        <a:t>To describe what happens to kinetic energy and potential energy stores when you heat a substance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baseline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</a:t>
                      </a:r>
                      <a:r>
                        <a:rPr lang="en-US" b="1" baseline="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for teachers</a:t>
                      </a:r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  <a:p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aseline="0" dirty="0">
                          <a:latin typeface="Cambria"/>
                          <a:cs typeface="Cambria"/>
                        </a:rPr>
                        <a:t>This activity is designed as an introduction to the concept of internal energy. Students should already have a sound understanding of the particle model and state changes before this lesson. For the demonstration you will need a beaker of crushed ice, thermometer and heat source.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6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5350" y="274638"/>
            <a:ext cx="7791450" cy="1143000"/>
          </a:xfrm>
        </p:spPr>
        <p:txBody>
          <a:bodyPr/>
          <a:lstStyle/>
          <a:p>
            <a:r>
              <a:rPr lang="en-GB" sz="3200" dirty="0">
                <a:latin typeface="Cambria" panose="02040503050406030204" pitchFamily="18" charset="0"/>
              </a:rPr>
              <a:t>This beaker is at 60 </a:t>
            </a:r>
            <a:r>
              <a:rPr lang="en-GB" sz="3200" baseline="30000" dirty="0" err="1">
                <a:latin typeface="Cambria" panose="02040503050406030204" pitchFamily="18" charset="0"/>
              </a:rPr>
              <a:t>o</a:t>
            </a:r>
            <a:r>
              <a:rPr lang="en-GB" sz="3200" dirty="0" err="1">
                <a:latin typeface="Cambria" panose="02040503050406030204" pitchFamily="18" charset="0"/>
              </a:rPr>
              <a:t>C</a:t>
            </a:r>
            <a:endParaRPr lang="en-GB" sz="32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Image result for beaker of hot wa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44824"/>
            <a:ext cx="48768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92080" y="1772816"/>
            <a:ext cx="3679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ambria" panose="02040503050406030204" pitchFamily="18" charset="0"/>
              </a:rPr>
              <a:t>Describe the motion and arrangement of the water molecules inside the beaker.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ambria" panose="02040503050406030204" pitchFamily="18" charset="0"/>
              </a:rPr>
              <a:t>Draw a picture to represent the motion and arrangement of the particles.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ambria" panose="02040503050406030204" pitchFamily="18" charset="0"/>
              </a:rPr>
              <a:t>What energy is stored inside this beaker?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Cambria" panose="02040503050406030204" pitchFamily="18" charset="0"/>
              </a:rPr>
              <a:t>What happens to this energy store if we heat the beaker? </a:t>
            </a:r>
          </a:p>
        </p:txBody>
      </p:sp>
    </p:spTree>
    <p:extLst>
      <p:ext uri="{BB962C8B-B14F-4D97-AF65-F5344CB8AC3E}">
        <p14:creationId xmlns:p14="http://schemas.microsoft.com/office/powerpoint/2010/main" val="35202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5350" y="274638"/>
            <a:ext cx="7791450" cy="1143000"/>
          </a:xfrm>
        </p:spPr>
        <p:txBody>
          <a:bodyPr/>
          <a:lstStyle/>
          <a:p>
            <a:r>
              <a:rPr lang="en-GB" sz="3200" dirty="0">
                <a:latin typeface="Cambria" panose="02040503050406030204" pitchFamily="18" charset="0"/>
              </a:rPr>
              <a:t>This beaker is at 60 </a:t>
            </a:r>
            <a:r>
              <a:rPr lang="en-GB" sz="3200" baseline="30000" dirty="0" err="1">
                <a:latin typeface="Cambria" panose="02040503050406030204" pitchFamily="18" charset="0"/>
              </a:rPr>
              <a:t>o</a:t>
            </a:r>
            <a:r>
              <a:rPr lang="en-GB" sz="3200" dirty="0" err="1">
                <a:latin typeface="Cambria" panose="02040503050406030204" pitchFamily="18" charset="0"/>
              </a:rPr>
              <a:t>C</a:t>
            </a:r>
            <a:endParaRPr lang="en-GB" sz="3200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3854" y="1728195"/>
            <a:ext cx="2463527" cy="123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latin typeface="Cambria" panose="02040503050406030204" pitchFamily="18" charset="0"/>
              </a:rPr>
              <a:t>Internal energy of the beaker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60243" y="3039269"/>
            <a:ext cx="923925" cy="15621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50543" y="4645091"/>
            <a:ext cx="2333625" cy="89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latin typeface="Cambria" panose="02040503050406030204" pitchFamily="18" charset="0"/>
              </a:rPr>
              <a:t>Kinetic energy store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88224" y="4653136"/>
            <a:ext cx="2209800" cy="89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latin typeface="Cambria" panose="02040503050406030204" pitchFamily="18" charset="0"/>
              </a:rPr>
              <a:t>Potential energy store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55618" y="3039269"/>
            <a:ext cx="771524" cy="1485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12744" y="2041289"/>
            <a:ext cx="449609" cy="2305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>
              <a:latin typeface="Cambria" panose="020405030504060302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2744" y="2041289"/>
            <a:ext cx="449609" cy="5524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>
              <a:latin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618985" y="2573856"/>
            <a:ext cx="2747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Internal energy</a:t>
            </a:r>
          </a:p>
        </p:txBody>
      </p:sp>
      <p:sp>
        <p:nvSpPr>
          <p:cNvPr id="24" name="Left Brace 23"/>
          <p:cNvSpPr/>
          <p:nvPr/>
        </p:nvSpPr>
        <p:spPr>
          <a:xfrm>
            <a:off x="1069479" y="2041289"/>
            <a:ext cx="224215" cy="23050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20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24092" y="3393839"/>
            <a:ext cx="2448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Potential energy store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95357" y="2132848"/>
            <a:ext cx="2448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Kinetic energy store</a:t>
            </a:r>
          </a:p>
        </p:txBody>
      </p:sp>
    </p:spTree>
    <p:extLst>
      <p:ext uri="{BB962C8B-B14F-4D97-AF65-F5344CB8AC3E}">
        <p14:creationId xmlns:p14="http://schemas.microsoft.com/office/powerpoint/2010/main" val="319090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5350" y="274638"/>
            <a:ext cx="7791450" cy="1143000"/>
          </a:xfrm>
        </p:spPr>
        <p:txBody>
          <a:bodyPr/>
          <a:lstStyle/>
          <a:p>
            <a:r>
              <a:rPr lang="en-GB" sz="3200" dirty="0">
                <a:latin typeface="Cambria" panose="02040503050406030204" pitchFamily="18" charset="0"/>
              </a:rPr>
              <a:t>Think, Pair, Share</a:t>
            </a:r>
          </a:p>
        </p:txBody>
      </p:sp>
      <p:pic>
        <p:nvPicPr>
          <p:cNvPr id="1026" name="Picture 2" descr="Image result for potential energy stretched bo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" t="18000" r="32188" b="6500"/>
          <a:stretch/>
        </p:blipFill>
        <p:spPr bwMode="auto">
          <a:xfrm>
            <a:off x="1979712" y="1600200"/>
            <a:ext cx="4916388" cy="35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782851"/>
            <a:ext cx="590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1774458"/>
            <a:ext cx="590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4475" y="5391376"/>
            <a:ext cx="6248400" cy="9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ambria" panose="02040503050406030204" pitchFamily="18" charset="0"/>
              </a:rPr>
              <a:t>When does the bow have the most potential energy? In picture A or B and explain. </a:t>
            </a:r>
          </a:p>
        </p:txBody>
      </p:sp>
    </p:spTree>
    <p:extLst>
      <p:ext uri="{BB962C8B-B14F-4D97-AF65-F5344CB8AC3E}">
        <p14:creationId xmlns:p14="http://schemas.microsoft.com/office/powerpoint/2010/main" val="367059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6282730" y="3379040"/>
            <a:ext cx="0" cy="581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01779" y="4495058"/>
            <a:ext cx="0" cy="1594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67980" y="3379040"/>
            <a:ext cx="0" cy="2710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6666" y="1327990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Heat a substance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91680" y="3799730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Temperature increases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77842" y="3763219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Temperature stays the same </a:t>
            </a:r>
          </a:p>
        </p:txBody>
      </p:sp>
      <p:cxnSp>
        <p:nvCxnSpPr>
          <p:cNvPr id="11" name="Straight Connector 10"/>
          <p:cNvCxnSpPr>
            <a:stCxn id="8" idx="2"/>
          </p:cNvCxnSpPr>
          <p:nvPr/>
        </p:nvCxnSpPr>
        <p:spPr>
          <a:xfrm>
            <a:off x="4520604" y="2099515"/>
            <a:ext cx="0" cy="127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67980" y="337904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91680" y="5968708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Kinetic energy store increases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77842" y="5969843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Potential energy store increases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361950" y="68034"/>
            <a:ext cx="8534504" cy="114300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mbria" panose="02040503050406030204" pitchFamily="18" charset="0"/>
              </a:rPr>
              <a:t>What happens when we heat a substance?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96666" y="2195445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Internal energy increases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77842" y="5010124"/>
            <a:ext cx="2047875" cy="771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ambria" panose="02040503050406030204" pitchFamily="18" charset="0"/>
              </a:rPr>
              <a:t>State change takes place</a:t>
            </a:r>
          </a:p>
        </p:txBody>
      </p:sp>
    </p:spTree>
    <p:extLst>
      <p:ext uri="{BB962C8B-B14F-4D97-AF65-F5344CB8AC3E}">
        <p14:creationId xmlns:p14="http://schemas.microsoft.com/office/powerpoint/2010/main" val="232287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mbria" panose="020405030504060302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0482" y="209747"/>
            <a:ext cx="7772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ambria" panose="02040503050406030204" pitchFamily="18" charset="0"/>
              </a:rPr>
              <a:t>Explain the difference between potential and kinetic energy stores using the pictures below. </a:t>
            </a:r>
          </a:p>
        </p:txBody>
      </p:sp>
      <p:sp>
        <p:nvSpPr>
          <p:cNvPr id="11" name="Oval 10"/>
          <p:cNvSpPr/>
          <p:nvPr/>
        </p:nvSpPr>
        <p:spPr>
          <a:xfrm>
            <a:off x="2316818" y="2316215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2287363"/>
            <a:ext cx="2266950" cy="1864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63720" y="3536766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27536" y="2365499"/>
            <a:ext cx="66247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5518" y="2243262"/>
            <a:ext cx="2324100" cy="1864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713535" y="3289181"/>
            <a:ext cx="66247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84686" y="4467271"/>
            <a:ext cx="66247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5518" y="4352906"/>
            <a:ext cx="2324100" cy="1864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46736" y="5472014"/>
            <a:ext cx="66247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48910" y="5472014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84970" y="4337383"/>
            <a:ext cx="2266950" cy="1864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698611" y="5505081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070186" y="2736965"/>
            <a:ext cx="854763" cy="58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858772" y="3499642"/>
            <a:ext cx="1120669" cy="294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127336" y="4735710"/>
            <a:ext cx="398670" cy="2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526006" y="5805217"/>
            <a:ext cx="429577" cy="15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16438" y="2363285"/>
            <a:ext cx="97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05132" y="4399919"/>
            <a:ext cx="97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96137" y="2293863"/>
            <a:ext cx="97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53287" y="4406849"/>
            <a:ext cx="971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D</a:t>
            </a:r>
          </a:p>
        </p:txBody>
      </p:sp>
      <p:sp>
        <p:nvSpPr>
          <p:cNvPr id="29" name="Oval 28"/>
          <p:cNvSpPr/>
          <p:nvPr/>
        </p:nvSpPr>
        <p:spPr>
          <a:xfrm>
            <a:off x="2432049" y="4943459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106772" y="4995763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98265" y="3491996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82041" y="2709998"/>
            <a:ext cx="646182" cy="595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2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mbria" panose="02040503050406030204" pitchFamily="18" charset="0"/>
              </a:rPr>
              <a:t>What happens to the internal energy when we heat ice?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44824"/>
            <a:ext cx="3103846" cy="377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9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61064" y="6516052"/>
            <a:ext cx="2073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time (min)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663" y="1006062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emain constant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65088" y="526260"/>
            <a:ext cx="2367642" cy="3938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melting 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81717" y="536691"/>
            <a:ext cx="2302329" cy="3834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warming water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42079" y="536691"/>
            <a:ext cx="2302329" cy="3834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boiling water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65388" y="991492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 constant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9359" y="9770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 constant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93663" y="2216841"/>
            <a:ext cx="2310493" cy="1539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</a:p>
          <a:p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65387" y="2225998"/>
            <a:ext cx="2310493" cy="153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9359" y="2225998"/>
            <a:ext cx="2310493" cy="153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93663" y="3809608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65387" y="38024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49359" y="38024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93663" y="5020387"/>
            <a:ext cx="2310493" cy="1360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65387" y="5013215"/>
            <a:ext cx="2310493" cy="1362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49359" y="5013214"/>
            <a:ext cx="2310493" cy="13482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63" y="6434167"/>
            <a:ext cx="709476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504" y="127935"/>
            <a:ext cx="936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ambria" panose="02040503050406030204" pitchFamily="18" charset="0"/>
              </a:rPr>
              <a:t>DEMONSTRATION: What happens to the internal energy when we heat a beaker of crushed ice? </a:t>
            </a:r>
          </a:p>
        </p:txBody>
      </p:sp>
    </p:spTree>
    <p:extLst>
      <p:ext uri="{BB962C8B-B14F-4D97-AF65-F5344CB8AC3E}">
        <p14:creationId xmlns:p14="http://schemas.microsoft.com/office/powerpoint/2010/main" val="387321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61064" y="6516052"/>
            <a:ext cx="2073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time (min)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663" y="1006062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r</a:t>
            </a:r>
            <a:r>
              <a:rPr lang="en-GB" sz="1400" dirty="0">
                <a:solidFill>
                  <a:srgbClr val="FF0000"/>
                </a:solidFill>
                <a:latin typeface="Cambria" panose="02040503050406030204" pitchFamily="18" charset="0"/>
              </a:rPr>
              <a:t>emains constant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65088" y="526260"/>
            <a:ext cx="2367642" cy="3938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melting 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81717" y="536691"/>
            <a:ext cx="2302329" cy="3834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warming water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00375" y="536691"/>
            <a:ext cx="2302329" cy="3834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boiling water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65388" y="991492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increase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remains constant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9359" y="9770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Temperature change: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increase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remains constant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93663" y="2216841"/>
            <a:ext cx="2310493" cy="1539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</a:p>
          <a:p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65387" y="2225998"/>
            <a:ext cx="2310493" cy="153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9359" y="2225998"/>
            <a:ext cx="2310493" cy="1530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  <a:latin typeface="Cambria" panose="02040503050406030204" pitchFamily="18" charset="0"/>
              </a:rPr>
              <a:t>Particle picture</a:t>
            </a:r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93663" y="3809608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</a:t>
            </a:r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r</a:t>
            </a:r>
            <a:r>
              <a:rPr lang="en-GB" sz="1400" dirty="0">
                <a:solidFill>
                  <a:srgbClr val="FF0000"/>
                </a:solidFill>
                <a:latin typeface="Cambria" panose="02040503050406030204" pitchFamily="18" charset="0"/>
              </a:rPr>
              <a:t>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65387" y="38024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increases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remains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49359" y="3802435"/>
            <a:ext cx="2310493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kinetic energy store?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increases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decreases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remains constant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93663" y="5020387"/>
            <a:ext cx="2310493" cy="1360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 </a:t>
            </a:r>
            <a:r>
              <a:rPr lang="en-GB" sz="1400" dirty="0">
                <a:solidFill>
                  <a:srgbClr val="FF0000"/>
                </a:solidFill>
                <a:latin typeface="Cambria" panose="02040503050406030204" pitchFamily="18" charset="0"/>
              </a:rPr>
              <a:t>It is increasing because the substance is changing from a solid to a liquid.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65387" y="5013215"/>
            <a:ext cx="2310493" cy="1362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 </a:t>
            </a:r>
            <a:r>
              <a:rPr lang="en-GB" sz="1400" dirty="0">
                <a:solidFill>
                  <a:srgbClr val="FF0000"/>
                </a:solidFill>
                <a:latin typeface="Cambria" panose="02040503050406030204" pitchFamily="18" charset="0"/>
              </a:rPr>
              <a:t>It remains constant as there are no state changes. </a:t>
            </a: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49359" y="5013214"/>
            <a:ext cx="2310493" cy="13482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  <a:latin typeface="Cambria" panose="02040503050406030204" pitchFamily="18" charset="0"/>
              </a:rPr>
              <a:t>What is happening to the potential energy store and why? </a:t>
            </a:r>
            <a:r>
              <a:rPr lang="en-GB" dirty="0">
                <a:solidFill>
                  <a:srgbClr val="FF0000"/>
                </a:solidFill>
                <a:latin typeface="Cambria" panose="02040503050406030204" pitchFamily="18" charset="0"/>
              </a:rPr>
              <a:t>It is increasing because the substance is changing from a solid to a liquid</a:t>
            </a:r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en-GB" sz="1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63" y="6434167"/>
            <a:ext cx="709476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504" y="127935"/>
            <a:ext cx="7340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What happens to the internal energy when we heat a beaker of crushed ice? </a:t>
            </a:r>
          </a:p>
        </p:txBody>
      </p:sp>
      <p:sp>
        <p:nvSpPr>
          <p:cNvPr id="2" name="Oval 1"/>
          <p:cNvSpPr/>
          <p:nvPr/>
        </p:nvSpPr>
        <p:spPr>
          <a:xfrm>
            <a:off x="1403648" y="278092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03648" y="306896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403648" y="33569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773144" y="2791501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73144" y="307953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73144" y="336756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168058" y="2791501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168058" y="307953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68058" y="336756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521490" y="323118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774989" y="29868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099781" y="314167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96208" y="343738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91363" y="33574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044862" y="3113111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13681" y="3411291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4519677" y="341871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73176" y="317433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841995" y="347251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429999" y="304879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4767802" y="2884967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034464" y="332391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287963" y="307953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356782" y="3377713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762778" y="338513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016277" y="314075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7085096" y="343893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673100" y="301522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7010903" y="2851389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7629623" y="261909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996742" y="2575345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4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610</Words>
  <Application>Microsoft Office PowerPoint</Application>
  <PresentationFormat>On-screen Show (4:3)</PresentationFormat>
  <Paragraphs>178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Office Theme</vt:lpstr>
      <vt:lpstr>PowerPoint Presentation</vt:lpstr>
      <vt:lpstr>This beaker is at 60 oC</vt:lpstr>
      <vt:lpstr>This beaker is at 60 oC</vt:lpstr>
      <vt:lpstr>Think, Pair, Share</vt:lpstr>
      <vt:lpstr>What happens when we heat a substance? </vt:lpstr>
      <vt:lpstr>PowerPoint Presentation</vt:lpstr>
      <vt:lpstr>What happens to the internal energy when we heat ice?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Arabella Green</cp:lastModifiedBy>
  <cp:revision>34</cp:revision>
  <dcterms:modified xsi:type="dcterms:W3CDTF">2017-04-08T19:01:54Z</dcterms:modified>
</cp:coreProperties>
</file>