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9" r:id="rId1"/>
  </p:sldMasterIdLst>
  <p:notesMasterIdLst>
    <p:notesMasterId r:id="rId5"/>
  </p:notesMasterIdLst>
  <p:sldIdLst>
    <p:sldId id="295" r:id="rId2"/>
    <p:sldId id="296" r:id="rId3"/>
    <p:sldId id="297" r:id="rId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20" d="100"/>
          <a:sy n="120" d="100"/>
        </p:scale>
        <p:origin x="-224" y="-104"/>
      </p:cViewPr>
      <p:guideLst>
        <p:guide orient="horz" pos="2160"/>
        <p:guide pos="2880"/>
      </p:guideLst>
    </p:cSldViewPr>
  </p:slideViewPr>
  <p:notesTextViewPr>
    <p:cViewPr>
      <p:scale>
        <a:sx n="1" d="1"/>
        <a:sy n="1" d="1"/>
      </p:scale>
      <p:origin x="0" y="0"/>
    </p:cViewPr>
  </p:notesTextViewPr>
  <p:sorterViewPr>
    <p:cViewPr>
      <p:scale>
        <a:sx n="90" d="100"/>
        <a:sy n="90" d="100"/>
      </p:scale>
      <p:origin x="0" y="4986"/>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474733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63FD54D-1213-DF43-BB8C-4D8DD7B3132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963FD54D-1213-DF43-BB8C-4D8DD7B31328}"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pPr marL="0" marR="0" lvl="0" indent="0" algn="r" rtl="0">
                <a:spcBef>
                  <a:spcPts val="0"/>
                </a:spcBef>
                <a:buSzPct val="25000"/>
                <a:buNone/>
              </a:p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4B421F9-9C77-3A46-AD36-D8DA9EEEC532}" type="datetimeFigureOut">
              <a:rPr lang="en-US" smtClean="0"/>
              <a:pPr/>
              <a:t>4/1/17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39049-6F89-074C-8001-78D17F34A3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hescienceteacher.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20553" y="5984123"/>
            <a:ext cx="8102894" cy="307777"/>
          </a:xfrm>
          <a:prstGeom prst="rect">
            <a:avLst/>
          </a:prstGeom>
        </p:spPr>
        <p:txBody>
          <a:bodyPr wrap="square">
            <a:spAutoFit/>
          </a:bodyPr>
          <a:lstStyle/>
          <a:p>
            <a:r>
              <a:rPr lang="en-US" dirty="0">
                <a:solidFill>
                  <a:srgbClr val="008000"/>
                </a:solidFill>
                <a:latin typeface="Cambria" panose="02040503050406030204" pitchFamily="18" charset="0"/>
                <a:cs typeface="Cambria"/>
                <a:hlinkClick r:id="rId2"/>
              </a:rPr>
              <a:t>www.thescienceteacher.co.uk</a:t>
            </a:r>
            <a:r>
              <a:rPr lang="en-US" dirty="0">
                <a:solidFill>
                  <a:srgbClr val="008000"/>
                </a:solidFill>
                <a:latin typeface="Cambria" panose="02040503050406030204" pitchFamily="18" charset="0"/>
                <a:ea typeface="Cambria"/>
                <a:cs typeface="Times New Roman"/>
              </a:rPr>
              <a:t>  </a:t>
            </a:r>
            <a:r>
              <a:rPr lang="en-GB" dirty="0">
                <a:latin typeface="Cambria" panose="02040503050406030204" pitchFamily="18" charset="0"/>
                <a:ea typeface="Cambria"/>
                <a:cs typeface="Times New Roman"/>
              </a:rPr>
              <a:t>| resources for science teachers who like to think </a:t>
            </a:r>
            <a:endParaRPr lang="en-US" dirty="0">
              <a:latin typeface="Cambria"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989396471"/>
              </p:ext>
            </p:extLst>
          </p:nvPr>
        </p:nvGraphicFramePr>
        <p:xfrm>
          <a:off x="703049" y="947648"/>
          <a:ext cx="8102896" cy="2279050"/>
        </p:xfrm>
        <a:graphic>
          <a:graphicData uri="http://schemas.openxmlformats.org/drawingml/2006/table">
            <a:tbl>
              <a:tblPr firstRow="1" bandRow="1">
                <a:tableStyleId>{9D7B26C5-4107-4FEC-AEDC-1716B250A1EF}</a:tableStyleId>
              </a:tblPr>
              <a:tblGrid>
                <a:gridCol w="1371076">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0"/>
                    </a:ext>
                  </a:extLst>
                </a:gridCol>
                <a:gridCol w="249280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1"/>
                    </a:ext>
                  </a:extLst>
                </a:gridCol>
                <a:gridCol w="104039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2"/>
                    </a:ext>
                  </a:extLst>
                </a:gridCol>
                <a:gridCol w="319861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3"/>
                    </a:ext>
                  </a:extLst>
                </a:gridCol>
              </a:tblGrid>
              <a:tr h="369197">
                <a:tc>
                  <a:txBody>
                    <a:bodyPr/>
                    <a:lstStyle/>
                    <a:p>
                      <a:r>
                        <a:rPr lang="en-US"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The</a:t>
                      </a:r>
                      <a:r>
                        <a:rPr lang="en-US" b="0" baseline="0" dirty="0" smtClean="0">
                          <a:latin typeface="Cambria"/>
                          <a:cs typeface="Cambria"/>
                        </a:rPr>
                        <a:t> eye</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rgbClr val="008000"/>
                          </a:solidFill>
                          <a:latin typeface="Cambria"/>
                          <a:cs typeface="Cambria"/>
                        </a:rPr>
                        <a:t>Level</a:t>
                      </a:r>
                      <a:endParaRPr lang="en-US"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Key</a:t>
                      </a:r>
                      <a:r>
                        <a:rPr lang="en-US" b="0" baseline="0" dirty="0" smtClean="0">
                          <a:latin typeface="Cambria"/>
                          <a:cs typeface="Cambria"/>
                        </a:rPr>
                        <a:t> Stage</a:t>
                      </a:r>
                      <a:r>
                        <a:rPr lang="en-US" b="0" baseline="0" dirty="0" smtClean="0">
                          <a:latin typeface="Cambria"/>
                          <a:cs typeface="Cambria"/>
                        </a:rPr>
                        <a:t> 4</a:t>
                      </a:r>
                      <a:r>
                        <a:rPr lang="en-US" b="0" dirty="0" smtClean="0">
                          <a:latin typeface="Cambria"/>
                          <a:cs typeface="Cambria"/>
                        </a:rPr>
                        <a:t> </a:t>
                      </a:r>
                      <a:r>
                        <a:rPr lang="en-US" b="0" dirty="0" smtClean="0">
                          <a:latin typeface="Cambria"/>
                          <a:cs typeface="Cambria"/>
                        </a:rPr>
                        <a:t>(or any course for students aged 11-</a:t>
                      </a:r>
                      <a:r>
                        <a:rPr lang="en-US" b="0" dirty="0" smtClean="0">
                          <a:latin typeface="Cambria"/>
                          <a:cs typeface="Cambria"/>
                        </a:rPr>
                        <a:t>16)</a:t>
                      </a:r>
                      <a:r>
                        <a:rPr lang="en-US" b="0" baseline="0" dirty="0" smtClean="0">
                          <a:latin typeface="Cambria"/>
                          <a:cs typeface="Cambria"/>
                        </a:rPr>
                        <a:t> </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0"/>
                  </a:ext>
                </a:extLst>
              </a:tr>
              <a:tr h="816011">
                <a:tc>
                  <a:txBody>
                    <a:bodyPr/>
                    <a:lstStyle/>
                    <a:p>
                      <a:r>
                        <a:rPr lang="en-US" b="1" dirty="0">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AutoNum type="arabicPeriod"/>
                      </a:pPr>
                      <a:r>
                        <a:rPr lang="en-US" dirty="0" smtClean="0">
                          <a:latin typeface="Cambria"/>
                          <a:cs typeface="Cambria"/>
                        </a:rPr>
                        <a:t>Students</a:t>
                      </a:r>
                      <a:r>
                        <a:rPr lang="en-US" baseline="0" dirty="0" smtClean="0">
                          <a:latin typeface="Cambria"/>
                          <a:cs typeface="Cambria"/>
                        </a:rPr>
                        <a:t> can describe and explain the role of the cornea, lens, pupil, iris, retina and sclera in vision. </a:t>
                      </a:r>
                    </a:p>
                    <a:p>
                      <a:pPr marL="342900" indent="-342900">
                        <a:buFont typeface="+mj-lt"/>
                        <a:buAutoNum type="arabicPeriod"/>
                      </a:pPr>
                      <a:r>
                        <a:rPr lang="en-US" baseline="0" dirty="0" smtClean="0">
                          <a:latin typeface="Cambria"/>
                          <a:cs typeface="Cambria"/>
                        </a:rPr>
                        <a:t>Students use their knowledge of eye structure to problem solve and make a diagnosis </a:t>
                      </a:r>
                      <a:endParaRPr lang="en-US" baseline="0" dirty="0" smtClean="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1"/>
                  </a:ext>
                </a:extLst>
              </a:tr>
              <a:tr h="816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8000"/>
                          </a:solidFill>
                          <a:latin typeface="Cambria"/>
                          <a:cs typeface="Cambria"/>
                        </a:rPr>
                        <a:t>Information</a:t>
                      </a:r>
                      <a:r>
                        <a:rPr lang="en-US" b="1" baseline="0" dirty="0" smtClean="0">
                          <a:solidFill>
                            <a:srgbClr val="008000"/>
                          </a:solidFill>
                          <a:latin typeface="Cambria"/>
                          <a:cs typeface="Cambria"/>
                        </a:rPr>
                        <a:t> for teachers</a:t>
                      </a:r>
                      <a:endParaRPr lang="en-US" b="1" dirty="0" smtClean="0">
                        <a:solidFill>
                          <a:srgbClr val="008000"/>
                        </a:solidFill>
                        <a:latin typeface="Cambria"/>
                        <a:cs typeface="Cambria"/>
                      </a:endParaRPr>
                    </a:p>
                    <a:p>
                      <a:endParaRPr lang="en-US"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indent="0">
                        <a:buFont typeface="+mj-lt"/>
                        <a:buNone/>
                      </a:pPr>
                      <a:r>
                        <a:rPr lang="en-US" baseline="0" dirty="0" smtClean="0">
                          <a:latin typeface="Cambria"/>
                          <a:cs typeface="Cambria"/>
                        </a:rPr>
                        <a:t>This activity</a:t>
                      </a:r>
                      <a:r>
                        <a:rPr lang="en-US" baseline="0" dirty="0" smtClean="0">
                          <a:latin typeface="Cambria"/>
                          <a:cs typeface="Cambria"/>
                        </a:rPr>
                        <a:t> should be used once students have a good understanding of the different parts and functions of the eye. Students could work in pairs to complete the table and take on the role of an optician as they diagnose their patients’ problems. </a:t>
                      </a:r>
                      <a:endParaRPr lang="en-US" baseline="0" dirty="0" smtClean="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2"/>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0669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273859" y="342809"/>
            <a:ext cx="1679230" cy="1080003"/>
          </a:xfrm>
          <a:prstGeom prst="rect">
            <a:avLst/>
          </a:prstGeom>
        </p:spPr>
      </p:pic>
      <p:pic>
        <p:nvPicPr>
          <p:cNvPr id="9" name="Picture 8"/>
          <p:cNvPicPr>
            <a:picLocks noChangeAspect="1"/>
          </p:cNvPicPr>
          <p:nvPr/>
        </p:nvPicPr>
        <p:blipFill>
          <a:blip r:embed="rId4"/>
          <a:stretch>
            <a:fillRect/>
          </a:stretch>
        </p:blipFill>
        <p:spPr>
          <a:xfrm>
            <a:off x="239379" y="2899712"/>
            <a:ext cx="1741821" cy="1014226"/>
          </a:xfrm>
          <a:prstGeom prst="rect">
            <a:avLst/>
          </a:prstGeom>
        </p:spPr>
      </p:pic>
      <p:sp>
        <p:nvSpPr>
          <p:cNvPr id="11" name="TextBox 10"/>
          <p:cNvSpPr txBox="1"/>
          <p:nvPr/>
        </p:nvSpPr>
        <p:spPr>
          <a:xfrm>
            <a:off x="2204230" y="139544"/>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p>
          <a:p>
            <a:endParaRPr lang="en-US" dirty="0" smtClean="0">
              <a:latin typeface="Cambria"/>
              <a:cs typeface="Cambria"/>
            </a:endParaRPr>
          </a:p>
          <a:p>
            <a:r>
              <a:rPr lang="en-US" dirty="0" smtClean="0">
                <a:latin typeface="Cambria"/>
                <a:cs typeface="Cambria"/>
              </a:rPr>
              <a:t>Explain your diagnosis</a:t>
            </a:r>
            <a:r>
              <a:rPr lang="en-US" dirty="0" smtClean="0">
                <a:latin typeface="Cambria"/>
                <a:cs typeface="Cambria"/>
              </a:rPr>
              <a:t>: </a:t>
            </a:r>
          </a:p>
          <a:p>
            <a:endParaRPr lang="en-US" dirty="0" smtClean="0">
              <a:latin typeface="Cambria"/>
              <a:cs typeface="Cambria"/>
            </a:endParaRPr>
          </a:p>
          <a:p>
            <a:endParaRPr lang="en-US" dirty="0">
              <a:latin typeface="Cambria"/>
              <a:cs typeface="Cambria"/>
            </a:endParaRPr>
          </a:p>
        </p:txBody>
      </p:sp>
      <p:sp>
        <p:nvSpPr>
          <p:cNvPr id="12" name="TextBox 11"/>
          <p:cNvSpPr txBox="1"/>
          <p:nvPr/>
        </p:nvSpPr>
        <p:spPr>
          <a:xfrm>
            <a:off x="2204230" y="1422812"/>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 </a:t>
            </a:r>
          </a:p>
          <a:p>
            <a:endParaRPr lang="en-US" dirty="0" smtClean="0">
              <a:latin typeface="Cambria"/>
              <a:cs typeface="Cambria"/>
            </a:endParaRPr>
          </a:p>
          <a:p>
            <a:r>
              <a:rPr lang="en-US" dirty="0" smtClean="0">
                <a:latin typeface="Cambria"/>
                <a:cs typeface="Cambria"/>
              </a:rPr>
              <a:t>Explain your diagnosis:</a:t>
            </a:r>
          </a:p>
          <a:p>
            <a:endParaRPr lang="en-US" dirty="0" smtClean="0">
              <a:latin typeface="Cambria"/>
              <a:cs typeface="Cambria"/>
            </a:endParaRPr>
          </a:p>
          <a:p>
            <a:endParaRPr lang="en-US" dirty="0">
              <a:latin typeface="Cambria"/>
              <a:cs typeface="Cambria"/>
            </a:endParaRPr>
          </a:p>
        </p:txBody>
      </p:sp>
      <p:sp>
        <p:nvSpPr>
          <p:cNvPr id="13" name="TextBox 12"/>
          <p:cNvSpPr txBox="1"/>
          <p:nvPr/>
        </p:nvSpPr>
        <p:spPr>
          <a:xfrm>
            <a:off x="2204230" y="2730384"/>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p>
          <a:p>
            <a:endParaRPr lang="en-US" dirty="0" smtClean="0">
              <a:latin typeface="Cambria"/>
              <a:cs typeface="Cambria"/>
            </a:endParaRPr>
          </a:p>
          <a:p>
            <a:r>
              <a:rPr lang="en-US" dirty="0" smtClean="0">
                <a:latin typeface="Cambria"/>
                <a:cs typeface="Cambria"/>
              </a:rPr>
              <a:t>Explain your </a:t>
            </a:r>
            <a:r>
              <a:rPr lang="en-US" dirty="0" smtClean="0">
                <a:latin typeface="Cambria"/>
                <a:cs typeface="Cambria"/>
              </a:rPr>
              <a:t>diagnosis:</a:t>
            </a:r>
          </a:p>
          <a:p>
            <a:endParaRPr lang="en-US" dirty="0" smtClean="0">
              <a:latin typeface="Cambria"/>
              <a:cs typeface="Cambria"/>
            </a:endParaRPr>
          </a:p>
          <a:p>
            <a:endParaRPr lang="en-US" dirty="0" smtClean="0">
              <a:latin typeface="Cambria"/>
              <a:cs typeface="Cambria"/>
            </a:endParaRPr>
          </a:p>
        </p:txBody>
      </p:sp>
      <p:sp>
        <p:nvSpPr>
          <p:cNvPr id="15" name="TextBox 14"/>
          <p:cNvSpPr txBox="1"/>
          <p:nvPr/>
        </p:nvSpPr>
        <p:spPr>
          <a:xfrm>
            <a:off x="2225940" y="4046802"/>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p>
          <a:p>
            <a:endParaRPr lang="en-US" dirty="0" smtClean="0">
              <a:latin typeface="Cambria"/>
              <a:cs typeface="Cambria"/>
            </a:endParaRPr>
          </a:p>
          <a:p>
            <a:r>
              <a:rPr lang="en-US" dirty="0" smtClean="0">
                <a:latin typeface="Cambria"/>
                <a:cs typeface="Cambria"/>
              </a:rPr>
              <a:t>Explain </a:t>
            </a:r>
            <a:r>
              <a:rPr lang="en-US" dirty="0" smtClean="0">
                <a:latin typeface="Cambria"/>
                <a:cs typeface="Cambria"/>
              </a:rPr>
              <a:t>your diagnosis:</a:t>
            </a:r>
          </a:p>
          <a:p>
            <a:endParaRPr lang="en-US" dirty="0" smtClean="0">
              <a:latin typeface="Cambria"/>
              <a:cs typeface="Cambria"/>
            </a:endParaRPr>
          </a:p>
          <a:p>
            <a:endParaRPr lang="en-US" dirty="0">
              <a:latin typeface="Cambria"/>
              <a:cs typeface="Cambria"/>
            </a:endParaRPr>
          </a:p>
        </p:txBody>
      </p:sp>
      <p:pic>
        <p:nvPicPr>
          <p:cNvPr id="16" name="Picture 15"/>
          <p:cNvPicPr>
            <a:picLocks noChangeAspect="1"/>
          </p:cNvPicPr>
          <p:nvPr/>
        </p:nvPicPr>
        <p:blipFill>
          <a:blip r:embed="rId5"/>
          <a:stretch>
            <a:fillRect/>
          </a:stretch>
        </p:blipFill>
        <p:spPr>
          <a:xfrm>
            <a:off x="239379" y="1514857"/>
            <a:ext cx="1786012" cy="1108284"/>
          </a:xfrm>
          <a:prstGeom prst="rect">
            <a:avLst/>
          </a:prstGeom>
        </p:spPr>
      </p:pic>
      <p:sp>
        <p:nvSpPr>
          <p:cNvPr id="17" name="TextBox 16"/>
          <p:cNvSpPr txBox="1"/>
          <p:nvPr/>
        </p:nvSpPr>
        <p:spPr>
          <a:xfrm>
            <a:off x="2204230" y="5441717"/>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p>
          <a:p>
            <a:endParaRPr lang="en-US" dirty="0" smtClean="0">
              <a:latin typeface="Cambria"/>
              <a:cs typeface="Cambria"/>
            </a:endParaRPr>
          </a:p>
          <a:p>
            <a:r>
              <a:rPr lang="en-US" dirty="0" smtClean="0">
                <a:latin typeface="Cambria"/>
                <a:cs typeface="Cambria"/>
              </a:rPr>
              <a:t>Explain your diagnosis:</a:t>
            </a:r>
          </a:p>
          <a:p>
            <a:r>
              <a:rPr lang="en-US" dirty="0" smtClean="0">
                <a:latin typeface="Cambria"/>
                <a:cs typeface="Cambria"/>
              </a:rPr>
              <a:t> </a:t>
            </a:r>
            <a:endParaRPr lang="en-US" dirty="0" smtClean="0">
              <a:latin typeface="Cambria"/>
              <a:cs typeface="Cambria"/>
            </a:endParaRPr>
          </a:p>
          <a:p>
            <a:endParaRPr lang="en-US" dirty="0" smtClean="0">
              <a:latin typeface="Cambria"/>
              <a:cs typeface="Cambria"/>
            </a:endParaRPr>
          </a:p>
        </p:txBody>
      </p:sp>
      <p:pic>
        <p:nvPicPr>
          <p:cNvPr id="18" name="Picture 17"/>
          <p:cNvPicPr>
            <a:picLocks noChangeAspect="1"/>
          </p:cNvPicPr>
          <p:nvPr/>
        </p:nvPicPr>
        <p:blipFill>
          <a:blip r:embed="rId6"/>
          <a:srcRect t="5059" b="13963"/>
          <a:stretch>
            <a:fillRect/>
          </a:stretch>
        </p:blipFill>
        <p:spPr>
          <a:xfrm>
            <a:off x="185104" y="4100041"/>
            <a:ext cx="1796096" cy="1129492"/>
          </a:xfrm>
          <a:prstGeom prst="rect">
            <a:avLst/>
          </a:prstGeom>
        </p:spPr>
      </p:pic>
      <p:sp>
        <p:nvSpPr>
          <p:cNvPr id="21" name="TextBox 20"/>
          <p:cNvSpPr txBox="1"/>
          <p:nvPr/>
        </p:nvSpPr>
        <p:spPr>
          <a:xfrm>
            <a:off x="532768" y="0"/>
            <a:ext cx="1829432" cy="369332"/>
          </a:xfrm>
          <a:prstGeom prst="rect">
            <a:avLst/>
          </a:prstGeom>
          <a:noFill/>
        </p:spPr>
        <p:txBody>
          <a:bodyPr wrap="square" rtlCol="0">
            <a:spAutoFit/>
          </a:bodyPr>
          <a:lstStyle/>
          <a:p>
            <a:r>
              <a:rPr lang="en-US" dirty="0" smtClean="0">
                <a:latin typeface="Cambria"/>
                <a:cs typeface="Cambria"/>
              </a:rPr>
              <a:t>Patient’s world</a:t>
            </a:r>
            <a:endParaRPr lang="en-US" dirty="0">
              <a:latin typeface="Cambria"/>
              <a:cs typeface="Cambria"/>
            </a:endParaRPr>
          </a:p>
        </p:txBody>
      </p:sp>
      <p:pic>
        <p:nvPicPr>
          <p:cNvPr id="19" name="Picture 18"/>
          <p:cNvPicPr>
            <a:picLocks noChangeAspect="1"/>
          </p:cNvPicPr>
          <p:nvPr/>
        </p:nvPicPr>
        <p:blipFill>
          <a:blip r:embed="rId7"/>
          <a:stretch>
            <a:fillRect/>
          </a:stretch>
        </p:blipFill>
        <p:spPr>
          <a:xfrm>
            <a:off x="228600" y="5334000"/>
            <a:ext cx="1775638"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273859" y="342809"/>
            <a:ext cx="1679230" cy="1080003"/>
          </a:xfrm>
          <a:prstGeom prst="rect">
            <a:avLst/>
          </a:prstGeom>
        </p:spPr>
      </p:pic>
      <p:pic>
        <p:nvPicPr>
          <p:cNvPr id="9" name="Picture 8"/>
          <p:cNvPicPr>
            <a:picLocks noChangeAspect="1"/>
          </p:cNvPicPr>
          <p:nvPr/>
        </p:nvPicPr>
        <p:blipFill>
          <a:blip r:embed="rId4"/>
          <a:stretch>
            <a:fillRect/>
          </a:stretch>
        </p:blipFill>
        <p:spPr>
          <a:xfrm>
            <a:off x="239379" y="2899712"/>
            <a:ext cx="1668375" cy="1014226"/>
          </a:xfrm>
          <a:prstGeom prst="rect">
            <a:avLst/>
          </a:prstGeom>
        </p:spPr>
      </p:pic>
      <p:sp>
        <p:nvSpPr>
          <p:cNvPr id="11" name="TextBox 10"/>
          <p:cNvSpPr txBox="1"/>
          <p:nvPr/>
        </p:nvSpPr>
        <p:spPr>
          <a:xfrm>
            <a:off x="2204230" y="76200"/>
            <a:ext cx="6751164" cy="1384995"/>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r>
              <a:rPr lang="en-US" dirty="0" smtClean="0">
                <a:latin typeface="Cambria"/>
                <a:cs typeface="Cambria"/>
              </a:rPr>
              <a:t>: </a:t>
            </a:r>
            <a:r>
              <a:rPr lang="en-US" sz="1400" dirty="0" smtClean="0">
                <a:solidFill>
                  <a:srgbClr val="FF0000"/>
                </a:solidFill>
                <a:latin typeface="Cambria"/>
                <a:cs typeface="Cambria"/>
              </a:rPr>
              <a:t>c</a:t>
            </a:r>
            <a:r>
              <a:rPr lang="en-US" sz="1400" dirty="0" smtClean="0">
                <a:solidFill>
                  <a:srgbClr val="FF0000"/>
                </a:solidFill>
                <a:latin typeface="Cambria"/>
                <a:cs typeface="Cambria"/>
              </a:rPr>
              <a:t>one cells in the fovea of the retina.</a:t>
            </a:r>
            <a:endParaRPr lang="en-US" dirty="0" smtClean="0">
              <a:latin typeface="Cambria"/>
              <a:cs typeface="Cambria"/>
            </a:endParaRPr>
          </a:p>
          <a:p>
            <a:endParaRPr lang="en-US" dirty="0" smtClean="0">
              <a:latin typeface="Cambria"/>
              <a:cs typeface="Cambria"/>
            </a:endParaRPr>
          </a:p>
          <a:p>
            <a:r>
              <a:rPr lang="en-US" dirty="0" smtClean="0">
                <a:latin typeface="Cambria"/>
                <a:cs typeface="Cambria"/>
              </a:rPr>
              <a:t>Explanation: </a:t>
            </a:r>
            <a:r>
              <a:rPr lang="en-US" dirty="0" smtClean="0">
                <a:solidFill>
                  <a:srgbClr val="FF0000"/>
                </a:solidFill>
                <a:latin typeface="Cambria"/>
                <a:cs typeface="Cambria"/>
              </a:rPr>
              <a:t>the image is in black and white. This suggests that that cone cells are not working because they detect colour. </a:t>
            </a:r>
            <a:r>
              <a:rPr lang="en-US" dirty="0" smtClean="0">
                <a:solidFill>
                  <a:srgbClr val="FF0000"/>
                </a:solidFill>
                <a:latin typeface="Cambria"/>
                <a:cs typeface="Cambria"/>
              </a:rPr>
              <a:t>The disorder is caused </a:t>
            </a:r>
            <a:r>
              <a:rPr lang="en-GB" sz="1400" dirty="0" err="1" smtClean="0">
                <a:solidFill>
                  <a:srgbClr val="FF0000"/>
                </a:solidFill>
                <a:latin typeface="Cambria"/>
                <a:cs typeface="Cambria"/>
              </a:rPr>
              <a:t>a</a:t>
            </a:r>
            <a:r>
              <a:rPr lang="en-GB" sz="1400" dirty="0" err="1" smtClean="0">
                <a:solidFill>
                  <a:srgbClr val="FF0000"/>
                </a:solidFill>
                <a:latin typeface="Cambria"/>
                <a:cs typeface="Cambria"/>
              </a:rPr>
              <a:t>chromatopsia</a:t>
            </a:r>
            <a:r>
              <a:rPr lang="en-GB" sz="1400" dirty="0" smtClean="0">
                <a:solidFill>
                  <a:srgbClr val="FF0000"/>
                </a:solidFill>
                <a:latin typeface="Cambria"/>
                <a:cs typeface="Cambria"/>
              </a:rPr>
              <a:t> and is a rare medical syndrome. These </a:t>
            </a:r>
            <a:r>
              <a:rPr lang="en-US" dirty="0" smtClean="0">
                <a:solidFill>
                  <a:srgbClr val="FF0000"/>
                </a:solidFill>
                <a:latin typeface="Cambria"/>
                <a:cs typeface="Cambria"/>
              </a:rPr>
              <a:t>i</a:t>
            </a:r>
            <a:r>
              <a:rPr lang="en-US" dirty="0" smtClean="0">
                <a:solidFill>
                  <a:srgbClr val="FF0000"/>
                </a:solidFill>
                <a:latin typeface="Cambria"/>
                <a:cs typeface="Cambria"/>
              </a:rPr>
              <a:t>ndividuals</a:t>
            </a:r>
            <a:r>
              <a:rPr lang="en-US" sz="1400" dirty="0" smtClean="0">
                <a:solidFill>
                  <a:srgbClr val="FF0000"/>
                </a:solidFill>
                <a:latin typeface="Cambria"/>
                <a:cs typeface="Cambria"/>
              </a:rPr>
              <a:t> rely on using rod cells </a:t>
            </a:r>
            <a:r>
              <a:rPr lang="en-US" dirty="0" smtClean="0">
                <a:solidFill>
                  <a:srgbClr val="FF0000"/>
                </a:solidFill>
                <a:latin typeface="Cambria"/>
                <a:cs typeface="Cambria"/>
              </a:rPr>
              <a:t>to see.</a:t>
            </a:r>
            <a:endParaRPr lang="en-US" sz="1400" dirty="0" smtClean="0">
              <a:solidFill>
                <a:srgbClr val="FF0000"/>
              </a:solidFill>
              <a:latin typeface="Cambria"/>
              <a:cs typeface="Cambria"/>
            </a:endParaRPr>
          </a:p>
          <a:p>
            <a:endParaRPr lang="en-US" dirty="0">
              <a:latin typeface="Cambria"/>
              <a:cs typeface="Cambria"/>
            </a:endParaRPr>
          </a:p>
        </p:txBody>
      </p:sp>
      <p:sp>
        <p:nvSpPr>
          <p:cNvPr id="12" name="TextBox 11"/>
          <p:cNvSpPr txBox="1"/>
          <p:nvPr/>
        </p:nvSpPr>
        <p:spPr>
          <a:xfrm>
            <a:off x="2204230" y="1560493"/>
            <a:ext cx="6751164" cy="1384995"/>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r>
              <a:rPr lang="en-US" dirty="0" smtClean="0">
                <a:latin typeface="Cambria"/>
                <a:cs typeface="Cambria"/>
              </a:rPr>
              <a:t> </a:t>
            </a:r>
            <a:r>
              <a:rPr lang="en-US" sz="1400" dirty="0" smtClean="0">
                <a:solidFill>
                  <a:srgbClr val="FF0000"/>
                </a:solidFill>
                <a:latin typeface="Cambria"/>
                <a:cs typeface="Cambria"/>
              </a:rPr>
              <a:t>cornea (or short eye ball) </a:t>
            </a:r>
            <a:endParaRPr lang="en-US" sz="1400" dirty="0" smtClean="0">
              <a:latin typeface="Cambria"/>
              <a:cs typeface="Cambria"/>
            </a:endParaRPr>
          </a:p>
          <a:p>
            <a:endParaRPr lang="en-US" dirty="0" smtClean="0">
              <a:latin typeface="Cambria"/>
              <a:cs typeface="Cambria"/>
            </a:endParaRPr>
          </a:p>
          <a:p>
            <a:r>
              <a:rPr lang="en-US" dirty="0" smtClean="0">
                <a:latin typeface="Cambria"/>
                <a:cs typeface="Cambria"/>
              </a:rPr>
              <a:t>Explanation: </a:t>
            </a:r>
            <a:r>
              <a:rPr lang="en-US" dirty="0" smtClean="0">
                <a:solidFill>
                  <a:srgbClr val="FF0000"/>
                </a:solidFill>
                <a:latin typeface="Cambria"/>
                <a:cs typeface="Cambria"/>
              </a:rPr>
              <a:t>the </a:t>
            </a:r>
            <a:r>
              <a:rPr lang="en-US" dirty="0" smtClean="0">
                <a:solidFill>
                  <a:srgbClr val="FF0000"/>
                </a:solidFill>
                <a:latin typeface="Cambria"/>
                <a:cs typeface="Cambria"/>
              </a:rPr>
              <a:t>image far away is clear suggesting that light from near objects cannot be focused properly onto the retina. As the cornea does most refracting it is probably not curved enough in this patient. </a:t>
            </a:r>
            <a:r>
              <a:rPr lang="en-GB" sz="1400" dirty="0" smtClean="0">
                <a:solidFill>
                  <a:srgbClr val="FF0000"/>
                </a:solidFill>
                <a:latin typeface="Cambria"/>
                <a:cs typeface="Cambria"/>
              </a:rPr>
              <a:t>Instead </a:t>
            </a:r>
            <a:r>
              <a:rPr lang="en-GB" sz="1400" dirty="0" smtClean="0">
                <a:solidFill>
                  <a:srgbClr val="FF0000"/>
                </a:solidFill>
                <a:latin typeface="Cambria"/>
                <a:cs typeface="Cambria"/>
              </a:rPr>
              <a:t>of</a:t>
            </a:r>
            <a:r>
              <a:rPr lang="en-GB" sz="1400" dirty="0" smtClean="0">
                <a:solidFill>
                  <a:srgbClr val="FF0000"/>
                </a:solidFill>
                <a:latin typeface="Cambria"/>
                <a:cs typeface="Cambria"/>
              </a:rPr>
              <a:t> light being </a:t>
            </a:r>
            <a:r>
              <a:rPr lang="en-GB" sz="1400" dirty="0" smtClean="0">
                <a:solidFill>
                  <a:srgbClr val="FF0000"/>
                </a:solidFill>
                <a:latin typeface="Cambria"/>
                <a:cs typeface="Cambria"/>
              </a:rPr>
              <a:t>focused precisely on your retina, light is focused behind your retina, resulting in a blurry</a:t>
            </a:r>
            <a:r>
              <a:rPr lang="en-GB" sz="1400" dirty="0" smtClean="0">
                <a:solidFill>
                  <a:srgbClr val="FF0000"/>
                </a:solidFill>
                <a:latin typeface="Cambria"/>
                <a:cs typeface="Cambria"/>
              </a:rPr>
              <a:t> image.</a:t>
            </a:r>
          </a:p>
        </p:txBody>
      </p:sp>
      <p:sp>
        <p:nvSpPr>
          <p:cNvPr id="13" name="TextBox 12"/>
          <p:cNvSpPr txBox="1"/>
          <p:nvPr/>
        </p:nvSpPr>
        <p:spPr>
          <a:xfrm>
            <a:off x="2204230" y="2932093"/>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r>
              <a:rPr lang="en-US" dirty="0" smtClean="0">
                <a:latin typeface="Cambria"/>
                <a:cs typeface="Cambria"/>
              </a:rPr>
              <a:t>: </a:t>
            </a:r>
            <a:r>
              <a:rPr lang="en-US" sz="1400" dirty="0" smtClean="0">
                <a:solidFill>
                  <a:srgbClr val="FF0000"/>
                </a:solidFill>
                <a:latin typeface="Cambria"/>
                <a:cs typeface="Cambria"/>
              </a:rPr>
              <a:t>circular </a:t>
            </a:r>
            <a:r>
              <a:rPr lang="en-US" sz="1400" dirty="0" smtClean="0">
                <a:solidFill>
                  <a:srgbClr val="FF0000"/>
                </a:solidFill>
                <a:latin typeface="Cambria"/>
                <a:cs typeface="Cambria"/>
              </a:rPr>
              <a:t>muscles of the iris.</a:t>
            </a:r>
            <a:endParaRPr lang="en-US" sz="1400" dirty="0" smtClean="0">
              <a:latin typeface="Cambria"/>
              <a:cs typeface="Cambria"/>
            </a:endParaRPr>
          </a:p>
          <a:p>
            <a:r>
              <a:rPr lang="en-US" dirty="0" smtClean="0">
                <a:latin typeface="Cambria"/>
                <a:cs typeface="Cambria"/>
              </a:rPr>
              <a:t>Explanation</a:t>
            </a:r>
            <a:r>
              <a:rPr lang="en-US" dirty="0" smtClean="0">
                <a:latin typeface="Cambria"/>
                <a:cs typeface="Cambria"/>
              </a:rPr>
              <a:t>: </a:t>
            </a:r>
            <a:r>
              <a:rPr lang="en-US" dirty="0" smtClean="0">
                <a:solidFill>
                  <a:srgbClr val="FF0000"/>
                </a:solidFill>
                <a:latin typeface="Cambria"/>
                <a:cs typeface="Cambria"/>
              </a:rPr>
              <a:t>too much light is entering the eye and so it is probably </a:t>
            </a:r>
            <a:r>
              <a:rPr lang="en-US" dirty="0" smtClean="0">
                <a:solidFill>
                  <a:srgbClr val="FF0000"/>
                </a:solidFill>
                <a:latin typeface="Cambria"/>
                <a:cs typeface="Cambria"/>
              </a:rPr>
              <a:t>caused by the circular </a:t>
            </a:r>
            <a:r>
              <a:rPr lang="en-US" sz="1400" dirty="0" smtClean="0">
                <a:solidFill>
                  <a:srgbClr val="FF0000"/>
                </a:solidFill>
                <a:latin typeface="Cambria"/>
                <a:cs typeface="Cambria"/>
              </a:rPr>
              <a:t>iris muscles not constricting enough. This could be caused by traum</a:t>
            </a:r>
            <a:r>
              <a:rPr lang="en-US" sz="1400" dirty="0" smtClean="0">
                <a:solidFill>
                  <a:srgbClr val="FF0000"/>
                </a:solidFill>
                <a:latin typeface="Cambria"/>
                <a:cs typeface="Cambria"/>
              </a:rPr>
              <a:t>a to the iris muscles or neurological problems. </a:t>
            </a:r>
            <a:endParaRPr lang="en-US" sz="1400" dirty="0" smtClean="0">
              <a:solidFill>
                <a:srgbClr val="FF0000"/>
              </a:solidFill>
              <a:latin typeface="Cambria"/>
              <a:cs typeface="Cambria"/>
            </a:endParaRPr>
          </a:p>
          <a:p>
            <a:endParaRPr lang="en-US" dirty="0" smtClean="0">
              <a:latin typeface="Cambria"/>
              <a:cs typeface="Cambria"/>
            </a:endParaRPr>
          </a:p>
        </p:txBody>
      </p:sp>
      <p:sp>
        <p:nvSpPr>
          <p:cNvPr id="15" name="TextBox 14"/>
          <p:cNvSpPr txBox="1"/>
          <p:nvPr/>
        </p:nvSpPr>
        <p:spPr>
          <a:xfrm>
            <a:off x="2225940" y="4088249"/>
            <a:ext cx="6751164" cy="1169551"/>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r>
              <a:rPr lang="en-US" dirty="0" smtClean="0">
                <a:latin typeface="Cambria"/>
                <a:cs typeface="Cambria"/>
              </a:rPr>
              <a:t>: </a:t>
            </a:r>
            <a:r>
              <a:rPr lang="en-US" sz="1400" dirty="0" smtClean="0">
                <a:solidFill>
                  <a:srgbClr val="FF0000"/>
                </a:solidFill>
                <a:latin typeface="Cambria"/>
                <a:cs typeface="Cambria"/>
              </a:rPr>
              <a:t>lens of the eye.</a:t>
            </a:r>
            <a:r>
              <a:rPr lang="en-US" sz="1400" dirty="0" smtClean="0">
                <a:solidFill>
                  <a:srgbClr val="FF0000"/>
                </a:solidFill>
                <a:latin typeface="Cambria"/>
                <a:cs typeface="Cambria"/>
              </a:rPr>
              <a:t>  </a:t>
            </a:r>
          </a:p>
          <a:p>
            <a:endParaRPr lang="en-US" dirty="0" smtClean="0">
              <a:latin typeface="Cambria"/>
              <a:cs typeface="Cambria"/>
            </a:endParaRPr>
          </a:p>
          <a:p>
            <a:r>
              <a:rPr lang="en-US" dirty="0" smtClean="0">
                <a:latin typeface="Cambria"/>
                <a:cs typeface="Cambria"/>
              </a:rPr>
              <a:t>Explanation: </a:t>
            </a:r>
            <a:r>
              <a:rPr lang="en-US" dirty="0" smtClean="0">
                <a:solidFill>
                  <a:srgbClr val="FF0000"/>
                </a:solidFill>
                <a:latin typeface="Cambria"/>
                <a:cs typeface="Cambria"/>
              </a:rPr>
              <a:t>the image looks cloudy and this suggests </a:t>
            </a:r>
            <a:r>
              <a:rPr lang="en-US" dirty="0" smtClean="0">
                <a:solidFill>
                  <a:srgbClr val="FF0000"/>
                </a:solidFill>
                <a:latin typeface="Cambria"/>
                <a:cs typeface="Cambria"/>
              </a:rPr>
              <a:t> the </a:t>
            </a:r>
            <a:r>
              <a:rPr lang="en-US" sz="1400" dirty="0" smtClean="0">
                <a:solidFill>
                  <a:srgbClr val="FF0000"/>
                </a:solidFill>
                <a:latin typeface="Cambria"/>
                <a:cs typeface="Cambria"/>
              </a:rPr>
              <a:t>transparency of the lens has been lost. This </a:t>
            </a:r>
            <a:r>
              <a:rPr lang="en-US" dirty="0" smtClean="0">
                <a:solidFill>
                  <a:srgbClr val="FF0000"/>
                </a:solidFill>
                <a:latin typeface="Cambria"/>
                <a:cs typeface="Cambria"/>
              </a:rPr>
              <a:t>could</a:t>
            </a:r>
            <a:r>
              <a:rPr lang="en-US" sz="1400" dirty="0" smtClean="0">
                <a:solidFill>
                  <a:srgbClr val="FF0000"/>
                </a:solidFill>
                <a:latin typeface="Cambria"/>
                <a:cs typeface="Cambria"/>
              </a:rPr>
              <a:t> b</a:t>
            </a:r>
            <a:r>
              <a:rPr lang="en-US" dirty="0" smtClean="0">
                <a:solidFill>
                  <a:srgbClr val="FF0000"/>
                </a:solidFill>
                <a:latin typeface="Cambria"/>
                <a:cs typeface="Cambria"/>
              </a:rPr>
              <a:t>e b</a:t>
            </a:r>
            <a:r>
              <a:rPr lang="en-US" sz="1400" dirty="0" smtClean="0">
                <a:solidFill>
                  <a:srgbClr val="FF0000"/>
                </a:solidFill>
                <a:latin typeface="Cambria"/>
                <a:cs typeface="Cambria"/>
              </a:rPr>
              <a:t>ecause </a:t>
            </a:r>
            <a:r>
              <a:rPr lang="en-US" sz="1400" dirty="0" smtClean="0">
                <a:solidFill>
                  <a:srgbClr val="FF0000"/>
                </a:solidFill>
                <a:latin typeface="Cambria"/>
                <a:cs typeface="Cambria"/>
              </a:rPr>
              <a:t>clumps of protein have formed in the lens. This is called a cataract and prevents some light from reaching the retina.  </a:t>
            </a:r>
            <a:r>
              <a:rPr lang="en-US" sz="1400" dirty="0" smtClean="0">
                <a:solidFill>
                  <a:srgbClr val="FF0000"/>
                </a:solidFill>
                <a:latin typeface="Cambria"/>
                <a:cs typeface="Cambria"/>
              </a:rPr>
              <a:t> </a:t>
            </a:r>
          </a:p>
        </p:txBody>
      </p:sp>
      <p:pic>
        <p:nvPicPr>
          <p:cNvPr id="16" name="Picture 15"/>
          <p:cNvPicPr>
            <a:picLocks noChangeAspect="1"/>
          </p:cNvPicPr>
          <p:nvPr/>
        </p:nvPicPr>
        <p:blipFill>
          <a:blip r:embed="rId5"/>
          <a:stretch>
            <a:fillRect/>
          </a:stretch>
        </p:blipFill>
        <p:spPr>
          <a:xfrm>
            <a:off x="239379" y="1514857"/>
            <a:ext cx="1786012" cy="1108284"/>
          </a:xfrm>
          <a:prstGeom prst="rect">
            <a:avLst/>
          </a:prstGeom>
        </p:spPr>
      </p:pic>
      <p:sp>
        <p:nvSpPr>
          <p:cNvPr id="17" name="TextBox 16"/>
          <p:cNvSpPr txBox="1"/>
          <p:nvPr/>
        </p:nvSpPr>
        <p:spPr>
          <a:xfrm>
            <a:off x="2204230" y="5334000"/>
            <a:ext cx="6751164" cy="1384995"/>
          </a:xfrm>
          <a:prstGeom prst="rect">
            <a:avLst/>
          </a:prstGeom>
          <a:solidFill>
            <a:schemeClr val="bg1"/>
          </a:solidFill>
          <a:ln>
            <a:solidFill>
              <a:schemeClr val="tx1"/>
            </a:solidFill>
          </a:ln>
        </p:spPr>
        <p:txBody>
          <a:bodyPr wrap="square" rtlCol="0">
            <a:spAutoFit/>
          </a:bodyPr>
          <a:lstStyle/>
          <a:p>
            <a:r>
              <a:rPr lang="en-US" dirty="0" err="1" smtClean="0">
                <a:latin typeface="Cambria"/>
                <a:cs typeface="Cambria"/>
              </a:rPr>
              <a:t>Part(s</a:t>
            </a:r>
            <a:r>
              <a:rPr lang="en-US" dirty="0" smtClean="0">
                <a:latin typeface="Cambria"/>
                <a:cs typeface="Cambria"/>
              </a:rPr>
              <a:t>) of the eye that may not be working</a:t>
            </a:r>
            <a:r>
              <a:rPr lang="en-US" dirty="0" smtClean="0">
                <a:latin typeface="Cambria"/>
                <a:cs typeface="Cambria"/>
              </a:rPr>
              <a:t>: </a:t>
            </a:r>
            <a:r>
              <a:rPr lang="en-US" dirty="0" smtClean="0">
                <a:solidFill>
                  <a:srgbClr val="FF0000"/>
                </a:solidFill>
                <a:latin typeface="Cambria"/>
                <a:cs typeface="Cambria"/>
              </a:rPr>
              <a:t>sclera.</a:t>
            </a:r>
            <a:endParaRPr lang="en-US" dirty="0" smtClean="0">
              <a:solidFill>
                <a:srgbClr val="FF0000"/>
              </a:solidFill>
              <a:latin typeface="Cambria"/>
              <a:cs typeface="Cambria"/>
            </a:endParaRPr>
          </a:p>
          <a:p>
            <a:endParaRPr lang="en-US" dirty="0" smtClean="0">
              <a:latin typeface="Cambria"/>
              <a:cs typeface="Cambria"/>
            </a:endParaRPr>
          </a:p>
          <a:p>
            <a:r>
              <a:rPr lang="en-US" dirty="0" smtClean="0">
                <a:latin typeface="Cambria"/>
                <a:cs typeface="Cambria"/>
              </a:rPr>
              <a:t>Explanation</a:t>
            </a:r>
            <a:r>
              <a:rPr lang="en-US" dirty="0" smtClean="0">
                <a:latin typeface="Cambria"/>
                <a:cs typeface="Cambria"/>
              </a:rPr>
              <a:t>: </a:t>
            </a:r>
            <a:r>
              <a:rPr lang="en-US" dirty="0" smtClean="0">
                <a:solidFill>
                  <a:srgbClr val="FF0000"/>
                </a:solidFill>
                <a:latin typeface="Cambria"/>
                <a:cs typeface="Cambria"/>
              </a:rPr>
              <a:t>the sclera looks inflamed because it is red and puffy. This is caused scleritis but is </a:t>
            </a:r>
            <a:r>
              <a:rPr lang="en-US" b="1" dirty="0" smtClean="0">
                <a:solidFill>
                  <a:srgbClr val="FF0000"/>
                </a:solidFill>
                <a:latin typeface="Cambria"/>
                <a:cs typeface="Cambria"/>
              </a:rPr>
              <a:t>not</a:t>
            </a:r>
            <a:r>
              <a:rPr lang="en-US" dirty="0" smtClean="0">
                <a:solidFill>
                  <a:srgbClr val="FF0000"/>
                </a:solidFill>
                <a:latin typeface="Cambria"/>
                <a:cs typeface="Cambria"/>
              </a:rPr>
              <a:t> usually caused by bacteria or viruses unlike conjunctivitis which is an infection of the conjunctiva. </a:t>
            </a:r>
            <a:r>
              <a:rPr lang="en-US" dirty="0" smtClean="0">
                <a:solidFill>
                  <a:srgbClr val="FF0000"/>
                </a:solidFill>
                <a:latin typeface="Cambria"/>
                <a:cs typeface="Cambria"/>
              </a:rPr>
              <a:t> </a:t>
            </a:r>
            <a:r>
              <a:rPr lang="en-US" dirty="0" smtClean="0">
                <a:latin typeface="Cambria"/>
                <a:cs typeface="Cambria"/>
              </a:rPr>
              <a:t>	</a:t>
            </a:r>
          </a:p>
          <a:p>
            <a:endParaRPr lang="en-US" dirty="0" smtClean="0">
              <a:latin typeface="Cambria"/>
              <a:cs typeface="Cambria"/>
            </a:endParaRPr>
          </a:p>
        </p:txBody>
      </p:sp>
      <p:pic>
        <p:nvPicPr>
          <p:cNvPr id="18" name="Picture 17"/>
          <p:cNvPicPr>
            <a:picLocks noChangeAspect="1"/>
          </p:cNvPicPr>
          <p:nvPr/>
        </p:nvPicPr>
        <p:blipFill>
          <a:blip r:embed="rId6"/>
          <a:srcRect t="5059" b="13963"/>
          <a:stretch>
            <a:fillRect/>
          </a:stretch>
        </p:blipFill>
        <p:spPr>
          <a:xfrm>
            <a:off x="185104" y="4100041"/>
            <a:ext cx="1767985" cy="1129492"/>
          </a:xfrm>
          <a:prstGeom prst="rect">
            <a:avLst/>
          </a:prstGeom>
        </p:spPr>
      </p:pic>
      <p:sp>
        <p:nvSpPr>
          <p:cNvPr id="21" name="TextBox 20"/>
          <p:cNvSpPr txBox="1"/>
          <p:nvPr/>
        </p:nvSpPr>
        <p:spPr>
          <a:xfrm>
            <a:off x="280351" y="0"/>
            <a:ext cx="1829432" cy="369332"/>
          </a:xfrm>
          <a:prstGeom prst="rect">
            <a:avLst/>
          </a:prstGeom>
          <a:noFill/>
        </p:spPr>
        <p:txBody>
          <a:bodyPr wrap="square" rtlCol="0">
            <a:spAutoFit/>
          </a:bodyPr>
          <a:lstStyle/>
          <a:p>
            <a:r>
              <a:rPr lang="en-US" dirty="0" smtClean="0">
                <a:latin typeface="Cambria"/>
                <a:cs typeface="Cambria"/>
              </a:rPr>
              <a:t>Patient’s world</a:t>
            </a:r>
            <a:endParaRPr lang="en-US" dirty="0">
              <a:latin typeface="Cambria"/>
              <a:cs typeface="Cambria"/>
            </a:endParaRPr>
          </a:p>
        </p:txBody>
      </p:sp>
      <p:pic>
        <p:nvPicPr>
          <p:cNvPr id="14" name="Picture 13"/>
          <p:cNvPicPr>
            <a:picLocks noChangeAspect="1"/>
          </p:cNvPicPr>
          <p:nvPr/>
        </p:nvPicPr>
        <p:blipFill>
          <a:blip r:embed="rId7"/>
          <a:stretch>
            <a:fillRect/>
          </a:stretch>
        </p:blipFill>
        <p:spPr>
          <a:xfrm>
            <a:off x="228600" y="5334000"/>
            <a:ext cx="1676400" cy="1079119"/>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9">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5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528</Words>
  <Application>Microsoft Macintosh PowerPoint</Application>
  <PresentationFormat>On-screen Show (4:3)</PresentationFormat>
  <Paragraphs>44</Paragraphs>
  <Slides>3</Slides>
  <Notes>2</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Green</dc:creator>
  <cp:lastModifiedBy>Jasper Green</cp:lastModifiedBy>
  <cp:revision>29</cp:revision>
  <dcterms:created xsi:type="dcterms:W3CDTF">2017-04-01T18:48:23Z</dcterms:created>
  <dcterms:modified xsi:type="dcterms:W3CDTF">2017-04-01T19:29:46Z</dcterms:modified>
</cp:coreProperties>
</file>