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Layouts/slideLayout8.xml" ContentType="application/vnd.openxmlformats-officedocument.presentationml.slideLayout+xml"/>
  <Override PartName="/ppt/slideLayouts/slideLayout1.xml" ContentType="application/vnd.openxmlformats-officedocument.presentationml.slideLayout+xml"/>
  <Default Extension="png" ContentType="image/png"/>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9" r:id="rId2"/>
    <p:sldId id="257" r:id="rId3"/>
    <p:sldId id="256"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03" d="100"/>
          <a:sy n="103" d="100"/>
        </p:scale>
        <p:origin x="-712"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8167F2E8-DE4D-E841-90EF-ABE5315FE15F}" type="datetimeFigureOut">
              <a:rPr lang="en-US" smtClean="0"/>
              <a:t>9/10/16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1AD2F-70F0-0546-A7A4-003D13D3F92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8167F2E8-DE4D-E841-90EF-ABE5315FE15F}" type="datetimeFigureOut">
              <a:rPr lang="en-US" smtClean="0"/>
              <a:t>9/10/16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1AD2F-70F0-0546-A7A4-003D13D3F92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8167F2E8-DE4D-E841-90EF-ABE5315FE15F}" type="datetimeFigureOut">
              <a:rPr lang="en-US" smtClean="0"/>
              <a:t>9/10/16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1AD2F-70F0-0546-A7A4-003D13D3F92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8167F2E8-DE4D-E841-90EF-ABE5315FE15F}" type="datetimeFigureOut">
              <a:rPr lang="en-US" smtClean="0"/>
              <a:t>9/10/16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1AD2F-70F0-0546-A7A4-003D13D3F92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8167F2E8-DE4D-E841-90EF-ABE5315FE15F}" type="datetimeFigureOut">
              <a:rPr lang="en-US" smtClean="0"/>
              <a:t>9/10/16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1AD2F-70F0-0546-A7A4-003D13D3F92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8167F2E8-DE4D-E841-90EF-ABE5315FE15F}" type="datetimeFigureOut">
              <a:rPr lang="en-US" smtClean="0"/>
              <a:t>9/10/16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1AD2F-70F0-0546-A7A4-003D13D3F92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8167F2E8-DE4D-E841-90EF-ABE5315FE15F}" type="datetimeFigureOut">
              <a:rPr lang="en-US" smtClean="0"/>
              <a:t>9/10/16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B1AD2F-70F0-0546-A7A4-003D13D3F92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8167F2E8-DE4D-E841-90EF-ABE5315FE15F}" type="datetimeFigureOut">
              <a:rPr lang="en-US" smtClean="0"/>
              <a:t>9/10/16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B1AD2F-70F0-0546-A7A4-003D13D3F92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67F2E8-DE4D-E841-90EF-ABE5315FE15F}" type="datetimeFigureOut">
              <a:rPr lang="en-US" smtClean="0"/>
              <a:t>9/10/16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B1AD2F-70F0-0546-A7A4-003D13D3F92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8167F2E8-DE4D-E841-90EF-ABE5315FE15F}" type="datetimeFigureOut">
              <a:rPr lang="en-US" smtClean="0"/>
              <a:t>9/10/16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1AD2F-70F0-0546-A7A4-003D13D3F92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8167F2E8-DE4D-E841-90EF-ABE5315FE15F}" type="datetimeFigureOut">
              <a:rPr lang="en-US" smtClean="0"/>
              <a:t>9/10/16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1AD2F-70F0-0546-A7A4-003D13D3F92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67F2E8-DE4D-E841-90EF-ABE5315FE15F}" type="datetimeFigureOut">
              <a:rPr lang="en-US" smtClean="0"/>
              <a:t>9/10/16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B1AD2F-70F0-0546-A7A4-003D13D3F92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thescienceteacher.co.uk" TargetMode="Externa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andyexperiments.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ctangle 5"/>
          <p:cNvSpPr/>
          <p:nvPr/>
        </p:nvSpPr>
        <p:spPr>
          <a:xfrm>
            <a:off x="520553" y="5984123"/>
            <a:ext cx="8102894" cy="369332"/>
          </a:xfrm>
          <a:prstGeom prst="rect">
            <a:avLst/>
          </a:prstGeom>
        </p:spPr>
        <p:txBody>
          <a:bodyPr wrap="square">
            <a:spAutoFit/>
          </a:bodyPr>
          <a:lstStyle/>
          <a:p>
            <a:r>
              <a:rPr lang="en-US" dirty="0">
                <a:solidFill>
                  <a:srgbClr val="008000"/>
                </a:solidFill>
                <a:latin typeface="Cambria"/>
                <a:ea typeface="Cambria"/>
                <a:cs typeface="Times New Roman"/>
                <a:hlinkClick r:id="rId2"/>
              </a:rPr>
              <a:t>www.thescienceteacher.co.uk</a:t>
            </a:r>
            <a:r>
              <a:rPr lang="en-US" dirty="0">
                <a:solidFill>
                  <a:srgbClr val="008000"/>
                </a:solidFill>
                <a:latin typeface="Cambria"/>
                <a:ea typeface="Cambria"/>
                <a:cs typeface="Times New Roman"/>
              </a:rPr>
              <a:t>  </a:t>
            </a:r>
            <a:r>
              <a:rPr lang="en-GB" dirty="0">
                <a:latin typeface="Cambria"/>
                <a:ea typeface="Cambria"/>
                <a:cs typeface="Times New Roman"/>
              </a:rPr>
              <a:t>| resources for science teachers who like to think </a:t>
            </a:r>
            <a:endParaRPr lang="en-US" dirty="0"/>
          </a:p>
        </p:txBody>
      </p:sp>
      <p:graphicFrame>
        <p:nvGraphicFramePr>
          <p:cNvPr id="11" name="Table 10"/>
          <p:cNvGraphicFramePr>
            <a:graphicFrameLocks noGrp="1"/>
          </p:cNvGraphicFramePr>
          <p:nvPr/>
        </p:nvGraphicFramePr>
        <p:xfrm>
          <a:off x="703049" y="947648"/>
          <a:ext cx="8102896" cy="1785336"/>
        </p:xfrm>
        <a:graphic>
          <a:graphicData uri="http://schemas.openxmlformats.org/drawingml/2006/table">
            <a:tbl>
              <a:tblPr firstRow="1" bandRow="1">
                <a:tableStyleId>{9D7B26C5-4107-4FEC-AEDC-1716B250A1EF}</a:tableStyleId>
              </a:tblPr>
              <a:tblGrid>
                <a:gridCol w="1371076"/>
                <a:gridCol w="2492808"/>
                <a:gridCol w="1040397"/>
                <a:gridCol w="3198615"/>
              </a:tblGrid>
              <a:tr h="493685">
                <a:tc>
                  <a:txBody>
                    <a:bodyPr/>
                    <a:lstStyle/>
                    <a:p>
                      <a:r>
                        <a:rPr lang="en-US" b="1">
                          <a:solidFill>
                            <a:srgbClr val="008000"/>
                          </a:solidFill>
                          <a:latin typeface="Cambria"/>
                          <a:cs typeface="Cambria"/>
                        </a:rPr>
                        <a:t>Topic</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b="0" dirty="0" smtClean="0">
                          <a:latin typeface="Cambria"/>
                          <a:cs typeface="Cambria"/>
                        </a:rPr>
                        <a:t>Density and the particle model</a:t>
                      </a:r>
                      <a:endParaRPr lang="en-US" b="0" dirty="0">
                        <a:latin typeface="Cambri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a:solidFill>
                            <a:srgbClr val="008000"/>
                          </a:solidFill>
                          <a:latin typeface="Cambria"/>
                          <a:cs typeface="Cambria"/>
                        </a:rPr>
                        <a:t>Level</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b="0" dirty="0" smtClean="0">
                          <a:latin typeface="Cambria"/>
                          <a:cs typeface="Cambria"/>
                        </a:rPr>
                        <a:t>For students aged 11-16</a:t>
                      </a:r>
                      <a:endParaRPr lang="en-US" b="0" dirty="0">
                        <a:latin typeface="Cambri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145256">
                <a:tc>
                  <a:txBody>
                    <a:bodyPr/>
                    <a:lstStyle/>
                    <a:p>
                      <a:r>
                        <a:rPr lang="en-US" b="1">
                          <a:solidFill>
                            <a:srgbClr val="008000"/>
                          </a:solidFill>
                          <a:latin typeface="Cambria"/>
                          <a:cs typeface="Cambria"/>
                        </a:rPr>
                        <a:t>Outcomes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latin typeface="Cambria"/>
                          <a:cs typeface="Cambria"/>
                        </a:rPr>
                        <a:t>To calculate the density of solutions</a:t>
                      </a:r>
                      <a:endParaRPr lang="en-US" dirty="0" smtClean="0">
                        <a:latin typeface="Cambria"/>
                        <a:cs typeface="Cambria"/>
                      </a:endParaRPr>
                    </a:p>
                    <a:p>
                      <a:r>
                        <a:rPr lang="en-US" dirty="0" smtClean="0">
                          <a:latin typeface="Cambria"/>
                          <a:cs typeface="Cambria"/>
                        </a:rPr>
                        <a:t>To apply</a:t>
                      </a:r>
                      <a:r>
                        <a:rPr lang="en-US" baseline="0" dirty="0" smtClean="0">
                          <a:latin typeface="Cambria"/>
                          <a:cs typeface="Cambria"/>
                        </a:rPr>
                        <a:t> the</a:t>
                      </a:r>
                      <a:r>
                        <a:rPr lang="en-US" dirty="0" smtClean="0">
                          <a:latin typeface="Cambria"/>
                          <a:cs typeface="Cambria"/>
                        </a:rPr>
                        <a:t> particle model</a:t>
                      </a:r>
                      <a:r>
                        <a:rPr lang="en-US" baseline="0" dirty="0" smtClean="0">
                          <a:latin typeface="Cambria"/>
                          <a:cs typeface="Cambria"/>
                        </a:rPr>
                        <a:t> to density </a:t>
                      </a:r>
                    </a:p>
                    <a:p>
                      <a:r>
                        <a:rPr lang="en-US" baseline="0" dirty="0" smtClean="0">
                          <a:latin typeface="Cambria"/>
                          <a:cs typeface="Cambria"/>
                        </a:rPr>
                        <a:t>To explain floating and sinking in terms of density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r>
            </a:tbl>
          </a:graphicData>
        </a:graphic>
      </p:graphicFrame>
      <p:pic>
        <p:nvPicPr>
          <p:cNvPr id="4" name="Picture 3"/>
          <p:cNvPicPr>
            <a:picLocks noChangeAspect="1"/>
          </p:cNvPicPr>
          <p:nvPr/>
        </p:nvPicPr>
        <p:blipFill>
          <a:blip r:embed="rId3"/>
          <a:srcRect l="15424"/>
          <a:stretch>
            <a:fillRect/>
          </a:stretch>
        </p:blipFill>
        <p:spPr>
          <a:xfrm>
            <a:off x="6936792" y="3411551"/>
            <a:ext cx="1869153" cy="1657512"/>
          </a:xfrm>
          <a:prstGeom prst="rect">
            <a:avLst/>
          </a:prstGeom>
        </p:spPr>
      </p:pic>
      <p:sp>
        <p:nvSpPr>
          <p:cNvPr id="5" name="TextBox 4"/>
          <p:cNvSpPr txBox="1"/>
          <p:nvPr/>
        </p:nvSpPr>
        <p:spPr>
          <a:xfrm>
            <a:off x="703049" y="3242524"/>
            <a:ext cx="5881001" cy="1477328"/>
          </a:xfrm>
          <a:prstGeom prst="rect">
            <a:avLst/>
          </a:prstGeom>
          <a:noFill/>
        </p:spPr>
        <p:txBody>
          <a:bodyPr wrap="square" rtlCol="0">
            <a:spAutoFit/>
          </a:bodyPr>
          <a:lstStyle/>
          <a:p>
            <a:r>
              <a:rPr lang="en-US" i="1" dirty="0" smtClean="0">
                <a:solidFill>
                  <a:srgbClr val="008000"/>
                </a:solidFill>
                <a:latin typeface="Cambria"/>
                <a:cs typeface="Cambria"/>
              </a:rPr>
              <a:t>Instructions for teachers – </a:t>
            </a:r>
            <a:r>
              <a:rPr lang="en-US" i="1" dirty="0" smtClean="0">
                <a:latin typeface="Cambria"/>
                <a:cs typeface="Cambria"/>
              </a:rPr>
              <a:t>this demonstration can be a great introduction to the concept of density. Students should already have been introduced to the particle model. Practice the demonstration first and it is probably best to dissolve the skittles in a previous lesson as this takes time. </a:t>
            </a:r>
            <a:endParaRPr lang="en-US" i="1" dirty="0">
              <a:latin typeface="Cambria"/>
              <a:cs typeface="Cambria"/>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8000"/>
                </a:solidFill>
                <a:latin typeface="Cambria"/>
                <a:cs typeface="Cambria"/>
              </a:rPr>
              <a:t>Instructions for the demonstration</a:t>
            </a:r>
            <a:endParaRPr lang="en-US" dirty="0">
              <a:solidFill>
                <a:srgbClr val="008000"/>
              </a:solidFill>
              <a:latin typeface="Cambria"/>
              <a:cs typeface="Cambria"/>
            </a:endParaRPr>
          </a:p>
        </p:txBody>
      </p:sp>
      <p:sp>
        <p:nvSpPr>
          <p:cNvPr id="4" name="Rectangle 3"/>
          <p:cNvSpPr/>
          <p:nvPr/>
        </p:nvSpPr>
        <p:spPr>
          <a:xfrm>
            <a:off x="457200" y="2933109"/>
            <a:ext cx="8284544" cy="3139321"/>
          </a:xfrm>
          <a:prstGeom prst="rect">
            <a:avLst/>
          </a:prstGeom>
        </p:spPr>
        <p:txBody>
          <a:bodyPr wrap="square">
            <a:spAutoFit/>
          </a:bodyPr>
          <a:lstStyle/>
          <a:p>
            <a:pPr marL="342900" indent="-342900"/>
            <a:r>
              <a:rPr lang="en-US" dirty="0" smtClean="0">
                <a:solidFill>
                  <a:srgbClr val="008000"/>
                </a:solidFill>
                <a:latin typeface="Cambria"/>
                <a:cs typeface="Cambria"/>
              </a:rPr>
              <a:t>Method: </a:t>
            </a:r>
            <a:endParaRPr lang="en-US" dirty="0" smtClean="0">
              <a:latin typeface="Cambria"/>
              <a:cs typeface="Cambria"/>
            </a:endParaRPr>
          </a:p>
          <a:p>
            <a:pPr marL="342900" indent="-342900">
              <a:buFont typeface="+mj-lt"/>
              <a:buAutoNum type="arabicPeriod"/>
            </a:pPr>
            <a:r>
              <a:rPr lang="en-US" dirty="0" smtClean="0">
                <a:latin typeface="Cambria"/>
                <a:cs typeface="Cambria"/>
              </a:rPr>
              <a:t>Pour 20 cm</a:t>
            </a:r>
            <a:r>
              <a:rPr lang="en-US" baseline="30000" dirty="0" smtClean="0">
                <a:latin typeface="Cambria"/>
                <a:cs typeface="Cambria"/>
              </a:rPr>
              <a:t>3 </a:t>
            </a:r>
            <a:r>
              <a:rPr lang="en-US" dirty="0" smtClean="0">
                <a:latin typeface="Cambria"/>
                <a:cs typeface="Cambria"/>
              </a:rPr>
              <a:t>of warm water into each glass using a measuring cylinder</a:t>
            </a:r>
          </a:p>
          <a:p>
            <a:pPr marL="342900" indent="-342900">
              <a:buFont typeface="+mj-lt"/>
              <a:buAutoNum type="arabicPeriod"/>
            </a:pPr>
            <a:r>
              <a:rPr lang="en-US" dirty="0" smtClean="0">
                <a:latin typeface="Cambria"/>
                <a:cs typeface="Cambria"/>
              </a:rPr>
              <a:t>Record the mass of one skittle (</a:t>
            </a:r>
            <a:r>
              <a:rPr lang="en-US" i="1" dirty="0" smtClean="0">
                <a:latin typeface="Cambria"/>
                <a:cs typeface="Cambria"/>
              </a:rPr>
              <a:t>we will assume all skittles have the same mass</a:t>
            </a:r>
            <a:r>
              <a:rPr lang="en-US" dirty="0" smtClean="0">
                <a:latin typeface="Cambria"/>
                <a:cs typeface="Cambria"/>
              </a:rPr>
              <a:t>)  </a:t>
            </a:r>
          </a:p>
          <a:p>
            <a:pPr marL="342900" indent="-342900">
              <a:buFont typeface="+mj-lt"/>
              <a:buAutoNum type="arabicPeriod"/>
            </a:pPr>
            <a:r>
              <a:rPr lang="en-US" dirty="0" smtClean="0">
                <a:latin typeface="Cambria"/>
                <a:cs typeface="Cambria"/>
              </a:rPr>
              <a:t>Pick the required number of skittles and put them into the glasses </a:t>
            </a:r>
          </a:p>
          <a:p>
            <a:pPr marL="342900" indent="-342900">
              <a:buFont typeface="+mj-lt"/>
              <a:buAutoNum type="arabicPeriod"/>
            </a:pPr>
            <a:r>
              <a:rPr lang="en-US" dirty="0" smtClean="0">
                <a:latin typeface="Cambria"/>
                <a:cs typeface="Cambria"/>
              </a:rPr>
              <a:t>Stir to dissolve and </a:t>
            </a:r>
            <a:r>
              <a:rPr lang="en-US" b="1" dirty="0" smtClean="0">
                <a:latin typeface="Cambria"/>
                <a:cs typeface="Cambria"/>
              </a:rPr>
              <a:t>leave for 60 minutes</a:t>
            </a:r>
            <a:r>
              <a:rPr lang="en-US" dirty="0" smtClean="0">
                <a:latin typeface="Cambria"/>
                <a:cs typeface="Cambria"/>
              </a:rPr>
              <a:t>.</a:t>
            </a:r>
          </a:p>
          <a:p>
            <a:pPr marL="342900" indent="-342900">
              <a:buFont typeface="+mj-lt"/>
              <a:buAutoNum type="arabicPeriod"/>
            </a:pPr>
            <a:r>
              <a:rPr lang="en-US" dirty="0" smtClean="0">
                <a:latin typeface="Cambria"/>
                <a:cs typeface="Cambria"/>
              </a:rPr>
              <a:t>Let the liquid cool down to room temperature</a:t>
            </a:r>
          </a:p>
          <a:p>
            <a:pPr marL="342900" indent="-342900">
              <a:buFont typeface="+mj-lt"/>
              <a:buAutoNum type="arabicPeriod"/>
            </a:pPr>
            <a:r>
              <a:rPr lang="en-US" dirty="0" smtClean="0">
                <a:latin typeface="Cambria"/>
                <a:cs typeface="Cambria"/>
              </a:rPr>
              <a:t>Using a pipette, pour the colored liquid into a small glass jar, starting with the most dense color (purple) and ending with the least dense color (red)</a:t>
            </a:r>
          </a:p>
          <a:p>
            <a:pPr marL="342900" indent="-342900">
              <a:buFont typeface="+mj-lt"/>
              <a:buAutoNum type="arabicPeriod"/>
            </a:pPr>
            <a:r>
              <a:rPr lang="en-US" dirty="0" smtClean="0">
                <a:latin typeface="Cambria"/>
                <a:cs typeface="Cambria"/>
              </a:rPr>
              <a:t>Drip the coloured </a:t>
            </a:r>
            <a:r>
              <a:rPr lang="en-US" dirty="0" smtClean="0">
                <a:latin typeface="Cambria"/>
                <a:cs typeface="Cambria"/>
              </a:rPr>
              <a:t>liquid</a:t>
            </a:r>
            <a:r>
              <a:rPr lang="en-US" dirty="0" smtClean="0">
                <a:latin typeface="Cambria"/>
                <a:cs typeface="Cambria"/>
              </a:rPr>
              <a:t> in </a:t>
            </a:r>
            <a:r>
              <a:rPr lang="en-US" b="1" dirty="0" smtClean="0">
                <a:latin typeface="Cambria"/>
                <a:cs typeface="Cambria"/>
              </a:rPr>
              <a:t>carefully</a:t>
            </a:r>
            <a:r>
              <a:rPr lang="en-US" dirty="0" smtClean="0">
                <a:latin typeface="Cambria"/>
                <a:cs typeface="Cambria"/>
              </a:rPr>
              <a:t>, otherwise all the layers will get mixed up. </a:t>
            </a:r>
          </a:p>
          <a:p>
            <a:pPr marL="342900" indent="-342900">
              <a:buFont typeface="+mj-lt"/>
              <a:buAutoNum type="arabicPeriod"/>
            </a:pPr>
            <a:r>
              <a:rPr lang="en-US" dirty="0" smtClean="0">
                <a:latin typeface="Cambria"/>
                <a:cs typeface="Cambria"/>
              </a:rPr>
              <a:t>It’s better to make the liquids flow down the </a:t>
            </a:r>
            <a:r>
              <a:rPr lang="en-US" dirty="0" smtClean="0">
                <a:latin typeface="Cambria"/>
                <a:cs typeface="Cambria"/>
              </a:rPr>
              <a:t>side of the jar </a:t>
            </a:r>
            <a:r>
              <a:rPr lang="en-US" dirty="0" smtClean="0">
                <a:latin typeface="Cambria"/>
                <a:cs typeface="Cambria"/>
              </a:rPr>
              <a:t>slowly</a:t>
            </a:r>
          </a:p>
          <a:p>
            <a:pPr marL="342900" indent="-342900">
              <a:buFont typeface="+mj-lt"/>
              <a:buAutoNum type="arabicPeriod"/>
            </a:pPr>
            <a:r>
              <a:rPr lang="en-US" dirty="0" smtClean="0">
                <a:latin typeface="Cambria"/>
                <a:cs typeface="Cambria"/>
              </a:rPr>
              <a:t>You should get a rainbow of skittle </a:t>
            </a:r>
            <a:r>
              <a:rPr lang="en-US" dirty="0" err="1" smtClean="0">
                <a:latin typeface="Cambria"/>
                <a:cs typeface="Cambria"/>
              </a:rPr>
              <a:t>colours</a:t>
            </a:r>
            <a:endParaRPr lang="en-US" dirty="0" smtClean="0">
              <a:latin typeface="Cambria"/>
              <a:cs typeface="Cambria"/>
            </a:endParaRPr>
          </a:p>
        </p:txBody>
      </p:sp>
      <p:sp>
        <p:nvSpPr>
          <p:cNvPr id="5" name="Rectangle 4"/>
          <p:cNvSpPr/>
          <p:nvPr/>
        </p:nvSpPr>
        <p:spPr>
          <a:xfrm>
            <a:off x="457200" y="1600200"/>
            <a:ext cx="8432500" cy="923330"/>
          </a:xfrm>
          <a:prstGeom prst="rect">
            <a:avLst/>
          </a:prstGeom>
        </p:spPr>
        <p:txBody>
          <a:bodyPr wrap="square">
            <a:spAutoFit/>
          </a:bodyPr>
          <a:lstStyle/>
          <a:p>
            <a:pPr marL="342900" indent="-342900"/>
            <a:r>
              <a:rPr lang="en-US" dirty="0" smtClean="0">
                <a:solidFill>
                  <a:srgbClr val="008000"/>
                </a:solidFill>
                <a:latin typeface="Cambria"/>
                <a:cs typeface="Cambria"/>
              </a:rPr>
              <a:t>Apparatus you will need: </a:t>
            </a:r>
          </a:p>
          <a:p>
            <a:pPr marL="342900" indent="-342900"/>
            <a:r>
              <a:rPr lang="en-US" dirty="0" smtClean="0">
                <a:latin typeface="Cambria"/>
                <a:cs typeface="Cambria"/>
              </a:rPr>
              <a:t>	5 small cups, 1 cup of hot water, a tablespoon, a plastic pipette. You’ll also need one pack of skittles: 2 red, 4 orange, 6 yellow, 8 green and 10 purple ones.</a:t>
            </a:r>
            <a:endParaRPr lang="en-US" dirty="0">
              <a:latin typeface="Cambria"/>
              <a:cs typeface="Cambria"/>
            </a:endParaRPr>
          </a:p>
        </p:txBody>
      </p:sp>
      <p:sp>
        <p:nvSpPr>
          <p:cNvPr id="7" name="Rectangle 6"/>
          <p:cNvSpPr/>
          <p:nvPr/>
        </p:nvSpPr>
        <p:spPr>
          <a:xfrm>
            <a:off x="457200" y="1205433"/>
            <a:ext cx="7816016" cy="369332"/>
          </a:xfrm>
          <a:prstGeom prst="rect">
            <a:avLst/>
          </a:prstGeom>
        </p:spPr>
        <p:txBody>
          <a:bodyPr wrap="square">
            <a:spAutoFit/>
          </a:bodyPr>
          <a:lstStyle/>
          <a:p>
            <a:r>
              <a:rPr lang="en-US" dirty="0" smtClean="0">
                <a:latin typeface="Cambria"/>
                <a:cs typeface="Cambria"/>
              </a:rPr>
              <a:t>Idea adapted from </a:t>
            </a:r>
            <a:r>
              <a:rPr lang="en-US" dirty="0" smtClean="0">
                <a:latin typeface="Cambria"/>
                <a:cs typeface="Cambria"/>
                <a:hlinkClick r:id="rId2"/>
              </a:rPr>
              <a:t>Candy Experiments</a:t>
            </a:r>
            <a:r>
              <a:rPr lang="en-US" dirty="0" smtClean="0">
                <a:latin typeface="Cambria"/>
                <a:cs typeface="Cambria"/>
              </a:rPr>
              <a:t> by </a:t>
            </a:r>
            <a:r>
              <a:rPr lang="en-US" dirty="0" err="1" smtClean="0">
                <a:latin typeface="Cambria"/>
                <a:cs typeface="Cambria"/>
              </a:rPr>
              <a:t>Loralee</a:t>
            </a:r>
            <a:r>
              <a:rPr lang="en-US" dirty="0" smtClean="0">
                <a:latin typeface="Cambria"/>
                <a:cs typeface="Cambria"/>
              </a:rPr>
              <a:t> Leavitt,</a:t>
            </a:r>
            <a:endParaRPr lang="en-US" dirty="0">
              <a:latin typeface="Cambria"/>
              <a:cs typeface="Cambri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p:cNvPicPr/>
          <p:nvPr/>
        </p:nvPicPr>
        <p:blipFill>
          <a:blip r:embed="rId2"/>
          <a:srcRect/>
          <a:stretch>
            <a:fillRect/>
          </a:stretch>
        </p:blipFill>
        <p:spPr bwMode="auto">
          <a:xfrm>
            <a:off x="1936758" y="2484239"/>
            <a:ext cx="1651001" cy="2203269"/>
          </a:xfrm>
          <a:prstGeom prst="rect">
            <a:avLst/>
          </a:prstGeom>
          <a:noFill/>
          <a:ln w="9525">
            <a:noFill/>
            <a:miter lim="800000"/>
            <a:headEnd/>
            <a:tailEnd/>
          </a:ln>
        </p:spPr>
      </p:pic>
      <p:pic>
        <p:nvPicPr>
          <p:cNvPr id="5" name="Picture 4"/>
          <p:cNvPicPr/>
          <p:nvPr/>
        </p:nvPicPr>
        <p:blipFill>
          <a:blip r:embed="rId2"/>
          <a:srcRect/>
          <a:stretch>
            <a:fillRect/>
          </a:stretch>
        </p:blipFill>
        <p:spPr bwMode="auto">
          <a:xfrm>
            <a:off x="234884" y="2469418"/>
            <a:ext cx="1701874" cy="2203269"/>
          </a:xfrm>
          <a:prstGeom prst="rect">
            <a:avLst/>
          </a:prstGeom>
          <a:noFill/>
          <a:ln w="9525">
            <a:noFill/>
            <a:miter lim="800000"/>
            <a:headEnd/>
            <a:tailEnd/>
          </a:ln>
        </p:spPr>
      </p:pic>
      <p:pic>
        <p:nvPicPr>
          <p:cNvPr id="6" name="Picture 5"/>
          <p:cNvPicPr/>
          <p:nvPr/>
        </p:nvPicPr>
        <p:blipFill>
          <a:blip r:embed="rId2"/>
          <a:srcRect/>
          <a:stretch>
            <a:fillRect/>
          </a:stretch>
        </p:blipFill>
        <p:spPr bwMode="auto">
          <a:xfrm>
            <a:off x="3587759" y="2469418"/>
            <a:ext cx="1790629" cy="2139768"/>
          </a:xfrm>
          <a:prstGeom prst="rect">
            <a:avLst/>
          </a:prstGeom>
          <a:noFill/>
          <a:ln w="9525">
            <a:noFill/>
            <a:miter lim="800000"/>
            <a:headEnd/>
            <a:tailEnd/>
          </a:ln>
        </p:spPr>
      </p:pic>
      <p:pic>
        <p:nvPicPr>
          <p:cNvPr id="8" name="Picture 7"/>
          <p:cNvPicPr/>
          <p:nvPr/>
        </p:nvPicPr>
        <p:blipFill>
          <a:blip r:embed="rId2"/>
          <a:srcRect/>
          <a:stretch>
            <a:fillRect/>
          </a:stretch>
        </p:blipFill>
        <p:spPr bwMode="auto">
          <a:xfrm>
            <a:off x="5378388" y="2469418"/>
            <a:ext cx="1790629" cy="2139768"/>
          </a:xfrm>
          <a:prstGeom prst="rect">
            <a:avLst/>
          </a:prstGeom>
          <a:noFill/>
          <a:ln w="9525">
            <a:noFill/>
            <a:miter lim="800000"/>
            <a:headEnd/>
            <a:tailEnd/>
          </a:ln>
        </p:spPr>
      </p:pic>
      <p:pic>
        <p:nvPicPr>
          <p:cNvPr id="11" name="Picture 10"/>
          <p:cNvPicPr/>
          <p:nvPr/>
        </p:nvPicPr>
        <p:blipFill>
          <a:blip r:embed="rId2"/>
          <a:srcRect/>
          <a:stretch>
            <a:fillRect/>
          </a:stretch>
        </p:blipFill>
        <p:spPr bwMode="auto">
          <a:xfrm>
            <a:off x="7247541" y="2490587"/>
            <a:ext cx="1790629" cy="2139768"/>
          </a:xfrm>
          <a:prstGeom prst="rect">
            <a:avLst/>
          </a:prstGeom>
          <a:noFill/>
          <a:ln w="9525">
            <a:noFill/>
            <a:miter lim="800000"/>
            <a:headEnd/>
            <a:tailEnd/>
          </a:ln>
        </p:spPr>
      </p:pic>
      <p:graphicFrame>
        <p:nvGraphicFramePr>
          <p:cNvPr id="12" name="Table 11"/>
          <p:cNvGraphicFramePr>
            <a:graphicFrameLocks noGrp="1"/>
          </p:cNvGraphicFramePr>
          <p:nvPr/>
        </p:nvGraphicFramePr>
        <p:xfrm>
          <a:off x="389665" y="87502"/>
          <a:ext cx="8364408" cy="2235200"/>
        </p:xfrm>
        <a:graphic>
          <a:graphicData uri="http://schemas.openxmlformats.org/drawingml/2006/table">
            <a:tbl>
              <a:tblPr firstRow="1" bandRow="1">
                <a:tableStyleId>{5C22544A-7EE6-4342-B048-85BDC9FD1C3A}</a:tableStyleId>
              </a:tblPr>
              <a:tblGrid>
                <a:gridCol w="1903656"/>
                <a:gridCol w="1306946"/>
                <a:gridCol w="1158990"/>
                <a:gridCol w="1331606"/>
                <a:gridCol w="1269142"/>
                <a:gridCol w="1394068"/>
              </a:tblGrid>
              <a:tr h="370840">
                <a:tc>
                  <a:txBody>
                    <a:bodyPr/>
                    <a:lstStyle/>
                    <a:p>
                      <a:pPr algn="ctr"/>
                      <a:r>
                        <a:rPr lang="en-US" sz="1600" dirty="0" err="1" smtClean="0">
                          <a:latin typeface="Georgia"/>
                          <a:cs typeface="Georgia"/>
                        </a:rPr>
                        <a:t>Colour</a:t>
                      </a:r>
                      <a:endParaRPr lang="en-US" sz="1600" dirty="0">
                        <a:latin typeface="Georgia"/>
                        <a:cs typeface="Georg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08000"/>
                    </a:solidFill>
                  </a:tcPr>
                </a:tc>
                <a:tc>
                  <a:txBody>
                    <a:bodyPr/>
                    <a:lstStyle/>
                    <a:p>
                      <a:pPr algn="ctr"/>
                      <a:r>
                        <a:rPr lang="en-US" sz="1600" dirty="0" smtClean="0">
                          <a:latin typeface="Georgia"/>
                          <a:cs typeface="Georgia"/>
                        </a:rPr>
                        <a:t>Red</a:t>
                      </a:r>
                      <a:endParaRPr lang="en-US" sz="1600" dirty="0">
                        <a:latin typeface="Georgia"/>
                        <a:cs typeface="Georg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08000"/>
                    </a:solidFill>
                  </a:tcPr>
                </a:tc>
                <a:tc>
                  <a:txBody>
                    <a:bodyPr/>
                    <a:lstStyle/>
                    <a:p>
                      <a:pPr algn="ctr"/>
                      <a:r>
                        <a:rPr lang="en-US" sz="1600" dirty="0" smtClean="0">
                          <a:latin typeface="Georgia"/>
                          <a:cs typeface="Georgia"/>
                        </a:rPr>
                        <a:t>Orange</a:t>
                      </a:r>
                      <a:endParaRPr lang="en-US" sz="1600" dirty="0">
                        <a:latin typeface="Georgia"/>
                        <a:cs typeface="Georg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08000"/>
                    </a:solidFill>
                  </a:tcPr>
                </a:tc>
                <a:tc>
                  <a:txBody>
                    <a:bodyPr/>
                    <a:lstStyle/>
                    <a:p>
                      <a:pPr algn="ctr"/>
                      <a:r>
                        <a:rPr lang="en-US" sz="1600" dirty="0" smtClean="0">
                          <a:latin typeface="Georgia"/>
                          <a:cs typeface="Georgia"/>
                        </a:rPr>
                        <a:t>Yellow</a:t>
                      </a:r>
                      <a:endParaRPr lang="en-US" sz="1600" dirty="0">
                        <a:latin typeface="Georgia"/>
                        <a:cs typeface="Georg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08000"/>
                    </a:solidFill>
                  </a:tcPr>
                </a:tc>
                <a:tc>
                  <a:txBody>
                    <a:bodyPr/>
                    <a:lstStyle/>
                    <a:p>
                      <a:pPr algn="ctr"/>
                      <a:r>
                        <a:rPr lang="en-US" sz="1600" dirty="0" smtClean="0">
                          <a:latin typeface="Georgia"/>
                          <a:cs typeface="Georgia"/>
                        </a:rPr>
                        <a:t>Green</a:t>
                      </a:r>
                      <a:endParaRPr lang="en-US" sz="1600" dirty="0">
                        <a:latin typeface="Georgia"/>
                        <a:cs typeface="Georg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08000"/>
                    </a:solidFill>
                  </a:tcPr>
                </a:tc>
                <a:tc>
                  <a:txBody>
                    <a:bodyPr/>
                    <a:lstStyle/>
                    <a:p>
                      <a:pPr algn="ctr"/>
                      <a:r>
                        <a:rPr lang="en-US" sz="1600" dirty="0" smtClean="0">
                          <a:latin typeface="Georgia"/>
                          <a:cs typeface="Georgia"/>
                        </a:rPr>
                        <a:t>Purple</a:t>
                      </a:r>
                      <a:endParaRPr lang="en-US" sz="1600" dirty="0">
                        <a:latin typeface="Georgia"/>
                        <a:cs typeface="Georg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08000"/>
                    </a:solidFill>
                  </a:tcPr>
                </a:tc>
              </a:tr>
              <a:tr h="370840">
                <a:tc>
                  <a:txBody>
                    <a:bodyPr/>
                    <a:lstStyle/>
                    <a:p>
                      <a:r>
                        <a:rPr lang="en-US" sz="1600" dirty="0" smtClean="0">
                          <a:latin typeface="Georgia"/>
                          <a:cs typeface="Georgia"/>
                        </a:rPr>
                        <a:t>Skittles</a:t>
                      </a:r>
                      <a:endParaRPr lang="en-US" sz="1600" dirty="0">
                        <a:latin typeface="Georgia"/>
                        <a:cs typeface="Georg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r>
                        <a:rPr lang="en-US" sz="1600" dirty="0" smtClean="0">
                          <a:latin typeface="Georgia"/>
                          <a:cs typeface="Georgia"/>
                        </a:rPr>
                        <a:t>2</a:t>
                      </a:r>
                      <a:endParaRPr lang="en-US" sz="1600" dirty="0">
                        <a:latin typeface="Georgia"/>
                        <a:cs typeface="Georg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r>
                        <a:rPr lang="en-US" sz="1600" dirty="0" smtClean="0">
                          <a:latin typeface="Georgia"/>
                          <a:cs typeface="Georgia"/>
                        </a:rPr>
                        <a:t>4</a:t>
                      </a:r>
                      <a:endParaRPr lang="en-US" sz="1600" dirty="0">
                        <a:latin typeface="Georgia"/>
                        <a:cs typeface="Georg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r>
                        <a:rPr lang="en-US" sz="1600" dirty="0" smtClean="0">
                          <a:latin typeface="Georgia"/>
                          <a:cs typeface="Georgia"/>
                        </a:rPr>
                        <a:t>6</a:t>
                      </a:r>
                      <a:endParaRPr lang="en-US" sz="1600" dirty="0">
                        <a:latin typeface="Georgia"/>
                        <a:cs typeface="Georg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r>
                        <a:rPr lang="en-US" sz="1600" dirty="0" smtClean="0">
                          <a:latin typeface="Georgia"/>
                          <a:cs typeface="Georgia"/>
                        </a:rPr>
                        <a:t>8</a:t>
                      </a:r>
                      <a:endParaRPr lang="en-US" sz="1600" dirty="0">
                        <a:latin typeface="Georgia"/>
                        <a:cs typeface="Georg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r>
                        <a:rPr lang="en-US" sz="1600" dirty="0" smtClean="0">
                          <a:latin typeface="Georgia"/>
                          <a:cs typeface="Georgia"/>
                        </a:rPr>
                        <a:t>10</a:t>
                      </a:r>
                      <a:endParaRPr lang="en-US" sz="1600" dirty="0">
                        <a:latin typeface="Georgia"/>
                        <a:cs typeface="Georg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370840">
                <a:tc>
                  <a:txBody>
                    <a:bodyPr/>
                    <a:lstStyle/>
                    <a:p>
                      <a:r>
                        <a:rPr lang="en-US" sz="1600" dirty="0" smtClean="0">
                          <a:latin typeface="Georgia"/>
                          <a:cs typeface="Georgia"/>
                        </a:rPr>
                        <a:t>Volume of water (cm</a:t>
                      </a:r>
                      <a:r>
                        <a:rPr lang="en-US" sz="1600" baseline="30000" dirty="0" smtClean="0">
                          <a:latin typeface="Georgia"/>
                          <a:cs typeface="Georgia"/>
                        </a:rPr>
                        <a:t>3</a:t>
                      </a:r>
                      <a:r>
                        <a:rPr lang="en-US" sz="1600" baseline="0" dirty="0" smtClean="0">
                          <a:latin typeface="Georgia"/>
                          <a:cs typeface="Georgia"/>
                        </a:rPr>
                        <a:t>)</a:t>
                      </a:r>
                      <a:endParaRPr lang="en-US" sz="1600" baseline="30000" dirty="0">
                        <a:latin typeface="Georgia"/>
                        <a:cs typeface="Georg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r>
                        <a:rPr lang="en-US" sz="1600" dirty="0" smtClean="0">
                          <a:latin typeface="Georgia"/>
                          <a:cs typeface="Georgia"/>
                        </a:rPr>
                        <a:t>20</a:t>
                      </a:r>
                    </a:p>
                    <a:p>
                      <a:pPr algn="ctr"/>
                      <a:endParaRPr lang="en-US" sz="1600" dirty="0">
                        <a:latin typeface="Georgia"/>
                        <a:cs typeface="Georg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r>
                        <a:rPr lang="en-US" sz="1600" dirty="0" smtClean="0">
                          <a:latin typeface="Georgia"/>
                          <a:cs typeface="Georgia"/>
                        </a:rPr>
                        <a:t>20</a:t>
                      </a:r>
                      <a:endParaRPr lang="en-US" sz="1600" dirty="0">
                        <a:latin typeface="Georgia"/>
                        <a:cs typeface="Georg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r>
                        <a:rPr lang="en-US" sz="1600" dirty="0" smtClean="0">
                          <a:latin typeface="Georgia"/>
                          <a:cs typeface="Georgia"/>
                        </a:rPr>
                        <a:t>20</a:t>
                      </a:r>
                      <a:endParaRPr lang="en-US" sz="1600" dirty="0">
                        <a:latin typeface="Georgia"/>
                        <a:cs typeface="Georg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r>
                        <a:rPr lang="en-US" sz="1600" dirty="0" smtClean="0">
                          <a:latin typeface="Georgia"/>
                          <a:cs typeface="Georgia"/>
                        </a:rPr>
                        <a:t>20</a:t>
                      </a:r>
                      <a:endParaRPr lang="en-US" sz="1600" dirty="0">
                        <a:latin typeface="Georgia"/>
                        <a:cs typeface="Georg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r>
                        <a:rPr lang="en-US" sz="1600" dirty="0" smtClean="0">
                          <a:latin typeface="Georgia"/>
                          <a:cs typeface="Georgia"/>
                        </a:rPr>
                        <a:t>20</a:t>
                      </a:r>
                      <a:endParaRPr lang="en-US" sz="1600" dirty="0">
                        <a:latin typeface="Georgia"/>
                        <a:cs typeface="Georg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297381">
                <a:tc>
                  <a:txBody>
                    <a:bodyPr/>
                    <a:lstStyle/>
                    <a:p>
                      <a:r>
                        <a:rPr lang="en-US" sz="1600" dirty="0" smtClean="0">
                          <a:latin typeface="Georgia"/>
                          <a:cs typeface="Georgia"/>
                        </a:rPr>
                        <a:t>Mass off</a:t>
                      </a:r>
                      <a:r>
                        <a:rPr lang="en-US" sz="1600" baseline="0" dirty="0" smtClean="0">
                          <a:latin typeface="Georgia"/>
                          <a:cs typeface="Georgia"/>
                        </a:rPr>
                        <a:t> skittles + water </a:t>
                      </a:r>
                      <a:r>
                        <a:rPr lang="en-US" sz="1600" dirty="0" smtClean="0">
                          <a:latin typeface="Georgia"/>
                          <a:cs typeface="Georgia"/>
                        </a:rPr>
                        <a:t>(</a:t>
                      </a:r>
                      <a:r>
                        <a:rPr lang="en-US" sz="1600" dirty="0" err="1" smtClean="0">
                          <a:latin typeface="Georgia"/>
                          <a:cs typeface="Georgia"/>
                        </a:rPr>
                        <a:t>g</a:t>
                      </a:r>
                      <a:r>
                        <a:rPr lang="en-US" sz="1600" dirty="0" smtClean="0">
                          <a:latin typeface="Georgia"/>
                          <a:cs typeface="Georgia"/>
                        </a:rPr>
                        <a:t>)</a:t>
                      </a:r>
                      <a:endParaRPr lang="en-US" sz="1600" dirty="0">
                        <a:latin typeface="Georgia"/>
                        <a:cs typeface="Georg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600" dirty="0">
                        <a:latin typeface="Georgia"/>
                        <a:cs typeface="Georg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600" dirty="0">
                        <a:latin typeface="Georgia"/>
                        <a:cs typeface="Georg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600" dirty="0">
                        <a:latin typeface="Georgia"/>
                        <a:cs typeface="Georg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600" dirty="0">
                        <a:latin typeface="Georgia"/>
                        <a:cs typeface="Georg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600" dirty="0">
                        <a:latin typeface="Georgia"/>
                        <a:cs typeface="Georg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297381">
                <a:tc>
                  <a:txBody>
                    <a:bodyPr/>
                    <a:lstStyle/>
                    <a:p>
                      <a:r>
                        <a:rPr lang="en-US" sz="1600" dirty="0" smtClean="0">
                          <a:latin typeface="Georgia"/>
                          <a:cs typeface="Georgia"/>
                        </a:rPr>
                        <a:t>Density (g/</a:t>
                      </a:r>
                      <a:r>
                        <a:rPr lang="en-US" sz="1600" dirty="0" smtClean="0">
                          <a:latin typeface="Georgia"/>
                          <a:cs typeface="Georgia"/>
                        </a:rPr>
                        <a:t>cm</a:t>
                      </a:r>
                      <a:r>
                        <a:rPr lang="en-US" sz="1600" baseline="30000" dirty="0" smtClean="0">
                          <a:latin typeface="Georgia"/>
                          <a:cs typeface="Georgia"/>
                        </a:rPr>
                        <a:t>3</a:t>
                      </a:r>
                      <a:r>
                        <a:rPr lang="en-US" sz="1600" baseline="0" dirty="0" smtClean="0">
                          <a:latin typeface="Georgia"/>
                          <a:cs typeface="Georgia"/>
                        </a:rPr>
                        <a:t>)</a:t>
                      </a:r>
                      <a:endParaRPr lang="en-US" sz="1600" dirty="0">
                        <a:latin typeface="Georgia"/>
                        <a:cs typeface="Georg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600" dirty="0">
                        <a:latin typeface="Georgia"/>
                        <a:cs typeface="Georg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600" dirty="0">
                        <a:latin typeface="Georgia"/>
                        <a:cs typeface="Georg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600" dirty="0">
                        <a:latin typeface="Georgia"/>
                        <a:cs typeface="Georg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600" dirty="0">
                        <a:latin typeface="Georgia"/>
                        <a:cs typeface="Georg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600" dirty="0">
                        <a:latin typeface="Georgia"/>
                        <a:cs typeface="Georg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bl>
          </a:graphicData>
        </a:graphic>
      </p:graphicFrame>
      <p:sp>
        <p:nvSpPr>
          <p:cNvPr id="13" name="TextBox 12"/>
          <p:cNvSpPr txBox="1"/>
          <p:nvPr/>
        </p:nvSpPr>
        <p:spPr>
          <a:xfrm>
            <a:off x="37604" y="4551889"/>
            <a:ext cx="6835492" cy="2585323"/>
          </a:xfrm>
          <a:prstGeom prst="rect">
            <a:avLst/>
          </a:prstGeom>
          <a:noFill/>
        </p:spPr>
        <p:txBody>
          <a:bodyPr wrap="square" rtlCol="0">
            <a:spAutoFit/>
          </a:bodyPr>
          <a:lstStyle/>
          <a:p>
            <a:pPr marL="342900" indent="-342900">
              <a:buAutoNum type="arabicPeriod"/>
            </a:pPr>
            <a:r>
              <a:rPr lang="en-US" dirty="0" smtClean="0">
                <a:latin typeface="Cambria"/>
                <a:cs typeface="Cambria"/>
              </a:rPr>
              <a:t>Draw particle pictures to represent the number of water and solute particles in each of the glasses</a:t>
            </a:r>
          </a:p>
          <a:p>
            <a:pPr marL="342900" indent="-342900">
              <a:buAutoNum type="arabicPeriod"/>
            </a:pPr>
            <a:r>
              <a:rPr lang="en-US" dirty="0" smtClean="0">
                <a:latin typeface="Cambria"/>
                <a:cs typeface="Cambria"/>
              </a:rPr>
              <a:t>Complete the table above and calculate the density of each layer </a:t>
            </a:r>
          </a:p>
          <a:p>
            <a:pPr marL="342900" indent="-342900">
              <a:buAutoNum type="arabicPeriod"/>
            </a:pPr>
            <a:r>
              <a:rPr lang="en-US" dirty="0" smtClean="0">
                <a:latin typeface="Cambria"/>
                <a:cs typeface="Cambria"/>
              </a:rPr>
              <a:t>Using your knowledge of density and the table to help you, explain why the yellow layer is on top of the purple layer but underneath the red layer </a:t>
            </a:r>
          </a:p>
          <a:p>
            <a:pPr marL="342900" indent="-342900">
              <a:buAutoNum type="arabicPeriod"/>
            </a:pPr>
            <a:r>
              <a:rPr lang="en-US" dirty="0" smtClean="0">
                <a:latin typeface="Cambria"/>
                <a:cs typeface="Cambria"/>
              </a:rPr>
              <a:t>Use the idea of density to explain why a penny sinks but a ferry floats</a:t>
            </a:r>
          </a:p>
          <a:p>
            <a:pPr marL="342900" indent="-342900">
              <a:buAutoNum type="arabicPeriod"/>
            </a:pPr>
            <a:endParaRPr lang="en-US" dirty="0">
              <a:latin typeface="Cambria"/>
              <a:cs typeface="Cambria"/>
            </a:endParaRPr>
          </a:p>
        </p:txBody>
      </p:sp>
      <p:pic>
        <p:nvPicPr>
          <p:cNvPr id="15" name="Picture 14"/>
          <p:cNvPicPr>
            <a:picLocks noChangeAspect="1"/>
          </p:cNvPicPr>
          <p:nvPr/>
        </p:nvPicPr>
        <p:blipFill>
          <a:blip r:embed="rId3"/>
          <a:srcRect l="15424"/>
          <a:stretch>
            <a:fillRect/>
          </a:stretch>
        </p:blipFill>
        <p:spPr>
          <a:xfrm>
            <a:off x="7070376" y="4891030"/>
            <a:ext cx="1869153" cy="1657512"/>
          </a:xfrm>
          <a:prstGeom prst="rect">
            <a:avLst/>
          </a:prstGeom>
        </p:spPr>
      </p:pic>
    </p:spTree>
  </p:cSld>
  <p:clrMapOvr>
    <a:masterClrMapping/>
  </p:clrMapOvr>
</p:sld>
</file>

<file path=ppt/theme/theme1.xml><?xml version="1.0" encoding="utf-8"?>
<a:theme xmlns:a="http://schemas.openxmlformats.org/drawingml/2006/main" name="Office Theme">
  <a:themeElements>
    <a:clrScheme name="Custom 8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8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1621</TotalTime>
  <Words>397</Words>
  <Application>Microsoft Macintosh PowerPoint</Application>
  <PresentationFormat>On-screen Show (4:3)</PresentationFormat>
  <Paragraphs>48</Paragraphs>
  <Slides>3</Slides>
  <Notes>0</Notes>
  <HiddenSlides>0</HiddenSlides>
  <MMClips>0</MMClips>
  <ScaleCrop>false</ScaleCrop>
  <HeadingPairs>
    <vt:vector size="4" baseType="variant">
      <vt:variant>
        <vt:lpstr>Design Template</vt:lpstr>
      </vt:variant>
      <vt:variant>
        <vt:i4>1</vt:i4>
      </vt:variant>
      <vt:variant>
        <vt:lpstr>Slide Titles</vt:lpstr>
      </vt:variant>
      <vt:variant>
        <vt:i4>3</vt:i4>
      </vt:variant>
    </vt:vector>
  </HeadingPairs>
  <TitlesOfParts>
    <vt:vector size="4" baseType="lpstr">
      <vt:lpstr>Office Theme</vt:lpstr>
      <vt:lpstr>Slide 1</vt:lpstr>
      <vt:lpstr>Instructions for the demonstration</vt:lpstr>
      <vt:lpstr>Slide 3</vt:lpstr>
    </vt:vector>
  </TitlesOfParts>
  <Company>University of York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Jasper Green</dc:creator>
  <cp:lastModifiedBy>Jasper Green</cp:lastModifiedBy>
  <cp:revision>4</cp:revision>
  <dcterms:created xsi:type="dcterms:W3CDTF">2016-09-10T07:40:28Z</dcterms:created>
  <dcterms:modified xsi:type="dcterms:W3CDTF">2016-09-11T10:41:50Z</dcterms:modified>
</cp:coreProperties>
</file>