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Default Extension="wdp" ContentType="image/vnd.ms-photo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95" r:id="rId2"/>
    <p:sldId id="304" r:id="rId3"/>
    <p:sldId id="301" r:id="rId4"/>
    <p:sldId id="302" r:id="rId5"/>
    <p:sldId id="303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5921" autoAdjust="0"/>
  </p:normalViewPr>
  <p:slideViewPr>
    <p:cSldViewPr>
      <p:cViewPr varScale="1">
        <p:scale>
          <a:sx n="124" d="100"/>
          <a:sy n="124" d="100"/>
        </p:scale>
        <p:origin x="-120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9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7473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3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hescienceteacher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BTUZ30YMUY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stb.royalsocietypublishing.org/content/371/1696/201503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553" y="5984123"/>
            <a:ext cx="8102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cs typeface="Cambria"/>
                <a:hlinkClick r:id="rId2"/>
              </a:rPr>
              <a:t>www.thescienceteacher.co.uk</a:t>
            </a:r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  <a:ea typeface="Cambria"/>
                <a:cs typeface="Times New Roman"/>
              </a:rPr>
              <a:t>  </a:t>
            </a:r>
            <a:r>
              <a:rPr lang="en-GB" dirty="0">
                <a:latin typeface="Cambria" panose="02040503050406030204" pitchFamily="18" charset="0"/>
                <a:ea typeface="Cambria"/>
                <a:cs typeface="Times New Roman"/>
              </a:rPr>
              <a:t>| resources for science teachers who like to think 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135634"/>
              </p:ext>
            </p:extLst>
          </p:nvPr>
        </p:nvGraphicFramePr>
        <p:xfrm>
          <a:off x="703049" y="505296"/>
          <a:ext cx="8102896" cy="28475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07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49280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04039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319861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</a:tblGrid>
              <a:tr h="36919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mbria"/>
                          <a:cs typeface="Cambria"/>
                        </a:rPr>
                        <a:t>Carbon cycling</a:t>
                      </a:r>
                      <a:r>
                        <a:rPr lang="en-US" b="0" baseline="0" dirty="0">
                          <a:latin typeface="Cambria"/>
                          <a:cs typeface="Cambria"/>
                        </a:rPr>
                        <a:t> </a:t>
                      </a:r>
                      <a:endParaRPr lang="en-US" b="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Level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mbria"/>
                          <a:cs typeface="Cambria"/>
                        </a:rPr>
                        <a:t>GCSE (or any course for students aged 14-16)</a:t>
                      </a:r>
                      <a:r>
                        <a:rPr lang="en-US" b="0" baseline="0" dirty="0">
                          <a:latin typeface="Cambria"/>
                          <a:cs typeface="Cambria"/>
                        </a:rPr>
                        <a:t> </a:t>
                      </a:r>
                      <a:endParaRPr lang="en-US" b="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117110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Outcomes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  <a:sym typeface="Arial"/>
                        </a:rPr>
                        <a:t>Describe how </a:t>
                      </a:r>
                      <a:r>
                        <a:rPr lang="en-GB" sz="14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  <a:sym typeface="Arial"/>
                        </a:rPr>
                        <a:t>carbon cycles through the abiotic and biotic components of an ecosystem as a result of respiration, combustion, photosynthesis and decomposition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  <a:sym typeface="Arial"/>
                        </a:rPr>
                        <a:t>Evaluate the relative advantages and disadvantages of heather burning in the context of the carbon cycle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71588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Information for teachers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In this activity we explore the carbon cycle through the context of heather burning in Scotland. It’s a simple context that I hope will give students a more concrete understanding of this abstract process.  Students </a:t>
                      </a:r>
                      <a:r>
                        <a:rPr lang="en-US" baseline="0" dirty="0">
                          <a:latin typeface="Cambria"/>
                          <a:cs typeface="Cambria"/>
                        </a:rPr>
                        <a:t>should have already been introduced to combustion, respiration and photosynthesis before they apply this knowledge to understanding the carbon cycle.</a:t>
                      </a:r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 </a:t>
                      </a:r>
                      <a:endParaRPr lang="en-US" baseline="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5104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06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ambria" panose="02040503050406030204" pitchFamily="18" charset="0"/>
              </a:rPr>
              <a:t>Let’s set the scene. Welcome to the Scottish Highlands.  </a:t>
            </a:r>
          </a:p>
        </p:txBody>
      </p:sp>
      <p:pic>
        <p:nvPicPr>
          <p:cNvPr id="2050" name="Picture 2" descr="Image result for scottish highlands roa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447054" cy="29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57233" y="4876800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https://youtu.be/MBTUZ30YMUY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491" y="2057400"/>
            <a:ext cx="501030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284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666" y="153882"/>
            <a:ext cx="7509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mbria" panose="02040503050406030204" pitchFamily="18" charset="0"/>
              </a:rPr>
              <a:t>Discuss in your pairs the following question. </a:t>
            </a:r>
          </a:p>
          <a:p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600" dirty="0">
                <a:latin typeface="Cambria" panose="02040503050406030204" pitchFamily="18" charset="0"/>
              </a:rPr>
              <a:t>What are the possible ecological advantages and disadvantages of burning heather?</a:t>
            </a:r>
          </a:p>
          <a:p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600" dirty="0">
                <a:latin typeface="Cambria" panose="02040503050406030204" pitchFamily="18" charset="0"/>
              </a:rPr>
              <a:t>Complete the table below with your initial ideas.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15616" y="2636912"/>
            <a:ext cx="6336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1960" y="1700808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1988840"/>
            <a:ext cx="25690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mbria" panose="02040503050406030204" pitchFamily="18" charset="0"/>
              </a:rPr>
              <a:t>Possible advantages of heather burning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9271" y="1988840"/>
            <a:ext cx="29420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mbria" panose="02040503050406030204" pitchFamily="18" charset="0"/>
              </a:rPr>
              <a:t>Possible disadvantages of heather burning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1316" y="5334000"/>
            <a:ext cx="1714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50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88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872" y="4254597"/>
            <a:ext cx="1113012" cy="10687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88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568" y="4236352"/>
            <a:ext cx="1760431" cy="10687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252" y="8715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mbria"/>
                <a:cs typeface="Cambria"/>
              </a:rPr>
              <a:t>Complete this diagram to show how C is cycled around this highland ecosystem by: photosynthesis, respiration, decomposition and combustion.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9144000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mbria"/>
                <a:cs typeface="Cambria"/>
              </a:rPr>
              <a:t>Peat (C) containing bacteria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881" y="2411153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mbria"/>
                <a:cs typeface="Cambria"/>
              </a:rPr>
              <a:t>C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Cambria"/>
                <a:cs typeface="Cambria"/>
              </a:rPr>
              <a:t>O</a:t>
            </a:r>
            <a:r>
              <a:rPr lang="en-GB" sz="3200" baseline="-25000" dirty="0">
                <a:solidFill>
                  <a:schemeClr val="bg1">
                    <a:lumMod val="75000"/>
                  </a:schemeClr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15" name="AutoShape 2" descr="Image result for heather plant callun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252" y="807232"/>
            <a:ext cx="3688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mbria"/>
                <a:cs typeface="Cambria"/>
              </a:rPr>
              <a:t>Use arrows to show the movement of carbon. </a:t>
            </a:r>
          </a:p>
        </p:txBody>
      </p:sp>
      <p:sp>
        <p:nvSpPr>
          <p:cNvPr id="26" name="AutoShape 16" descr="Image result for flame"/>
          <p:cNvSpPr>
            <a:spLocks noChangeAspect="1" noChangeArrowheads="1"/>
          </p:cNvSpPr>
          <p:nvPr/>
        </p:nvSpPr>
        <p:spPr bwMode="auto">
          <a:xfrm>
            <a:off x="4572000" y="35730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/>
              <a:cs typeface="Cambria"/>
            </a:endParaRPr>
          </a:p>
        </p:txBody>
      </p:sp>
      <p:pic>
        <p:nvPicPr>
          <p:cNvPr id="36" name="Picture 32" descr="flame 2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824" y="4729674"/>
            <a:ext cx="611308" cy="6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2" descr="flame 2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961" y="4729674"/>
            <a:ext cx="611308" cy="6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flame 2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179" y="4729674"/>
            <a:ext cx="611308" cy="6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34" descr="Image result for highland sheep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/>
              <a:cs typeface="Cambria"/>
            </a:endParaRPr>
          </a:p>
        </p:txBody>
      </p:sp>
      <p:sp>
        <p:nvSpPr>
          <p:cNvPr id="1027" name="AutoShape 36" descr="Image result for highland sheep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/>
              <a:cs typeface="Cambria"/>
            </a:endParaRPr>
          </a:p>
        </p:txBody>
      </p:sp>
      <p:sp>
        <p:nvSpPr>
          <p:cNvPr id="1028" name="AutoShape 38" descr="Image result for highland sheep"/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/>
              <a:cs typeface="Cambria"/>
            </a:endParaRPr>
          </a:p>
        </p:txBody>
      </p:sp>
      <p:sp>
        <p:nvSpPr>
          <p:cNvPr id="1029" name="AutoShape 40" descr="Image result for highland sheep"/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/>
              <a:cs typeface="Cambria"/>
            </a:endParaRPr>
          </a:p>
        </p:txBody>
      </p:sp>
      <p:pic>
        <p:nvPicPr>
          <p:cNvPr id="44" name="Picture 42" descr="Lamb, Sheep, Animal, Happy, Smile, Mamm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93872"/>
            <a:ext cx="1344176" cy="9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88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06" y="4251449"/>
            <a:ext cx="1113012" cy="10687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2" name="Connector: Curved 1031"/>
          <p:cNvCxnSpPr/>
          <p:nvPr/>
        </p:nvCxnSpPr>
        <p:spPr>
          <a:xfrm rot="16200000" flipH="1">
            <a:off x="727440" y="3272111"/>
            <a:ext cx="1280409" cy="6480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88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59" y="4251826"/>
            <a:ext cx="1113012" cy="10687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88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844" y="4246166"/>
            <a:ext cx="1113012" cy="10687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88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050" y="4272272"/>
            <a:ext cx="1113012" cy="10687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309592"/>
            <a:ext cx="9144000" cy="2796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mbria"/>
                <a:cs typeface="Cambria"/>
              </a:rPr>
              <a:t>Bog vegetation containing bacteria</a:t>
            </a:r>
          </a:p>
        </p:txBody>
      </p:sp>
      <p:pic>
        <p:nvPicPr>
          <p:cNvPr id="1056" name="Picture 32" descr="flame 2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130" y="4483298"/>
            <a:ext cx="611308" cy="6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: Rounded Corners 1034"/>
          <p:cNvSpPr/>
          <p:nvPr/>
        </p:nvSpPr>
        <p:spPr>
          <a:xfrm>
            <a:off x="5682772" y="5217393"/>
            <a:ext cx="72008" cy="720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/>
              <a:cs typeface="Cambria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5724128" y="5157192"/>
            <a:ext cx="72008" cy="720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/>
              <a:cs typeface="Cambria"/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5796136" y="5229200"/>
            <a:ext cx="72008" cy="720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897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024" y="2119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mbria" panose="02040503050406030204" pitchFamily="18" charset="0"/>
              </a:rPr>
              <a:t>A. Discuss each statement below, does it describe an advantage or a disadvantage of burning heather?  </a:t>
            </a:r>
            <a:endParaRPr lang="en-GB" sz="2000" b="1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072" y="287478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mbria" panose="02040503050406030204" pitchFamily="18" charset="0"/>
              </a:rPr>
              <a:t>3. Under drought conditions, wildfires can ignite peat layers beneath the surface causing smouldering peat fires and large emissions of C to the atmosphere in the form of CO</a:t>
            </a:r>
            <a:r>
              <a:rPr lang="en-GB" baseline="-25000" dirty="0">
                <a:solidFill>
                  <a:srgbClr val="00B050"/>
                </a:solidFill>
                <a:latin typeface="Cambria" panose="02040503050406030204" pitchFamily="18" charset="0"/>
              </a:rPr>
              <a:t>2</a:t>
            </a:r>
            <a:r>
              <a:rPr lang="en-GB" dirty="0">
                <a:solidFill>
                  <a:srgbClr val="00B05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811" y="3717032"/>
            <a:ext cx="7211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mbria" panose="02040503050406030204" pitchFamily="18" charset="0"/>
              </a:rPr>
              <a:t>4. Fire may stimulate microbial activity within the peat layer and increase the rate of decomposition leading to a loss of C from the store.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072" y="6006909"/>
            <a:ext cx="866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Cambria" panose="02040503050406030204" pitchFamily="18" charset="0"/>
              </a:rPr>
              <a:t>Ideas above adapted from: </a:t>
            </a:r>
            <a:r>
              <a:rPr lang="en-GB" sz="1100" dirty="0">
                <a:latin typeface="Cambria" panose="02040503050406030204" pitchFamily="18" charset="0"/>
                <a:hlinkClick r:id="rId3"/>
              </a:rPr>
              <a:t>Davies GM et al. 2016 The role of fire in UK peatland and moorland management: the need for informed, unbiased debate. Phil. Trans. R. Soc. B 371: 20150342</a:t>
            </a:r>
            <a:endParaRPr lang="en-GB" sz="1100" dirty="0"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024" y="77204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mbria" panose="02040503050406030204" pitchFamily="18" charset="0"/>
              </a:rPr>
              <a:t>1. Burning removes dense canopies of heather and creates hydrological and light conditions that favour the rare </a:t>
            </a:r>
            <a:r>
              <a:rPr lang="en-GB" i="1" dirty="0">
                <a:solidFill>
                  <a:srgbClr val="00B050"/>
                </a:solidFill>
                <a:latin typeface="Cambria" panose="02040503050406030204" pitchFamily="18" charset="0"/>
              </a:rPr>
              <a:t>Sphagnum </a:t>
            </a:r>
            <a:r>
              <a:rPr lang="en-GB" dirty="0">
                <a:solidFill>
                  <a:srgbClr val="00B050"/>
                </a:solidFill>
                <a:latin typeface="Cambria" panose="02040503050406030204" pitchFamily="18" charset="0"/>
              </a:rPr>
              <a:t>moss species.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811" y="1716391"/>
            <a:ext cx="7227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ambria" panose="02040503050406030204" pitchFamily="18" charset="0"/>
              </a:rPr>
              <a:t>2. By creating a patchwork of different aged heathers there will always be some young heather for grouse, sheep, deer and mountain hares to feed on that is nutritionally richer and more digestible.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1942" y="4437156"/>
            <a:ext cx="8520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mbria" panose="02040503050406030204" pitchFamily="18" charset="0"/>
              </a:rPr>
              <a:t>B. Now use these ideas, together with your own knowledge, to write an answer to the following question. 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dirty="0">
                <a:latin typeface="Cambria" panose="02040503050406030204" pitchFamily="18" charset="0"/>
              </a:rPr>
              <a:t>How is carbon cycling affected by heather burning: should we burn moor or burn less?!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756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452</Words>
  <Application>Microsoft Macintosh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Jasper Green</dc:creator>
  <cp:lastModifiedBy>Jasper Green</cp:lastModifiedBy>
  <cp:revision>34</cp:revision>
  <dcterms:created xsi:type="dcterms:W3CDTF">2017-04-24T20:29:16Z</dcterms:created>
  <dcterms:modified xsi:type="dcterms:W3CDTF">2017-04-24T20:33:23Z</dcterms:modified>
</cp:coreProperties>
</file>