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 id="259" r:id="rId3"/>
  </p:sldIdLst>
  <p:sldSz cx="12801600" cy="9601200" type="A3"/>
  <p:notesSz cx="6858000" cy="9144000"/>
  <p:defaultText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clrMru>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p:scale>
          <a:sx n="66" d="100"/>
          <a:sy n="66" d="100"/>
        </p:scale>
        <p:origin x="-1032" y="-704"/>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GB" smtClean="0"/>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GB" smtClean="0"/>
              <a:t>Click to edit Master title style</a:t>
            </a:r>
            <a:endParaRPr lang="en-US"/>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GB"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GB"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GB" smtClean="0"/>
              <a:t>Click to edit Master title style</a:t>
            </a:r>
            <a:endParaRPr lang="en-US"/>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GB" smtClean="0"/>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dirty="0"/>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22B0A13-C648-C844-B9A5-21B23AF969E4}" type="datetimeFigureOut">
              <a:rPr lang="en-US" smtClean="0"/>
              <a:pPr/>
              <a:t>10/15/17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22B0A13-C648-C844-B9A5-21B23AF969E4}" type="datetimeFigureOut">
              <a:rPr lang="en-US" smtClean="0"/>
              <a:pPr/>
              <a:t>10/15/17</a:t>
            </a:fld>
            <a:endParaRPr lang="en-US" dirty="0"/>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39802EA-67C5-DE46-997D-C340AB39C5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4008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640080" rtl="0" eaLnBrk="1" latinLnBrk="0" hangingPunct="1">
        <a:spcBef>
          <a:spcPct val="20000"/>
        </a:spcBef>
        <a:buFont typeface="Arial"/>
        <a:buChar char="•"/>
        <a:defRPr sz="4500" kern="1200">
          <a:solidFill>
            <a:schemeClr val="tx1"/>
          </a:solidFill>
          <a:latin typeface="+mn-lt"/>
          <a:ea typeface="+mn-ea"/>
          <a:cs typeface="+mn-cs"/>
        </a:defRPr>
      </a:lvl1pPr>
      <a:lvl2pPr marL="1040130" indent="-400050" algn="l" defTabSz="640080" rtl="0" eaLnBrk="1" latinLnBrk="0" hangingPunct="1">
        <a:spcBef>
          <a:spcPct val="20000"/>
        </a:spcBef>
        <a:buFont typeface="Arial"/>
        <a:buChar char="–"/>
        <a:defRPr sz="3900" kern="1200">
          <a:solidFill>
            <a:schemeClr val="tx1"/>
          </a:solidFill>
          <a:latin typeface="+mn-lt"/>
          <a:ea typeface="+mn-ea"/>
          <a:cs typeface="+mn-cs"/>
        </a:defRPr>
      </a:lvl2pPr>
      <a:lvl3pPr marL="1600200" indent="-320040" algn="l" defTabSz="640080" rtl="0" eaLnBrk="1" latinLnBrk="0" hangingPunct="1">
        <a:spcBef>
          <a:spcPct val="20000"/>
        </a:spcBef>
        <a:buFont typeface="Arial"/>
        <a:buChar char="•"/>
        <a:defRPr sz="3400" kern="1200">
          <a:solidFill>
            <a:schemeClr val="tx1"/>
          </a:solidFill>
          <a:latin typeface="+mn-lt"/>
          <a:ea typeface="+mn-ea"/>
          <a:cs typeface="+mn-cs"/>
        </a:defRPr>
      </a:lvl3pPr>
      <a:lvl4pPr marL="2240280" indent="-320040" algn="l" defTabSz="640080" rtl="0" eaLnBrk="1" latinLnBrk="0" hangingPunct="1">
        <a:spcBef>
          <a:spcPct val="20000"/>
        </a:spcBef>
        <a:buFont typeface="Arial"/>
        <a:buChar char="–"/>
        <a:defRPr sz="2800" kern="1200">
          <a:solidFill>
            <a:schemeClr val="tx1"/>
          </a:solidFill>
          <a:latin typeface="+mn-lt"/>
          <a:ea typeface="+mn-ea"/>
          <a:cs typeface="+mn-cs"/>
        </a:defRPr>
      </a:lvl4pPr>
      <a:lvl5pPr marL="2880360" indent="-320040" algn="l" defTabSz="640080" rtl="0" eaLnBrk="1" latinLnBrk="0" hangingPunct="1">
        <a:spcBef>
          <a:spcPct val="20000"/>
        </a:spcBef>
        <a:buFont typeface="Arial"/>
        <a:buChar char="»"/>
        <a:defRPr sz="2800" kern="1200">
          <a:solidFill>
            <a:schemeClr val="tx1"/>
          </a:solidFill>
          <a:latin typeface="+mn-lt"/>
          <a:ea typeface="+mn-ea"/>
          <a:cs typeface="+mn-cs"/>
        </a:defRPr>
      </a:lvl5pPr>
      <a:lvl6pPr marL="3520440" indent="-320040" algn="l" defTabSz="640080" rtl="0" eaLnBrk="1" latinLnBrk="0" hangingPunct="1">
        <a:spcBef>
          <a:spcPct val="20000"/>
        </a:spcBef>
        <a:buFont typeface="Arial"/>
        <a:buChar char="•"/>
        <a:defRPr sz="2800" kern="1200">
          <a:solidFill>
            <a:schemeClr val="tx1"/>
          </a:solidFill>
          <a:latin typeface="+mn-lt"/>
          <a:ea typeface="+mn-ea"/>
          <a:cs typeface="+mn-cs"/>
        </a:defRPr>
      </a:lvl6pPr>
      <a:lvl7pPr marL="4160520" indent="-320040" algn="l" defTabSz="640080" rtl="0" eaLnBrk="1" latinLnBrk="0" hangingPunct="1">
        <a:spcBef>
          <a:spcPct val="20000"/>
        </a:spcBef>
        <a:buFont typeface="Arial"/>
        <a:buChar char="•"/>
        <a:defRPr sz="2800" kern="1200">
          <a:solidFill>
            <a:schemeClr val="tx1"/>
          </a:solidFill>
          <a:latin typeface="+mn-lt"/>
          <a:ea typeface="+mn-ea"/>
          <a:cs typeface="+mn-cs"/>
        </a:defRPr>
      </a:lvl7pPr>
      <a:lvl8pPr marL="4800600" indent="-320040" algn="l" defTabSz="640080" rtl="0" eaLnBrk="1" latinLnBrk="0" hangingPunct="1">
        <a:spcBef>
          <a:spcPct val="20000"/>
        </a:spcBef>
        <a:buFont typeface="Arial"/>
        <a:buChar char="•"/>
        <a:defRPr sz="2800" kern="1200">
          <a:solidFill>
            <a:schemeClr val="tx1"/>
          </a:solidFill>
          <a:latin typeface="+mn-lt"/>
          <a:ea typeface="+mn-ea"/>
          <a:cs typeface="+mn-cs"/>
        </a:defRPr>
      </a:lvl8pPr>
      <a:lvl9pPr marL="5440680" indent="-320040" algn="l" defTabSz="640080"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cienceprimer.com/snells-law-refraction-calculator" TargetMode="External"/><Relationship Id="rId3" Type="http://schemas.openxmlformats.org/officeDocument/2006/relationships/hyperlink" Target="http://www.thescienceteacher.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3191" y="327095"/>
          <a:ext cx="12474464" cy="8395082"/>
        </p:xfrm>
        <a:graphic>
          <a:graphicData uri="http://schemas.openxmlformats.org/drawingml/2006/table">
            <a:tbl>
              <a:tblPr firstRow="1" bandRow="1">
                <a:tableStyleId>{9D7B26C5-4107-4FEC-AEDC-1716B250A1EF}</a:tableStyleId>
              </a:tblPr>
              <a:tblGrid>
                <a:gridCol w="1847355"/>
                <a:gridCol w="4101121"/>
                <a:gridCol w="1601698"/>
                <a:gridCol w="4924290"/>
              </a:tblGrid>
              <a:tr h="880090">
                <a:tc>
                  <a:txBody>
                    <a:bodyPr/>
                    <a:lstStyle/>
                    <a:p>
                      <a:r>
                        <a:rPr lang="en-US" sz="2000" b="1" dirty="0">
                          <a:solidFill>
                            <a:srgbClr val="008000"/>
                          </a:solidFill>
                          <a:latin typeface="Cambria"/>
                          <a:cs typeface="Cambria"/>
                        </a:rPr>
                        <a:t>Topic</a:t>
                      </a: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b="0" dirty="0" smtClean="0">
                          <a:latin typeface="Cambria"/>
                          <a:cs typeface="Cambria"/>
                        </a:rPr>
                        <a:t>Refraction and Snell’s law</a:t>
                      </a:r>
                      <a:r>
                        <a:rPr lang="en-US" sz="2000" b="0" baseline="0" dirty="0" smtClean="0">
                          <a:latin typeface="Cambria"/>
                          <a:cs typeface="Cambria"/>
                        </a:rPr>
                        <a:t> </a:t>
                      </a:r>
                    </a:p>
                    <a:p>
                      <a:endParaRPr lang="en-US" sz="2000" b="0" dirty="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a:solidFill>
                            <a:srgbClr val="008000"/>
                          </a:solidFill>
                          <a:latin typeface="Cambria"/>
                          <a:cs typeface="Cambria"/>
                        </a:rPr>
                        <a:t>Level</a:t>
                      </a: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b="0" dirty="0" smtClean="0">
                          <a:latin typeface="Cambria"/>
                          <a:cs typeface="Cambria"/>
                        </a:rPr>
                        <a:t>Key Stage 4 (or any course for students aged</a:t>
                      </a:r>
                      <a:r>
                        <a:rPr lang="en-US" sz="2000" b="0" baseline="0" dirty="0" smtClean="0">
                          <a:latin typeface="Cambria"/>
                          <a:cs typeface="Cambria"/>
                        </a:rPr>
                        <a:t> 14-16)</a:t>
                      </a:r>
                      <a:endParaRPr lang="en-US" sz="2000" b="0" dirty="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44560">
                <a:tc>
                  <a:txBody>
                    <a:bodyPr/>
                    <a:lstStyle/>
                    <a:p>
                      <a:r>
                        <a:rPr lang="en-US" sz="2000" b="1" dirty="0" smtClean="0">
                          <a:solidFill>
                            <a:srgbClr val="008000"/>
                          </a:solidFill>
                          <a:latin typeface="Cambria"/>
                          <a:cs typeface="Cambria"/>
                        </a:rPr>
                        <a:t>Outcomes</a:t>
                      </a:r>
                      <a:endParaRPr lang="en-US" sz="2000" b="1" dirty="0">
                        <a:solidFill>
                          <a:srgbClr val="008000"/>
                        </a:solidFill>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495300" marR="0" indent="-495300" algn="l" defTabSz="640080" rtl="0" eaLnBrk="1" fontAlgn="auto" latinLnBrk="0" hangingPunct="1">
                        <a:lnSpc>
                          <a:spcPct val="100000"/>
                        </a:lnSpc>
                        <a:spcBef>
                          <a:spcPct val="50000"/>
                        </a:spcBef>
                        <a:spcAft>
                          <a:spcPts val="0"/>
                        </a:spcAft>
                        <a:buClrTx/>
                        <a:buSzTx/>
                        <a:buFont typeface="+mj-lt"/>
                        <a:buAutoNum type="arabicPeriod"/>
                        <a:tabLst/>
                        <a:defRPr/>
                      </a:pPr>
                      <a:r>
                        <a:rPr lang="en-GB" sz="2000" baseline="0" dirty="0" smtClean="0">
                          <a:latin typeface="Cambria"/>
                          <a:cs typeface="Cambria"/>
                        </a:rPr>
                        <a:t>To understand what happens to light as it travels through media of different densities </a:t>
                      </a:r>
                    </a:p>
                    <a:p>
                      <a:pPr marL="495300" indent="-495300">
                        <a:spcBef>
                          <a:spcPct val="50000"/>
                        </a:spcBef>
                        <a:buFont typeface="+mj-lt"/>
                        <a:buAutoNum type="arabicPeriod"/>
                      </a:pPr>
                      <a:r>
                        <a:rPr lang="en-GB" sz="2000" baseline="0" dirty="0" smtClean="0">
                          <a:latin typeface="Cambria"/>
                          <a:cs typeface="Cambria"/>
                        </a:rPr>
                        <a:t>Use Snell’s law to calculate angle of refraction </a:t>
                      </a:r>
                    </a:p>
                    <a:p>
                      <a:pPr marL="495300" indent="-495300">
                        <a:spcBef>
                          <a:spcPct val="50000"/>
                        </a:spcBef>
                        <a:buFont typeface="+mj-lt"/>
                        <a:buNone/>
                      </a:pPr>
                      <a:endParaRPr lang="en-GB" sz="2000" baseline="0" dirty="0" smtClean="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50785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dirty="0" smtClean="0">
                          <a:solidFill>
                            <a:srgbClr val="008000"/>
                          </a:solidFill>
                          <a:latin typeface="Cambria"/>
                          <a:cs typeface="Cambria"/>
                        </a:rPr>
                        <a:t>Information for teachers</a:t>
                      </a:r>
                    </a:p>
                    <a:p>
                      <a:endParaRPr lang="en-US" sz="2000" b="1" dirty="0">
                        <a:solidFill>
                          <a:srgbClr val="008000"/>
                        </a:solidFill>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495300" marR="0" indent="-495300" algn="l" defTabSz="640080" rtl="0" eaLnBrk="1" fontAlgn="auto" latinLnBrk="0" hangingPunct="1">
                        <a:lnSpc>
                          <a:spcPct val="100000"/>
                        </a:lnSpc>
                        <a:spcBef>
                          <a:spcPct val="50000"/>
                        </a:spcBef>
                        <a:spcAft>
                          <a:spcPts val="0"/>
                        </a:spcAft>
                        <a:buClrTx/>
                        <a:buSzTx/>
                        <a:buFont typeface="Arial"/>
                        <a:buChar char="•"/>
                        <a:tabLst/>
                        <a:defRPr/>
                      </a:pPr>
                      <a:r>
                        <a:rPr lang="en-US" sz="2000" kern="1200" dirty="0" smtClean="0">
                          <a:solidFill>
                            <a:schemeClr val="tx1"/>
                          </a:solidFill>
                          <a:latin typeface="Cambria"/>
                          <a:ea typeface="+mn-ea"/>
                          <a:cs typeface="Cambria"/>
                        </a:rPr>
                        <a:t>Waves can be transmitted, reflected or absorbed. Refraction is a phenomenon associated with transmission. Refraction is commonly taught with respect to two interfaces, i.e. air/glass/air</a:t>
                      </a:r>
                      <a:r>
                        <a:rPr lang="en-US" sz="2000" kern="1200" baseline="0" dirty="0" smtClean="0">
                          <a:solidFill>
                            <a:schemeClr val="tx1"/>
                          </a:solidFill>
                          <a:latin typeface="Cambria"/>
                          <a:ea typeface="+mn-ea"/>
                          <a:cs typeface="Cambria"/>
                        </a:rPr>
                        <a:t> and is often </a:t>
                      </a:r>
                      <a:r>
                        <a:rPr lang="en-US" sz="2000" kern="1200" dirty="0" smtClean="0">
                          <a:solidFill>
                            <a:schemeClr val="tx1"/>
                          </a:solidFill>
                          <a:latin typeface="Cambria"/>
                          <a:ea typeface="+mn-ea"/>
                          <a:cs typeface="Cambria"/>
                        </a:rPr>
                        <a:t>described as light ‘bending’ towards the normal as it enters the more optically dense medium and ‘bending’ away from the normal as it leaves the more optically dense medium. But what happens to light if it goes through more than one different material?  Get your students to complete the worksheet by getting them to draw normal lines and refracted rays. Make sure your students can draw normal lines before</a:t>
                      </a:r>
                      <a:r>
                        <a:rPr lang="en-US" sz="2000" kern="1200" baseline="0" dirty="0" smtClean="0">
                          <a:solidFill>
                            <a:schemeClr val="tx1"/>
                          </a:solidFill>
                          <a:latin typeface="Cambria"/>
                          <a:ea typeface="+mn-ea"/>
                          <a:cs typeface="Cambria"/>
                        </a:rPr>
                        <a:t> completing </a:t>
                      </a:r>
                      <a:r>
                        <a:rPr lang="en-US" sz="2000" kern="1200" dirty="0" smtClean="0">
                          <a:solidFill>
                            <a:schemeClr val="tx1"/>
                          </a:solidFill>
                          <a:latin typeface="Cambria"/>
                          <a:ea typeface="+mn-ea"/>
                          <a:cs typeface="Cambria"/>
                        </a:rPr>
                        <a:t>this worksheet.</a:t>
                      </a:r>
                    </a:p>
                    <a:p>
                      <a:pPr marL="495300" marR="0" indent="-495300" algn="l" defTabSz="640080" rtl="0" eaLnBrk="1" fontAlgn="auto" latinLnBrk="0" hangingPunct="1">
                        <a:lnSpc>
                          <a:spcPct val="100000"/>
                        </a:lnSpc>
                        <a:spcBef>
                          <a:spcPct val="50000"/>
                        </a:spcBef>
                        <a:spcAft>
                          <a:spcPts val="0"/>
                        </a:spcAft>
                        <a:buClrTx/>
                        <a:buSzTx/>
                        <a:buFont typeface="Arial"/>
                        <a:buChar char="•"/>
                        <a:tabLst/>
                        <a:defRPr/>
                      </a:pPr>
                      <a:r>
                        <a:rPr lang="en-US" sz="2000" kern="1200" dirty="0" smtClean="0">
                          <a:solidFill>
                            <a:schemeClr val="tx1"/>
                          </a:solidFill>
                          <a:latin typeface="Cambria"/>
                          <a:ea typeface="+mn-ea"/>
                          <a:cs typeface="Cambria"/>
                        </a:rPr>
                        <a:t>To stretch students,</a:t>
                      </a:r>
                      <a:r>
                        <a:rPr lang="en-US" sz="2000" kern="1200" baseline="0" dirty="0" smtClean="0">
                          <a:solidFill>
                            <a:schemeClr val="tx1"/>
                          </a:solidFill>
                          <a:latin typeface="Cambria"/>
                          <a:ea typeface="+mn-ea"/>
                          <a:cs typeface="Cambria"/>
                        </a:rPr>
                        <a:t> ask them to calculate the angle of refraction at each boundary and hence calculate the final angle of refraction using the refractive index of each </a:t>
                      </a:r>
                      <a:r>
                        <a:rPr lang="en-US" sz="2000" kern="1200" baseline="0" smtClean="0">
                          <a:solidFill>
                            <a:schemeClr val="tx1"/>
                          </a:solidFill>
                          <a:latin typeface="Cambria"/>
                          <a:ea typeface="+mn-ea"/>
                          <a:cs typeface="Cambria"/>
                        </a:rPr>
                        <a:t>material listed  </a:t>
                      </a:r>
                      <a:r>
                        <a:rPr lang="en-US" sz="2000" kern="1200" baseline="0" dirty="0" smtClean="0">
                          <a:solidFill>
                            <a:schemeClr val="tx1"/>
                          </a:solidFill>
                          <a:latin typeface="Cambria"/>
                          <a:ea typeface="+mn-ea"/>
                          <a:cs typeface="Cambria"/>
                        </a:rPr>
                        <a:t>below. </a:t>
                      </a:r>
                      <a:endParaRPr lang="en-GB" sz="2000" kern="1200" baseline="0" dirty="0" smtClean="0">
                        <a:solidFill>
                          <a:schemeClr val="tx1"/>
                        </a:solidFill>
                        <a:latin typeface="Cambria"/>
                        <a:ea typeface="+mn-ea"/>
                        <a:cs typeface="Cambria"/>
                      </a:endParaRPr>
                    </a:p>
                    <a:p>
                      <a:pPr marL="495300" marR="0" indent="-495300" algn="l" defTabSz="640080" rtl="0" eaLnBrk="1" fontAlgn="auto" latinLnBrk="0" hangingPunct="1">
                        <a:lnSpc>
                          <a:spcPct val="100000"/>
                        </a:lnSpc>
                        <a:spcBef>
                          <a:spcPct val="50000"/>
                        </a:spcBef>
                        <a:spcAft>
                          <a:spcPts val="0"/>
                        </a:spcAft>
                        <a:buClrTx/>
                        <a:buSzTx/>
                        <a:buFont typeface="Arial"/>
                        <a:buNone/>
                        <a:tabLst/>
                        <a:defRPr/>
                      </a:pPr>
                      <a:r>
                        <a:rPr lang="en-GB" sz="2000" kern="1200" baseline="0" dirty="0" smtClean="0">
                          <a:solidFill>
                            <a:schemeClr val="tx1"/>
                          </a:solidFill>
                          <a:latin typeface="Cambria"/>
                          <a:ea typeface="+mn-ea"/>
                          <a:cs typeface="Cambria"/>
                        </a:rPr>
                        <a:t>          </a:t>
                      </a:r>
                      <a:r>
                        <a:rPr lang="en-US" sz="2000" b="1" kern="1200" dirty="0" smtClean="0">
                          <a:solidFill>
                            <a:schemeClr val="tx1"/>
                          </a:solidFill>
                          <a:latin typeface="Cambria"/>
                          <a:ea typeface="+mn-ea"/>
                          <a:cs typeface="Cambria"/>
                        </a:rPr>
                        <a:t>Refractive index (</a:t>
                      </a:r>
                      <a:r>
                        <a:rPr lang="en-US" sz="2000" b="1" kern="1200" dirty="0" err="1" smtClean="0">
                          <a:solidFill>
                            <a:schemeClr val="tx1"/>
                          </a:solidFill>
                          <a:latin typeface="Cambria"/>
                          <a:ea typeface="+mn-ea"/>
                          <a:cs typeface="Cambria"/>
                        </a:rPr>
                        <a:t>n</a:t>
                      </a:r>
                      <a:r>
                        <a:rPr lang="en-US" sz="2000" b="1" kern="1200" dirty="0" smtClean="0">
                          <a:solidFill>
                            <a:schemeClr val="tx1"/>
                          </a:solidFill>
                          <a:latin typeface="Cambria"/>
                          <a:ea typeface="+mn-ea"/>
                          <a:cs typeface="Cambria"/>
                        </a:rPr>
                        <a:t>):</a:t>
                      </a:r>
                      <a:endParaRPr lang="en-GB" sz="2000" b="1" kern="1200" dirty="0" smtClean="0">
                        <a:solidFill>
                          <a:schemeClr val="tx1"/>
                        </a:solidFill>
                        <a:latin typeface="Cambria"/>
                        <a:ea typeface="+mn-ea"/>
                        <a:cs typeface="Cambria"/>
                      </a:endParaRPr>
                    </a:p>
                    <a:p>
                      <a:pPr lvl="1"/>
                      <a:r>
                        <a:rPr lang="en-US" sz="2000" kern="1200" dirty="0" smtClean="0">
                          <a:solidFill>
                            <a:schemeClr val="tx1"/>
                          </a:solidFill>
                          <a:latin typeface="Cambria"/>
                          <a:ea typeface="+mn-ea"/>
                          <a:cs typeface="Cambria"/>
                        </a:rPr>
                        <a:t>Air = 1</a:t>
                      </a:r>
                      <a:endParaRPr lang="en-GB" sz="2000" kern="1200" dirty="0" smtClean="0">
                        <a:solidFill>
                          <a:schemeClr val="tx1"/>
                        </a:solidFill>
                        <a:latin typeface="Cambria"/>
                        <a:ea typeface="+mn-ea"/>
                        <a:cs typeface="Cambria"/>
                      </a:endParaRPr>
                    </a:p>
                    <a:p>
                      <a:pPr lvl="1"/>
                      <a:r>
                        <a:rPr lang="en-US" sz="2000" kern="1200" dirty="0" smtClean="0">
                          <a:solidFill>
                            <a:schemeClr val="tx1"/>
                          </a:solidFill>
                          <a:latin typeface="Cambria"/>
                          <a:ea typeface="+mn-ea"/>
                          <a:cs typeface="Cambria"/>
                        </a:rPr>
                        <a:t>Water = 1.3</a:t>
                      </a:r>
                      <a:endParaRPr lang="en-GB" sz="2000" kern="1200" dirty="0" smtClean="0">
                        <a:solidFill>
                          <a:schemeClr val="tx1"/>
                        </a:solidFill>
                        <a:latin typeface="Cambria"/>
                        <a:ea typeface="+mn-ea"/>
                        <a:cs typeface="Cambria"/>
                      </a:endParaRPr>
                    </a:p>
                    <a:p>
                      <a:pPr lvl="1"/>
                      <a:r>
                        <a:rPr lang="en-US" sz="2000" kern="1200" dirty="0" smtClean="0">
                          <a:solidFill>
                            <a:schemeClr val="tx1"/>
                          </a:solidFill>
                          <a:latin typeface="Cambria"/>
                          <a:ea typeface="+mn-ea"/>
                          <a:cs typeface="Cambria"/>
                        </a:rPr>
                        <a:t>Glass = 1.5</a:t>
                      </a:r>
                      <a:endParaRPr lang="en-GB" sz="2000" kern="1200" dirty="0" smtClean="0">
                        <a:solidFill>
                          <a:schemeClr val="tx1"/>
                        </a:solidFill>
                        <a:latin typeface="Cambria"/>
                        <a:ea typeface="+mn-ea"/>
                        <a:cs typeface="Cambria"/>
                      </a:endParaRPr>
                    </a:p>
                    <a:p>
                      <a:pPr lvl="1"/>
                      <a:r>
                        <a:rPr lang="en-US" sz="2000" kern="1200" dirty="0" smtClean="0">
                          <a:solidFill>
                            <a:schemeClr val="tx1"/>
                          </a:solidFill>
                          <a:latin typeface="Cambria"/>
                          <a:ea typeface="+mn-ea"/>
                          <a:cs typeface="Cambria"/>
                        </a:rPr>
                        <a:t>Diamond = 2.4</a:t>
                      </a:r>
                    </a:p>
                    <a:p>
                      <a:pPr lvl="1"/>
                      <a:r>
                        <a:rPr lang="en-US" sz="2000" kern="1200" dirty="0" smtClean="0">
                          <a:solidFill>
                            <a:schemeClr val="tx1"/>
                          </a:solidFill>
                          <a:latin typeface="Cambria"/>
                          <a:ea typeface="+mn-ea"/>
                          <a:cs typeface="Cambria"/>
                        </a:rPr>
                        <a:t>You</a:t>
                      </a:r>
                      <a:r>
                        <a:rPr lang="en-US" sz="2000" kern="1200" baseline="0" dirty="0" smtClean="0">
                          <a:solidFill>
                            <a:schemeClr val="tx1"/>
                          </a:solidFill>
                          <a:latin typeface="Cambria"/>
                          <a:ea typeface="+mn-ea"/>
                          <a:cs typeface="Cambria"/>
                        </a:rPr>
                        <a:t> can check your answers using this refraction calculator: </a:t>
                      </a:r>
                    </a:p>
                    <a:p>
                      <a:pPr lvl="1"/>
                      <a:r>
                        <a:rPr lang="en-US" sz="2000" kern="1200" baseline="0" dirty="0" smtClean="0">
                          <a:solidFill>
                            <a:schemeClr val="tx1"/>
                          </a:solidFill>
                          <a:latin typeface="Cambria"/>
                          <a:ea typeface="+mn-ea"/>
                          <a:cs typeface="Cambria"/>
                          <a:hlinkClick r:id="rId2"/>
                        </a:rPr>
                        <a:t>http://scienceprimer.com/snells-law-refraction-calculator</a:t>
                      </a:r>
                      <a:endParaRPr lang="en-US" sz="2000" kern="1200" baseline="0" dirty="0" smtClean="0">
                        <a:solidFill>
                          <a:schemeClr val="tx1"/>
                        </a:solidFill>
                        <a:latin typeface="Cambria"/>
                        <a:ea typeface="+mn-ea"/>
                        <a:cs typeface="Cambria"/>
                      </a:endParaRPr>
                    </a:p>
                    <a:p>
                      <a:pPr lvl="1"/>
                      <a:endParaRPr lang="en-US" sz="2000" kern="1200" dirty="0" smtClean="0">
                        <a:solidFill>
                          <a:schemeClr val="tx1"/>
                        </a:solidFill>
                        <a:latin typeface="Cambria"/>
                        <a:ea typeface="+mn-e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sp>
        <p:nvSpPr>
          <p:cNvPr id="14353" name="Rectangle 5"/>
          <p:cNvSpPr>
            <a:spLocks noChangeArrowheads="1"/>
          </p:cNvSpPr>
          <p:nvPr/>
        </p:nvSpPr>
        <p:spPr bwMode="auto">
          <a:xfrm>
            <a:off x="327135" y="8832776"/>
            <a:ext cx="11681460" cy="497840"/>
          </a:xfrm>
          <a:prstGeom prst="rect">
            <a:avLst/>
          </a:prstGeom>
          <a:noFill/>
          <a:ln w="9525">
            <a:noFill/>
            <a:miter lim="800000"/>
            <a:headEnd/>
            <a:tailEnd/>
          </a:ln>
        </p:spPr>
        <p:txBody>
          <a:bodyPr lIns="108109" tIns="54055" rIns="108109" bIns="54055">
            <a:prstTxWarp prst="textNoShape">
              <a:avLst/>
            </a:prstTxWarp>
            <a:spAutoFit/>
          </a:bodyPr>
          <a:lstStyle/>
          <a:p>
            <a:r>
              <a:rPr lang="en-US" u="sng" dirty="0">
                <a:solidFill>
                  <a:srgbClr val="008000"/>
                </a:solidFill>
                <a:latin typeface="Cambria" pitchFamily="-84" charset="0"/>
                <a:ea typeface="Cambria" pitchFamily="-84" charset="0"/>
                <a:cs typeface="Cambria" pitchFamily="-84" charset="0"/>
                <a:hlinkClick r:id="rId3"/>
              </a:rPr>
              <a:t>www.thescienceteacher.co.uk</a:t>
            </a:r>
            <a:r>
              <a:rPr lang="en-US" dirty="0">
                <a:solidFill>
                  <a:srgbClr val="008000"/>
                </a:solidFill>
                <a:latin typeface="Cambria" pitchFamily="-84" charset="0"/>
                <a:ea typeface="Cambria" pitchFamily="-84" charset="0"/>
                <a:cs typeface="Cambria" pitchFamily="-84" charset="0"/>
              </a:rPr>
              <a:t>  </a:t>
            </a:r>
            <a:r>
              <a:rPr lang="en-GB" dirty="0">
                <a:latin typeface="Cambria" pitchFamily="-84" charset="0"/>
                <a:ea typeface="Cambria" pitchFamily="-84" charset="0"/>
                <a:cs typeface="Cambria" pitchFamily="-84" charset="0"/>
              </a:rPr>
              <a:t>| resources for science teachers who like to think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6215" y="288613"/>
            <a:ext cx="12527383" cy="9023483"/>
          </a:xfrm>
          <a:prstGeom prst="rect">
            <a:avLst/>
          </a:prstGeom>
        </p:spPr>
      </p:pic>
      <p:sp>
        <p:nvSpPr>
          <p:cNvPr id="3" name="Rectangle 2"/>
          <p:cNvSpPr/>
          <p:nvPr/>
        </p:nvSpPr>
        <p:spPr>
          <a:xfrm>
            <a:off x="0" y="7619389"/>
            <a:ext cx="10179701" cy="1981811"/>
          </a:xfrm>
          <a:prstGeom prst="rect">
            <a:avLst/>
          </a:prstGeom>
          <a:solidFill>
            <a:srgbClr val="FFFF00">
              <a:alpha val="21000"/>
            </a:srgb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rgbClr val="000000"/>
              </a:solidFill>
              <a:latin typeface="Cambria"/>
              <a:cs typeface="Cambria"/>
            </a:endParaRPr>
          </a:p>
          <a:p>
            <a:pPr algn="ctr"/>
            <a:endParaRPr lang="en-US" dirty="0" smtClean="0">
              <a:solidFill>
                <a:srgbClr val="000000"/>
              </a:solidFill>
              <a:latin typeface="Cambria"/>
              <a:cs typeface="Cambria"/>
            </a:endParaRPr>
          </a:p>
          <a:p>
            <a:pPr algn="ctr"/>
            <a:r>
              <a:rPr lang="en-US" dirty="0" smtClean="0">
                <a:solidFill>
                  <a:srgbClr val="000000"/>
                </a:solidFill>
                <a:latin typeface="Cambria"/>
                <a:cs typeface="Cambria"/>
              </a:rPr>
              <a:t>Fill this box if students require less </a:t>
            </a:r>
            <a:r>
              <a:rPr lang="en-US" dirty="0" smtClean="0">
                <a:solidFill>
                  <a:srgbClr val="000000"/>
                </a:solidFill>
                <a:latin typeface="Cambria"/>
                <a:cs typeface="Cambria"/>
              </a:rPr>
              <a:t>support,</a:t>
            </a:r>
            <a:endParaRPr lang="en-US" dirty="0">
              <a:solidFill>
                <a:srgbClr val="000000"/>
              </a:solidFill>
              <a:latin typeface="Cambria"/>
              <a:cs typeface="Cambria"/>
            </a:endParaRPr>
          </a:p>
        </p:txBody>
      </p:sp>
    </p:spTree>
  </p:cSld>
  <p:clrMapOvr>
    <a:masterClrMapping/>
  </p:clrMapOvr>
</p:sld>
</file>

<file path=ppt/theme/theme1.xml><?xml version="1.0" encoding="utf-8"?>
<a:theme xmlns:a="http://schemas.openxmlformats.org/drawingml/2006/main" name="Office Theme">
  <a:themeElements>
    <a:clrScheme name="Custom 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818</TotalTime>
  <Words>257</Words>
  <Application>Microsoft Macintosh PowerPoint</Application>
  <PresentationFormat>A3 Paper (297x420 mm)</PresentationFormat>
  <Paragraphs>21</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14</cp:revision>
  <dcterms:created xsi:type="dcterms:W3CDTF">2017-10-15T21:41:58Z</dcterms:created>
  <dcterms:modified xsi:type="dcterms:W3CDTF">2017-10-15T21:43:14Z</dcterms:modified>
</cp:coreProperties>
</file>