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57" r:id="rId4"/>
    <p:sldId id="260" r:id="rId5"/>
    <p:sldId id="256" r:id="rId6"/>
    <p:sldId id="263" r:id="rId7"/>
    <p:sldId id="265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C1E39-E861-4B41-968D-2520BCEB8C0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0B6A421-422F-4BE2-90A1-AFC1FA521CD4}">
      <dgm:prSet phldrT="[Text]" custT="1"/>
      <dgm:spPr/>
      <dgm:t>
        <a:bodyPr/>
        <a:lstStyle/>
        <a:p>
          <a:endParaRPr lang="en-GB" sz="2000" dirty="0" smtClean="0"/>
        </a:p>
        <a:p>
          <a:endParaRPr lang="en-GB" sz="2000" dirty="0" smtClean="0"/>
        </a:p>
        <a:p>
          <a:endParaRPr lang="en-GB" sz="2000" dirty="0" smtClean="0"/>
        </a:p>
        <a:p>
          <a:r>
            <a:rPr lang="en-GB" sz="2000" dirty="0" smtClean="0"/>
            <a:t>give time</a:t>
          </a:r>
        </a:p>
        <a:p>
          <a:r>
            <a:rPr lang="en-GB" sz="2000" dirty="0" smtClean="0"/>
            <a:t>for redrafting</a:t>
          </a:r>
        </a:p>
        <a:p>
          <a:r>
            <a:rPr lang="en-GB" sz="2000" dirty="0" smtClean="0"/>
            <a:t>and persevere</a:t>
          </a:r>
          <a:endParaRPr lang="en-GB" sz="2000" dirty="0"/>
        </a:p>
      </dgm:t>
    </dgm:pt>
    <dgm:pt modelId="{2A31A281-26F7-4BD2-B595-B0C6251DFCEF}" type="parTrans" cxnId="{8A3AC67F-4ADE-4337-8ECE-16FA4CDDF66F}">
      <dgm:prSet/>
      <dgm:spPr/>
      <dgm:t>
        <a:bodyPr/>
        <a:lstStyle/>
        <a:p>
          <a:endParaRPr lang="en-GB"/>
        </a:p>
      </dgm:t>
    </dgm:pt>
    <dgm:pt modelId="{3DB354F2-9F3A-46C2-B3A6-B30A2CCAB995}" type="sibTrans" cxnId="{8A3AC67F-4ADE-4337-8ECE-16FA4CDDF66F}">
      <dgm:prSet/>
      <dgm:spPr/>
      <dgm:t>
        <a:bodyPr/>
        <a:lstStyle/>
        <a:p>
          <a:endParaRPr lang="en-GB"/>
        </a:p>
      </dgm:t>
    </dgm:pt>
    <dgm:pt modelId="{A4A9C6B8-4E78-4450-8070-BA8E7F256E9C}">
      <dgm:prSet phldrT="[Text]" custT="1"/>
      <dgm:spPr/>
      <dgm:t>
        <a:bodyPr/>
        <a:lstStyle/>
        <a:p>
          <a:r>
            <a:rPr lang="en-GB" sz="2000" dirty="0" smtClean="0"/>
            <a:t>model what good peer assessment looks like – set up routines</a:t>
          </a:r>
          <a:endParaRPr lang="en-GB" sz="2000" dirty="0"/>
        </a:p>
      </dgm:t>
    </dgm:pt>
    <dgm:pt modelId="{5124CFFF-ACF4-4171-877F-CB3D86D81D6A}" type="parTrans" cxnId="{6BB47BE4-35E2-45B7-BE1B-5D055C8174D7}">
      <dgm:prSet/>
      <dgm:spPr/>
      <dgm:t>
        <a:bodyPr/>
        <a:lstStyle/>
        <a:p>
          <a:endParaRPr lang="en-GB"/>
        </a:p>
      </dgm:t>
    </dgm:pt>
    <dgm:pt modelId="{7EE35FF7-37AD-40DB-B366-B6374A70C9A0}" type="sibTrans" cxnId="{6BB47BE4-35E2-45B7-BE1B-5D055C8174D7}">
      <dgm:prSet/>
      <dgm:spPr/>
      <dgm:t>
        <a:bodyPr/>
        <a:lstStyle/>
        <a:p>
          <a:endParaRPr lang="en-GB"/>
        </a:p>
      </dgm:t>
    </dgm:pt>
    <dgm:pt modelId="{A664B86D-E3FF-40BD-A235-FA9C40D9FB28}">
      <dgm:prSet phldrT="[Text]" custT="1"/>
      <dgm:spPr/>
      <dgm:t>
        <a:bodyPr/>
        <a:lstStyle/>
        <a:p>
          <a:r>
            <a:rPr lang="en-GB" sz="2000" dirty="0" smtClean="0"/>
            <a:t>use clear, open tasks with success criteria</a:t>
          </a:r>
          <a:endParaRPr lang="en-GB" sz="2000" dirty="0"/>
        </a:p>
      </dgm:t>
    </dgm:pt>
    <dgm:pt modelId="{020292C3-3D0C-43EC-B877-1EF6CDF844A2}" type="parTrans" cxnId="{1C701920-3DB8-422D-A6FE-5DD25EF138EC}">
      <dgm:prSet/>
      <dgm:spPr/>
      <dgm:t>
        <a:bodyPr/>
        <a:lstStyle/>
        <a:p>
          <a:endParaRPr lang="en-GB"/>
        </a:p>
      </dgm:t>
    </dgm:pt>
    <dgm:pt modelId="{C7619D89-59AE-4626-B47D-9AA37EBEC041}" type="sibTrans" cxnId="{1C701920-3DB8-422D-A6FE-5DD25EF138EC}">
      <dgm:prSet/>
      <dgm:spPr/>
      <dgm:t>
        <a:bodyPr/>
        <a:lstStyle/>
        <a:p>
          <a:endParaRPr lang="en-GB"/>
        </a:p>
      </dgm:t>
    </dgm:pt>
    <dgm:pt modelId="{47A4FB4F-2B86-DB42-9353-D9FAFA416D80}">
      <dgm:prSet phldrT="[Text]" custT="1"/>
      <dgm:spPr/>
      <dgm:t>
        <a:bodyPr/>
        <a:lstStyle/>
        <a:p>
          <a:endParaRPr lang="en-GB" sz="2000" dirty="0" smtClean="0"/>
        </a:p>
        <a:p>
          <a:r>
            <a:rPr lang="en-GB" sz="2000" dirty="0" smtClean="0"/>
            <a:t>what’s good and why?</a:t>
          </a:r>
        </a:p>
        <a:p>
          <a:r>
            <a:rPr lang="en-GB" sz="2000" dirty="0" smtClean="0"/>
            <a:t>Even Better If…..</a:t>
          </a:r>
        </a:p>
        <a:p>
          <a:r>
            <a:rPr lang="en-GB" sz="2000" dirty="0" smtClean="0"/>
            <a:t> </a:t>
          </a:r>
          <a:endParaRPr lang="en-GB" sz="2000" dirty="0"/>
        </a:p>
      </dgm:t>
    </dgm:pt>
    <dgm:pt modelId="{8F36CC7A-F31E-FC47-9263-445BF29218C5}" type="parTrans" cxnId="{DA64470F-FD75-0D47-A2D1-127E9C732325}">
      <dgm:prSet/>
      <dgm:spPr/>
      <dgm:t>
        <a:bodyPr/>
        <a:lstStyle/>
        <a:p>
          <a:endParaRPr lang="en-US"/>
        </a:p>
      </dgm:t>
    </dgm:pt>
    <dgm:pt modelId="{E32DB024-F379-4644-BC81-6162342FD366}" type="sibTrans" cxnId="{DA64470F-FD75-0D47-A2D1-127E9C732325}">
      <dgm:prSet/>
      <dgm:spPr/>
      <dgm:t>
        <a:bodyPr/>
        <a:lstStyle/>
        <a:p>
          <a:endParaRPr lang="en-US"/>
        </a:p>
      </dgm:t>
    </dgm:pt>
    <dgm:pt modelId="{C30CD9BC-CA25-4377-950A-2DE475DCE137}" type="pres">
      <dgm:prSet presAssocID="{691C1E39-E861-4B41-968D-2520BCEB8C0D}" presName="Name0" presStyleCnt="0">
        <dgm:presLayoutVars>
          <dgm:dir/>
          <dgm:animLvl val="lvl"/>
          <dgm:resizeHandles val="exact"/>
        </dgm:presLayoutVars>
      </dgm:prSet>
      <dgm:spPr/>
    </dgm:pt>
    <dgm:pt modelId="{FD611BB4-F73E-4BB4-85A7-F888668DD41A}" type="pres">
      <dgm:prSet presAssocID="{D0B6A421-422F-4BE2-90A1-AFC1FA521CD4}" presName="Name8" presStyleCnt="0"/>
      <dgm:spPr/>
    </dgm:pt>
    <dgm:pt modelId="{92058947-AD0B-4849-A3E6-5F16B6C4F1A6}" type="pres">
      <dgm:prSet presAssocID="{D0B6A421-422F-4BE2-90A1-AFC1FA521CD4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9B3A2-DA60-4CEB-A4C0-FF82237E1B9F}" type="pres">
      <dgm:prSet presAssocID="{D0B6A421-422F-4BE2-90A1-AFC1FA521C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241D55-2348-C742-867F-0A1634214290}" type="pres">
      <dgm:prSet presAssocID="{47A4FB4F-2B86-DB42-9353-D9FAFA416D80}" presName="Name8" presStyleCnt="0"/>
      <dgm:spPr/>
    </dgm:pt>
    <dgm:pt modelId="{A36F7798-A5B3-7D44-86EF-3EC16450E0F1}" type="pres">
      <dgm:prSet presAssocID="{47A4FB4F-2B86-DB42-9353-D9FAFA416D8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31D6A-1BB1-B64C-A79B-B2CCCA7A220F}" type="pres">
      <dgm:prSet presAssocID="{47A4FB4F-2B86-DB42-9353-D9FAFA416D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603CF-23CB-432C-A371-A857B5092540}" type="pres">
      <dgm:prSet presAssocID="{A4A9C6B8-4E78-4450-8070-BA8E7F256E9C}" presName="Name8" presStyleCnt="0"/>
      <dgm:spPr/>
    </dgm:pt>
    <dgm:pt modelId="{508F18E4-2232-48F6-AF44-7B61690A8E24}" type="pres">
      <dgm:prSet presAssocID="{A4A9C6B8-4E78-4450-8070-BA8E7F256E9C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FBF447-CC9E-4959-896D-FF48BCFD1EFB}" type="pres">
      <dgm:prSet presAssocID="{A4A9C6B8-4E78-4450-8070-BA8E7F256E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07DA2-128B-4B95-96AA-00476AF18D16}" type="pres">
      <dgm:prSet presAssocID="{A664B86D-E3FF-40BD-A235-FA9C40D9FB28}" presName="Name8" presStyleCnt="0"/>
      <dgm:spPr/>
    </dgm:pt>
    <dgm:pt modelId="{4FD7E997-F29E-4218-AA16-501CF5BADE8D}" type="pres">
      <dgm:prSet presAssocID="{A664B86D-E3FF-40BD-A235-FA9C40D9FB28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FA4A5D-8AFD-40E9-98D5-5286E24A8277}" type="pres">
      <dgm:prSet presAssocID="{A664B86D-E3FF-40BD-A235-FA9C40D9FB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D80CE8-1B6D-4F38-86D7-81F448DB483F}" type="presOf" srcId="{A4A9C6B8-4E78-4450-8070-BA8E7F256E9C}" destId="{508F18E4-2232-48F6-AF44-7B61690A8E24}" srcOrd="0" destOrd="0" presId="urn:microsoft.com/office/officeart/2005/8/layout/pyramid1"/>
    <dgm:cxn modelId="{16B0A596-C6AF-4F9E-9BA3-79D69D3153F4}" type="presOf" srcId="{D0B6A421-422F-4BE2-90A1-AFC1FA521CD4}" destId="{21A9B3A2-DA60-4CEB-A4C0-FF82237E1B9F}" srcOrd="1" destOrd="0" presId="urn:microsoft.com/office/officeart/2005/8/layout/pyramid1"/>
    <dgm:cxn modelId="{46F0FF76-FA98-46D2-81DD-9C818A7B05E2}" type="presOf" srcId="{A664B86D-E3FF-40BD-A235-FA9C40D9FB28}" destId="{4FD7E997-F29E-4218-AA16-501CF5BADE8D}" srcOrd="0" destOrd="0" presId="urn:microsoft.com/office/officeart/2005/8/layout/pyramid1"/>
    <dgm:cxn modelId="{2FFA3B15-AF21-4482-A0BE-666358A17380}" type="presOf" srcId="{A664B86D-E3FF-40BD-A235-FA9C40D9FB28}" destId="{12FA4A5D-8AFD-40E9-98D5-5286E24A8277}" srcOrd="1" destOrd="0" presId="urn:microsoft.com/office/officeart/2005/8/layout/pyramid1"/>
    <dgm:cxn modelId="{6BB47BE4-35E2-45B7-BE1B-5D055C8174D7}" srcId="{691C1E39-E861-4B41-968D-2520BCEB8C0D}" destId="{A4A9C6B8-4E78-4450-8070-BA8E7F256E9C}" srcOrd="2" destOrd="0" parTransId="{5124CFFF-ACF4-4171-877F-CB3D86D81D6A}" sibTransId="{7EE35FF7-37AD-40DB-B366-B6374A70C9A0}"/>
    <dgm:cxn modelId="{3876E190-D4E3-4F27-9A17-5AA1C1A7066C}" type="presOf" srcId="{A4A9C6B8-4E78-4450-8070-BA8E7F256E9C}" destId="{95FBF447-CC9E-4959-896D-FF48BCFD1EFB}" srcOrd="1" destOrd="0" presId="urn:microsoft.com/office/officeart/2005/8/layout/pyramid1"/>
    <dgm:cxn modelId="{8A3AC67F-4ADE-4337-8ECE-16FA4CDDF66F}" srcId="{691C1E39-E861-4B41-968D-2520BCEB8C0D}" destId="{D0B6A421-422F-4BE2-90A1-AFC1FA521CD4}" srcOrd="0" destOrd="0" parTransId="{2A31A281-26F7-4BD2-B595-B0C6251DFCEF}" sibTransId="{3DB354F2-9F3A-46C2-B3A6-B30A2CCAB995}"/>
    <dgm:cxn modelId="{7AB61560-6F43-F246-987D-363F0BD55602}" type="presOf" srcId="{47A4FB4F-2B86-DB42-9353-D9FAFA416D80}" destId="{31F31D6A-1BB1-B64C-A79B-B2CCCA7A220F}" srcOrd="1" destOrd="0" presId="urn:microsoft.com/office/officeart/2005/8/layout/pyramid1"/>
    <dgm:cxn modelId="{DB0810BF-5349-1449-966B-8FBF1716C91D}" type="presOf" srcId="{47A4FB4F-2B86-DB42-9353-D9FAFA416D80}" destId="{A36F7798-A5B3-7D44-86EF-3EC16450E0F1}" srcOrd="0" destOrd="0" presId="urn:microsoft.com/office/officeart/2005/8/layout/pyramid1"/>
    <dgm:cxn modelId="{DA64470F-FD75-0D47-A2D1-127E9C732325}" srcId="{691C1E39-E861-4B41-968D-2520BCEB8C0D}" destId="{47A4FB4F-2B86-DB42-9353-D9FAFA416D80}" srcOrd="1" destOrd="0" parTransId="{8F36CC7A-F31E-FC47-9263-445BF29218C5}" sibTransId="{E32DB024-F379-4644-BC81-6162342FD366}"/>
    <dgm:cxn modelId="{1C701920-3DB8-422D-A6FE-5DD25EF138EC}" srcId="{691C1E39-E861-4B41-968D-2520BCEB8C0D}" destId="{A664B86D-E3FF-40BD-A235-FA9C40D9FB28}" srcOrd="3" destOrd="0" parTransId="{020292C3-3D0C-43EC-B877-1EF6CDF844A2}" sibTransId="{C7619D89-59AE-4626-B47D-9AA37EBEC041}"/>
    <dgm:cxn modelId="{485FAFC4-9362-4E38-9F9B-84C419B64BC4}" type="presOf" srcId="{691C1E39-E861-4B41-968D-2520BCEB8C0D}" destId="{C30CD9BC-CA25-4377-950A-2DE475DCE137}" srcOrd="0" destOrd="0" presId="urn:microsoft.com/office/officeart/2005/8/layout/pyramid1"/>
    <dgm:cxn modelId="{D6A90083-C360-491E-AEF9-6B67E0FBC13F}" type="presOf" srcId="{D0B6A421-422F-4BE2-90A1-AFC1FA521CD4}" destId="{92058947-AD0B-4849-A3E6-5F16B6C4F1A6}" srcOrd="0" destOrd="0" presId="urn:microsoft.com/office/officeart/2005/8/layout/pyramid1"/>
    <dgm:cxn modelId="{164CF7EF-89E4-4723-954A-AC8F3489ACCF}" type="presParOf" srcId="{C30CD9BC-CA25-4377-950A-2DE475DCE137}" destId="{FD611BB4-F73E-4BB4-85A7-F888668DD41A}" srcOrd="0" destOrd="0" presId="urn:microsoft.com/office/officeart/2005/8/layout/pyramid1"/>
    <dgm:cxn modelId="{34878502-E98B-4AE6-8921-E7D5FC31DFE8}" type="presParOf" srcId="{FD611BB4-F73E-4BB4-85A7-F888668DD41A}" destId="{92058947-AD0B-4849-A3E6-5F16B6C4F1A6}" srcOrd="0" destOrd="0" presId="urn:microsoft.com/office/officeart/2005/8/layout/pyramid1"/>
    <dgm:cxn modelId="{30067C40-C2BC-4031-8B98-58730AD0B297}" type="presParOf" srcId="{FD611BB4-F73E-4BB4-85A7-F888668DD41A}" destId="{21A9B3A2-DA60-4CEB-A4C0-FF82237E1B9F}" srcOrd="1" destOrd="0" presId="urn:microsoft.com/office/officeart/2005/8/layout/pyramid1"/>
    <dgm:cxn modelId="{E4B721FF-38E5-214E-AA99-54560AEF2452}" type="presParOf" srcId="{C30CD9BC-CA25-4377-950A-2DE475DCE137}" destId="{26241D55-2348-C742-867F-0A1634214290}" srcOrd="1" destOrd="0" presId="urn:microsoft.com/office/officeart/2005/8/layout/pyramid1"/>
    <dgm:cxn modelId="{5D186F2C-114E-2548-B38A-16544F03592A}" type="presParOf" srcId="{26241D55-2348-C742-867F-0A1634214290}" destId="{A36F7798-A5B3-7D44-86EF-3EC16450E0F1}" srcOrd="0" destOrd="0" presId="urn:microsoft.com/office/officeart/2005/8/layout/pyramid1"/>
    <dgm:cxn modelId="{A3841E83-25F9-BC45-91BB-44C3187BF611}" type="presParOf" srcId="{26241D55-2348-C742-867F-0A1634214290}" destId="{31F31D6A-1BB1-B64C-A79B-B2CCCA7A220F}" srcOrd="1" destOrd="0" presId="urn:microsoft.com/office/officeart/2005/8/layout/pyramid1"/>
    <dgm:cxn modelId="{A26F3A7D-74E1-414A-84EE-EE55A3DB874D}" type="presParOf" srcId="{C30CD9BC-CA25-4377-950A-2DE475DCE137}" destId="{810603CF-23CB-432C-A371-A857B5092540}" srcOrd="2" destOrd="0" presId="urn:microsoft.com/office/officeart/2005/8/layout/pyramid1"/>
    <dgm:cxn modelId="{4991F228-0475-4E98-9748-7816787AFF38}" type="presParOf" srcId="{810603CF-23CB-432C-A371-A857B5092540}" destId="{508F18E4-2232-48F6-AF44-7B61690A8E24}" srcOrd="0" destOrd="0" presId="urn:microsoft.com/office/officeart/2005/8/layout/pyramid1"/>
    <dgm:cxn modelId="{1840718B-7FD2-4F25-A731-B77AC3663448}" type="presParOf" srcId="{810603CF-23CB-432C-A371-A857B5092540}" destId="{95FBF447-CC9E-4959-896D-FF48BCFD1EFB}" srcOrd="1" destOrd="0" presId="urn:microsoft.com/office/officeart/2005/8/layout/pyramid1"/>
    <dgm:cxn modelId="{8B63C7C3-59AE-4B5D-8083-1D6FADBEE246}" type="presParOf" srcId="{C30CD9BC-CA25-4377-950A-2DE475DCE137}" destId="{9D507DA2-128B-4B95-96AA-00476AF18D16}" srcOrd="3" destOrd="0" presId="urn:microsoft.com/office/officeart/2005/8/layout/pyramid1"/>
    <dgm:cxn modelId="{4EFDE147-0127-462E-87CD-E433B07C9A4B}" type="presParOf" srcId="{9D507DA2-128B-4B95-96AA-00476AF18D16}" destId="{4FD7E997-F29E-4218-AA16-501CF5BADE8D}" srcOrd="0" destOrd="0" presId="urn:microsoft.com/office/officeart/2005/8/layout/pyramid1"/>
    <dgm:cxn modelId="{CAE09969-EF0D-4B38-B264-A79C4ADC5F05}" type="presParOf" srcId="{9D507DA2-128B-4B95-96AA-00476AF18D16}" destId="{12FA4A5D-8AFD-40E9-98D5-5286E24A827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58947-AD0B-4849-A3E6-5F16B6C4F1A6}">
      <dsp:nvSpPr>
        <dsp:cNvPr id="0" name=""/>
        <dsp:cNvSpPr/>
      </dsp:nvSpPr>
      <dsp:spPr>
        <a:xfrm>
          <a:off x="2837622" y="0"/>
          <a:ext cx="1891748" cy="1524000"/>
        </a:xfrm>
        <a:prstGeom prst="trapezoid">
          <a:avLst>
            <a:gd name="adj" fmla="val 62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give time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for redrafting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and persevere</a:t>
          </a:r>
          <a:endParaRPr lang="en-GB" sz="2000" kern="1200" dirty="0"/>
        </a:p>
      </dsp:txBody>
      <dsp:txXfrm>
        <a:off x="2837622" y="0"/>
        <a:ext cx="1891748" cy="1524000"/>
      </dsp:txXfrm>
    </dsp:sp>
    <dsp:sp modelId="{A36F7798-A5B3-7D44-86EF-3EC16450E0F1}">
      <dsp:nvSpPr>
        <dsp:cNvPr id="0" name=""/>
        <dsp:cNvSpPr/>
      </dsp:nvSpPr>
      <dsp:spPr>
        <a:xfrm>
          <a:off x="1891748" y="1523999"/>
          <a:ext cx="3783496" cy="1524000"/>
        </a:xfrm>
        <a:prstGeom prst="trapezoid">
          <a:avLst>
            <a:gd name="adj" fmla="val 62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what’s good and why?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Even Better If…..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 </a:t>
          </a:r>
          <a:endParaRPr lang="en-GB" sz="2000" kern="1200" dirty="0"/>
        </a:p>
      </dsp:txBody>
      <dsp:txXfrm>
        <a:off x="2553859" y="1523999"/>
        <a:ext cx="2459272" cy="1524000"/>
      </dsp:txXfrm>
    </dsp:sp>
    <dsp:sp modelId="{508F18E4-2232-48F6-AF44-7B61690A8E24}">
      <dsp:nvSpPr>
        <dsp:cNvPr id="0" name=""/>
        <dsp:cNvSpPr/>
      </dsp:nvSpPr>
      <dsp:spPr>
        <a:xfrm>
          <a:off x="945874" y="3047999"/>
          <a:ext cx="5675243" cy="1524000"/>
        </a:xfrm>
        <a:prstGeom prst="trapezoid">
          <a:avLst>
            <a:gd name="adj" fmla="val 62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model what good peer assessment looks like – set up routines</a:t>
          </a:r>
          <a:endParaRPr lang="en-GB" sz="2000" kern="1200" dirty="0"/>
        </a:p>
      </dsp:txBody>
      <dsp:txXfrm>
        <a:off x="1939041" y="3047999"/>
        <a:ext cx="3688908" cy="1524000"/>
      </dsp:txXfrm>
    </dsp:sp>
    <dsp:sp modelId="{4FD7E997-F29E-4218-AA16-501CF5BADE8D}">
      <dsp:nvSpPr>
        <dsp:cNvPr id="0" name=""/>
        <dsp:cNvSpPr/>
      </dsp:nvSpPr>
      <dsp:spPr>
        <a:xfrm>
          <a:off x="0" y="4572000"/>
          <a:ext cx="7566992" cy="1524000"/>
        </a:xfrm>
        <a:prstGeom prst="trapezoid">
          <a:avLst>
            <a:gd name="adj" fmla="val 62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use clear, open tasks with success criteria</a:t>
          </a:r>
          <a:endParaRPr lang="en-GB" sz="2000" kern="1200" dirty="0"/>
        </a:p>
      </dsp:txBody>
      <dsp:txXfrm>
        <a:off x="1324223" y="4572000"/>
        <a:ext cx="4918544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08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77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83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2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25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11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45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16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73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FF357-4418-488F-9CCF-8296AEFB6A35}" type="datetimeFigureOut">
              <a:rPr lang="en-GB" smtClean="0"/>
              <a:pPr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3383-E1FA-44E4-8CAF-C733920307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0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recipe+book&amp;source=images&amp;cd=&amp;cad=rja&amp;uact=8&amp;docid=oqo7fNRAcZ09CM&amp;tbnid=PNWo06ADnCSpIM:&amp;ved=0CAUQjRw&amp;url=http://www.eatwell101.com/recipe-books-stand-holders-cook-books-holders&amp;ei=mXSNU9XiCqXW0QW_joCoAQ&amp;bvm=bv.68191837,d.d2k&amp;psig=AFQjCNF7LWYfjaCQxZMM9QWx6XDtZoG-WA&amp;ust=14018657464512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eytoexcellence.org.uk/videos/expertspeakers/selfandpeerassessmentdylanwiliam.asphttp:/www.journeytoexcellence.org.uk/videos/expertspeakers/selfandpeerassessmentdylanwiliam.asp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59123"/>
              </p:ext>
            </p:extLst>
          </p:nvPr>
        </p:nvGraphicFramePr>
        <p:xfrm>
          <a:off x="703049" y="947648"/>
          <a:ext cx="8102896" cy="17853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latin typeface="Cambria"/>
                          <a:cs typeface="Cambria"/>
                        </a:rPr>
                        <a:t>Peer assessment in science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latin typeface="Cambria"/>
                          <a:cs typeface="Cambria"/>
                        </a:rPr>
                        <a:t>Teachers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mtClean="0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smtClean="0">
                          <a:latin typeface="Cambria"/>
                          <a:cs typeface="Cambria"/>
                        </a:rPr>
                        <a:t>understand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 how to use peer assessment effectively in the classroom </a:t>
                      </a:r>
                      <a:endParaRPr lang="en-US" baseline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0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to be able to describe the key features of the sponges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779686"/>
            <a:ext cx="78486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You correctly identify the Kingdom</a:t>
            </a:r>
          </a:p>
          <a:p>
            <a:pPr marL="342900" indent="-342900"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They are animals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2.   You </a:t>
            </a:r>
            <a:r>
              <a:rPr lang="en-US" dirty="0"/>
              <a:t>describe how a </a:t>
            </a:r>
            <a:r>
              <a:rPr lang="en-US" dirty="0" smtClean="0"/>
              <a:t>sponge </a:t>
            </a:r>
            <a:r>
              <a:rPr lang="en-US" dirty="0"/>
              <a:t>feeds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They </a:t>
            </a:r>
            <a:r>
              <a:rPr lang="en-US" dirty="0">
                <a:solidFill>
                  <a:srgbClr val="FF0000"/>
                </a:solidFill>
              </a:rPr>
              <a:t>all live in water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Collar cells line the openings of the </a:t>
            </a:r>
            <a:r>
              <a:rPr lang="en-US" dirty="0" smtClean="0">
                <a:solidFill>
                  <a:srgbClr val="FF0000"/>
                </a:solidFill>
              </a:rPr>
              <a:t>sponge </a:t>
            </a:r>
            <a:r>
              <a:rPr lang="en-US" dirty="0">
                <a:solidFill>
                  <a:srgbClr val="FF0000"/>
                </a:solidFill>
              </a:rPr>
              <a:t>and have hair-like projections that waft water into the main cavity – </a:t>
            </a:r>
            <a:r>
              <a:rPr lang="en-US">
                <a:solidFill>
                  <a:srgbClr val="FF0000"/>
                </a:solidFill>
              </a:rPr>
              <a:t>this </a:t>
            </a:r>
            <a:r>
              <a:rPr lang="en-US" smtClean="0">
                <a:solidFill>
                  <a:srgbClr val="FF0000"/>
                </a:solidFill>
              </a:rPr>
              <a:t>draws in </a:t>
            </a:r>
            <a:r>
              <a:rPr lang="en-US" dirty="0">
                <a:solidFill>
                  <a:srgbClr val="FF0000"/>
                </a:solidFill>
              </a:rPr>
              <a:t>small food particles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3.   You </a:t>
            </a:r>
            <a:r>
              <a:rPr lang="en-US" dirty="0"/>
              <a:t>describe the structure of the </a:t>
            </a:r>
            <a:r>
              <a:rPr lang="en-US" dirty="0" smtClean="0"/>
              <a:t>sponge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Hard exoskeleton made from collagen and calcium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4.   You </a:t>
            </a:r>
            <a:r>
              <a:rPr lang="en-US" dirty="0"/>
              <a:t>describe how a </a:t>
            </a:r>
            <a:r>
              <a:rPr lang="en-US" dirty="0" smtClean="0"/>
              <a:t>sponge </a:t>
            </a:r>
            <a:r>
              <a:rPr lang="en-US" dirty="0"/>
              <a:t>reproduces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reproduce by both asexual and sexual reproduction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sperm are released into the </a:t>
            </a:r>
            <a:r>
              <a:rPr lang="en-US">
                <a:solidFill>
                  <a:srgbClr val="FF0000"/>
                </a:solidFill>
              </a:rPr>
              <a:t>water </a:t>
            </a:r>
            <a:r>
              <a:rPr lang="en-US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then </a:t>
            </a:r>
            <a:r>
              <a:rPr lang="en-US" dirty="0">
                <a:solidFill>
                  <a:srgbClr val="FF0000"/>
                </a:solidFill>
              </a:rPr>
              <a:t>fertilise</a:t>
            </a:r>
            <a:r>
              <a:rPr lang="en-US" dirty="0">
                <a:solidFill>
                  <a:srgbClr val="FF0000"/>
                </a:solidFill>
              </a:rPr>
              <a:t> eggs made by collar cells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Sponges </a:t>
            </a:r>
            <a:r>
              <a:rPr lang="en-US" dirty="0">
                <a:solidFill>
                  <a:srgbClr val="FF0000"/>
                </a:solidFill>
              </a:rPr>
              <a:t>can reproduce asexually by budding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Learning Goals </a:t>
            </a:r>
            <a:endParaRPr lang="en-GB" dirty="0"/>
          </a:p>
        </p:txBody>
      </p:sp>
      <p:pic>
        <p:nvPicPr>
          <p:cNvPr id="1026" name="Picture 2" descr="http://static.eatwell101.com/wp-content/uploads/2012/11/VINTAGE-RECIPE-HOL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69082"/>
            <a:ext cx="5189959" cy="467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6248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it clear where you are heading… we always cook the recipes with a photo!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Peer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Can be used by learners and their teachers to decide </a:t>
            </a:r>
            <a:r>
              <a:rPr lang="en-GB" dirty="0" smtClean="0">
                <a:solidFill>
                  <a:srgbClr val="FF0000"/>
                </a:solidFill>
              </a:rPr>
              <a:t>where students are in their learning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whey need to go </a:t>
            </a:r>
            <a:r>
              <a:rPr lang="en-GB" dirty="0" smtClean="0">
                <a:solidFill>
                  <a:srgbClr val="7030A0"/>
                </a:solidFill>
              </a:rPr>
              <a:t>and how best to get there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3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Improved motivation</a:t>
            </a:r>
          </a:p>
          <a:p>
            <a:r>
              <a:rPr lang="en-GB" dirty="0" smtClean="0"/>
              <a:t>Language used is understandable</a:t>
            </a:r>
          </a:p>
          <a:p>
            <a:r>
              <a:rPr lang="en-GB" dirty="0" smtClean="0"/>
              <a:t>Peer feedback can command more attention</a:t>
            </a:r>
          </a:p>
          <a:p>
            <a:r>
              <a:rPr lang="en-GB" dirty="0" smtClean="0"/>
              <a:t>Frees up the teacher to make interventions </a:t>
            </a:r>
          </a:p>
        </p:txBody>
      </p:sp>
    </p:spTree>
    <p:extLst>
      <p:ext uri="{BB962C8B-B14F-4D97-AF65-F5344CB8AC3E}">
        <p14:creationId xmlns:p14="http://schemas.microsoft.com/office/powerpoint/2010/main" val="426736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Peer assessment</a:t>
            </a:r>
            <a:endParaRPr lang="en-GB" dirty="0"/>
          </a:p>
        </p:txBody>
      </p:sp>
      <p:cxnSp>
        <p:nvCxnSpPr>
          <p:cNvPr id="7" name="Straight Connector 6"/>
          <p:cNvCxnSpPr>
            <a:stCxn id="2" idx="2"/>
          </p:cNvCxnSpPr>
          <p:nvPr/>
        </p:nvCxnSpPr>
        <p:spPr>
          <a:xfrm>
            <a:off x="4572000" y="3600450"/>
            <a:ext cx="0" cy="4766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83668" y="4077072"/>
            <a:ext cx="59766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3528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www.journeytoexcellence.org.uk</a:t>
            </a:r>
            <a:r>
              <a:rPr lang="en-GB" dirty="0" smtClean="0">
                <a:hlinkClick r:id="rId2"/>
              </a:rPr>
              <a:t>/videos/</a:t>
            </a:r>
            <a:r>
              <a:rPr lang="en-GB" dirty="0" smtClean="0">
                <a:hlinkClick r:id="rId2"/>
              </a:rPr>
              <a:t>expertspeakers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>
                <a:hlinkClick r:id="rId2"/>
              </a:rPr>
              <a:t>selfandpeerassessmentdylanwiliam.asp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00200" y="4095378"/>
            <a:ext cx="0" cy="4766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4095378"/>
            <a:ext cx="0" cy="4766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46482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formative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45514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summative</a:t>
            </a:r>
          </a:p>
        </p:txBody>
      </p:sp>
    </p:spTree>
    <p:extLst>
      <p:ext uri="{BB962C8B-B14F-4D97-AF65-F5344CB8AC3E}">
        <p14:creationId xmlns:p14="http://schemas.microsoft.com/office/powerpoint/2010/main" val="400744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400" dirty="0" smtClean="0"/>
          </a:p>
          <a:p>
            <a:endParaRPr lang="en-GB" sz="1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78071057"/>
              </p:ext>
            </p:extLst>
          </p:nvPr>
        </p:nvGraphicFramePr>
        <p:xfrm>
          <a:off x="1043608" y="304800"/>
          <a:ext cx="7566992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Creating effective peer assessment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0906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to be able to describe the key features of </a:t>
            </a:r>
            <a:r>
              <a:rPr lang="en-US" dirty="0" smtClean="0"/>
              <a:t>sponges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362200"/>
            <a:ext cx="32893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to be able to describe the key </a:t>
            </a:r>
            <a:r>
              <a:rPr lang="en-US" dirty="0" smtClean="0"/>
              <a:t>features of sponges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197100"/>
            <a:ext cx="3289300" cy="246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0"/>
            <a:ext cx="487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You correctly identify the Kingdom it is in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You describe how a </a:t>
            </a:r>
            <a:r>
              <a:rPr lang="en-US" dirty="0" smtClean="0"/>
              <a:t>sponge </a:t>
            </a:r>
            <a:r>
              <a:rPr lang="en-US" dirty="0"/>
              <a:t>feeds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You describe the structure of a </a:t>
            </a:r>
            <a:r>
              <a:rPr lang="en-US"/>
              <a:t>typical </a:t>
            </a:r>
            <a:r>
              <a:rPr lang="en-US" smtClean="0"/>
              <a:t>sponge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smtClean="0"/>
              <a:t>You </a:t>
            </a:r>
            <a:r>
              <a:rPr lang="en-US" dirty="0"/>
              <a:t>describe how a </a:t>
            </a:r>
            <a:r>
              <a:rPr lang="en-US" dirty="0" smtClean="0"/>
              <a:t>sponge </a:t>
            </a:r>
            <a:r>
              <a:rPr lang="en-US" dirty="0"/>
              <a:t>reproduces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Success criteria shared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1000"/>
            <a:ext cx="62357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Learning Goals </vt:lpstr>
      <vt:lpstr>Peer assessment</vt:lpstr>
      <vt:lpstr>Why? </vt:lpstr>
      <vt:lpstr>Peer assessment</vt:lpstr>
      <vt:lpstr>PowerPoint Presentation</vt:lpstr>
      <vt:lpstr>Goal: to be able to describe the key features of sponges </vt:lpstr>
      <vt:lpstr>Goal: to be able to describe the key features of sponges </vt:lpstr>
      <vt:lpstr>PowerPoint Presentation</vt:lpstr>
      <vt:lpstr>Goal: to be able to describe the key features of the sponges </vt:lpstr>
    </vt:vector>
  </TitlesOfParts>
  <Company>Mossbourne Community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assessment</dc:title>
  <dc:creator>Jasper Green</dc:creator>
  <cp:lastModifiedBy>Jasper Green</cp:lastModifiedBy>
  <cp:revision>10</cp:revision>
  <dcterms:created xsi:type="dcterms:W3CDTF">2015-03-14T14:17:42Z</dcterms:created>
  <dcterms:modified xsi:type="dcterms:W3CDTF">2015-06-12T14:25:04Z</dcterms:modified>
</cp:coreProperties>
</file>