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2" r:id="rId2"/>
    <p:sldId id="260" r:id="rId3"/>
    <p:sldId id="256" r:id="rId4"/>
    <p:sldId id="258" r:id="rId5"/>
    <p:sldId id="257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95086-5DB3-814A-9055-17BE39363C95}" type="datetimeFigureOut">
              <a:rPr lang="en-US" smtClean="0"/>
              <a:t>3/14/15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4FF9F-EC19-B44E-8909-436EFD7940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33413" y="739775"/>
          <a:ext cx="7292606" cy="163622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33968"/>
                <a:gridCol w="2243527"/>
                <a:gridCol w="936357"/>
                <a:gridCol w="2878754"/>
              </a:tblGrid>
              <a:tr h="38524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Activation energy and energy profiles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mbria"/>
                          <a:cs typeface="Cambria"/>
                        </a:rPr>
                        <a:t>GCSE</a:t>
                      </a:r>
                      <a:r>
                        <a:rPr lang="en-US" sz="1400" b="0" baseline="0" dirty="0" smtClean="0">
                          <a:latin typeface="Cambria"/>
                          <a:cs typeface="Cambria"/>
                        </a:rPr>
                        <a:t> (or any other course for students aged 14-16)</a:t>
                      </a:r>
                      <a:endParaRPr lang="en-US" sz="1400" b="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61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Ouctomes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 can relate energy profiles to reaction rates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Students can relate energy profiles to enthalpy changes</a:t>
                      </a:r>
                    </a:p>
                    <a:p>
                      <a:pPr marL="495300" indent="-495300">
                        <a:spcBef>
                          <a:spcPct val="50000"/>
                        </a:spcBef>
                        <a:buFont typeface="+mj-lt"/>
                        <a:buAutoNum type="arabicPeriod"/>
                      </a:pPr>
                      <a:r>
                        <a:rPr lang="en-GB" sz="1400" baseline="0" dirty="0" smtClean="0">
                          <a:latin typeface="Cambria"/>
                          <a:cs typeface="Cambria"/>
                        </a:rPr>
                        <a:t>Students can draw energy profiles for catalysed reactions </a:t>
                      </a:r>
                      <a:endParaRPr lang="en-GB" sz="140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53" name="Rectangle 5"/>
          <p:cNvSpPr>
            <a:spLocks noChangeArrowheads="1"/>
          </p:cNvSpPr>
          <p:nvPr/>
        </p:nvSpPr>
        <p:spPr bwMode="auto">
          <a:xfrm>
            <a:off x="400050" y="4572000"/>
            <a:ext cx="8343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7221" tIns="38611" rIns="77221" bIns="38611">
            <a:prstTxWarp prst="textNoShape">
              <a:avLst/>
            </a:prstTxWarp>
            <a:spAutoFit/>
          </a:bodyPr>
          <a:lstStyle/>
          <a:p>
            <a:r>
              <a:rPr lang="en-US" sz="1800" u="sng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  <a:hlinkClick r:id="rId2"/>
              </a:rPr>
              <a:t>www.thescienceteacher.co.uk</a:t>
            </a:r>
            <a:r>
              <a:rPr lang="en-US" sz="1800" u="sng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ambria" pitchFamily="-1" charset="0"/>
                <a:ea typeface="Cambria" pitchFamily="-1" charset="0"/>
                <a:cs typeface="Cambria" pitchFamily="-1" charset="0"/>
              </a:rPr>
              <a:t> </a:t>
            </a:r>
            <a:r>
              <a:rPr lang="en-GB" sz="1800" dirty="0">
                <a:latin typeface="Cambria" pitchFamily="-1" charset="0"/>
                <a:ea typeface="Cambria" pitchFamily="-1" charset="0"/>
                <a:cs typeface="Cambria" pitchFamily="-1" charset="0"/>
              </a:rPr>
              <a:t>| resources for science teachers who like to think 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33413" y="2413338"/>
            <a:ext cx="72926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Instructions</a:t>
            </a:r>
            <a:r>
              <a:rPr lang="en-US" i="1" dirty="0" smtClean="0"/>
              <a:t> – students work in pairs to interpret energy profile diagrams </a:t>
            </a: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751" y="311523"/>
            <a:ext cx="7655441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Put these reactions in order of how quickly you think they would occur.  Start with the reaction that would occur at the fastest rate.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 startAt="2"/>
            </a:pPr>
            <a:r>
              <a:rPr lang="en-US" dirty="0" smtClean="0"/>
              <a:t>Put these reactions in order of increasing enthalpy change.  Start with the reaction that would release the most heat energy.</a:t>
            </a:r>
          </a:p>
          <a:p>
            <a:pPr marL="342900" indent="-342900">
              <a:buAutoNum type="arabicPeriod" startAt="2"/>
            </a:pPr>
            <a:endParaRPr lang="en-US" dirty="0" smtClean="0"/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 startAt="3"/>
            </a:pPr>
            <a:r>
              <a:rPr lang="en-US" dirty="0" smtClean="0"/>
              <a:t>If the temperature of the reaction was increased would the energy profile for the reactions change? Explain.  </a:t>
            </a:r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r>
              <a:rPr lang="en-US" dirty="0" smtClean="0"/>
              <a:t>Redraw profile B assuming a catalyst had been added. 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 </a:t>
            </a:r>
          </a:p>
          <a:p>
            <a:endParaRPr lang="en-US" dirty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232368" y="3019888"/>
            <a:ext cx="464888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68110" y="5344329"/>
            <a:ext cx="50557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91916" y="4087844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59867" y="2555780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169164" y="1"/>
            <a:ext cx="790703" cy="4063880"/>
          </a:xfrm>
          <a:custGeom>
            <a:avLst/>
            <a:gdLst>
              <a:gd name="connsiteX0" fmla="*/ 0 w 790703"/>
              <a:gd name="connsiteY0" fmla="*/ 3536585 h 3536585"/>
              <a:gd name="connsiteX1" fmla="*/ 347430 w 790703"/>
              <a:gd name="connsiteY1" fmla="*/ 253612 h 3536585"/>
              <a:gd name="connsiteX2" fmla="*/ 790703 w 790703"/>
              <a:gd name="connsiteY2" fmla="*/ 2014915 h 353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703" h="3536585">
                <a:moveTo>
                  <a:pt x="0" y="3536585"/>
                </a:moveTo>
                <a:cubicBezTo>
                  <a:pt x="107823" y="2021904"/>
                  <a:pt x="215646" y="507224"/>
                  <a:pt x="347430" y="253612"/>
                </a:cubicBezTo>
                <a:cubicBezTo>
                  <a:pt x="479214" y="0"/>
                  <a:pt x="790703" y="2014915"/>
                  <a:pt x="790703" y="20149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9541" y="374037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532" y="218644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44823" y="2539506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25556" y="5657440"/>
            <a:ext cx="194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 progress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63568" y="215670"/>
            <a:ext cx="182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Reaction A</a:t>
            </a:r>
            <a:endParaRPr lang="en-US" sz="2200" dirty="0">
              <a:solidFill>
                <a:srgbClr val="008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4938103" y="2186448"/>
            <a:ext cx="45719" cy="353663"/>
          </a:xfrm>
          <a:custGeom>
            <a:avLst/>
            <a:gdLst>
              <a:gd name="connsiteX0" fmla="*/ 0 w 23960"/>
              <a:gd name="connsiteY0" fmla="*/ 0 h 203688"/>
              <a:gd name="connsiteX1" fmla="*/ 23960 w 23960"/>
              <a:gd name="connsiteY1" fmla="*/ 203688 h 203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960" h="203688">
                <a:moveTo>
                  <a:pt x="0" y="0"/>
                </a:moveTo>
                <a:lnTo>
                  <a:pt x="23960" y="20368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232368" y="3019888"/>
            <a:ext cx="464888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68110" y="5344329"/>
            <a:ext cx="50557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91916" y="4087844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15607" y="3427412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169164" y="527295"/>
            <a:ext cx="790703" cy="3536585"/>
          </a:xfrm>
          <a:custGeom>
            <a:avLst/>
            <a:gdLst>
              <a:gd name="connsiteX0" fmla="*/ 0 w 790703"/>
              <a:gd name="connsiteY0" fmla="*/ 3536585 h 3536585"/>
              <a:gd name="connsiteX1" fmla="*/ 347430 w 790703"/>
              <a:gd name="connsiteY1" fmla="*/ 253612 h 3536585"/>
              <a:gd name="connsiteX2" fmla="*/ 790703 w 790703"/>
              <a:gd name="connsiteY2" fmla="*/ 2014915 h 353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703" h="3536585">
                <a:moveTo>
                  <a:pt x="0" y="3536585"/>
                </a:moveTo>
                <a:cubicBezTo>
                  <a:pt x="107823" y="2021904"/>
                  <a:pt x="215646" y="507224"/>
                  <a:pt x="347430" y="253612"/>
                </a:cubicBezTo>
                <a:cubicBezTo>
                  <a:pt x="479214" y="0"/>
                  <a:pt x="790703" y="2014915"/>
                  <a:pt x="790703" y="20149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9541" y="374037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22932" y="3071650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44823" y="2539506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25556" y="5657440"/>
            <a:ext cx="194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 progress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4959864" y="2540111"/>
            <a:ext cx="167725" cy="886642"/>
          </a:xfrm>
          <a:custGeom>
            <a:avLst/>
            <a:gdLst>
              <a:gd name="connsiteX0" fmla="*/ 0 w 167725"/>
              <a:gd name="connsiteY0" fmla="*/ 0 h 886642"/>
              <a:gd name="connsiteX1" fmla="*/ 167725 w 167725"/>
              <a:gd name="connsiteY1" fmla="*/ 886642 h 88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7725" h="886642">
                <a:moveTo>
                  <a:pt x="0" y="0"/>
                </a:moveTo>
                <a:lnTo>
                  <a:pt x="167725" y="88664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63568" y="215670"/>
            <a:ext cx="182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Reaction B</a:t>
            </a:r>
            <a:endParaRPr lang="en-US" sz="2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232368" y="3019888"/>
            <a:ext cx="464888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68110" y="5344329"/>
            <a:ext cx="50557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91916" y="4087844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935907" y="2555780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19541" y="374037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63532" y="218644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44823" y="2539506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25556" y="5657440"/>
            <a:ext cx="194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 progress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4169161" y="1683423"/>
            <a:ext cx="754762" cy="2414303"/>
          </a:xfrm>
          <a:custGeom>
            <a:avLst/>
            <a:gdLst>
              <a:gd name="connsiteX0" fmla="*/ 0 w 754762"/>
              <a:gd name="connsiteY0" fmla="*/ 2414303 h 2414303"/>
              <a:gd name="connsiteX1" fmla="*/ 371391 w 754762"/>
              <a:gd name="connsiteY1" fmla="*/ 257605 h 2414303"/>
              <a:gd name="connsiteX2" fmla="*/ 754762 w 754762"/>
              <a:gd name="connsiteY2" fmla="*/ 868670 h 2414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762" h="2414303">
                <a:moveTo>
                  <a:pt x="0" y="2414303"/>
                </a:moveTo>
                <a:cubicBezTo>
                  <a:pt x="122798" y="1464756"/>
                  <a:pt x="245597" y="515210"/>
                  <a:pt x="371391" y="257605"/>
                </a:cubicBezTo>
                <a:cubicBezTo>
                  <a:pt x="497185" y="0"/>
                  <a:pt x="754762" y="868670"/>
                  <a:pt x="754762" y="86867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3568" y="215670"/>
            <a:ext cx="182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Reaction C</a:t>
            </a:r>
            <a:endParaRPr lang="en-US" sz="2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232368" y="3019888"/>
            <a:ext cx="464888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68110" y="5344329"/>
            <a:ext cx="505570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91916" y="4087844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319274" y="4970799"/>
            <a:ext cx="168922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169164" y="527295"/>
            <a:ext cx="790703" cy="3536585"/>
          </a:xfrm>
          <a:custGeom>
            <a:avLst/>
            <a:gdLst>
              <a:gd name="connsiteX0" fmla="*/ 0 w 790703"/>
              <a:gd name="connsiteY0" fmla="*/ 3536585 h 3536585"/>
              <a:gd name="connsiteX1" fmla="*/ 347430 w 790703"/>
              <a:gd name="connsiteY1" fmla="*/ 253612 h 3536585"/>
              <a:gd name="connsiteX2" fmla="*/ 790703 w 790703"/>
              <a:gd name="connsiteY2" fmla="*/ 2014915 h 3536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90703" h="3536585">
                <a:moveTo>
                  <a:pt x="0" y="3536585"/>
                </a:moveTo>
                <a:cubicBezTo>
                  <a:pt x="107823" y="2021904"/>
                  <a:pt x="215646" y="507224"/>
                  <a:pt x="347430" y="253612"/>
                </a:cubicBezTo>
                <a:cubicBezTo>
                  <a:pt x="479214" y="0"/>
                  <a:pt x="790703" y="2014915"/>
                  <a:pt x="790703" y="201491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719541" y="3740378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Reactants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582839" y="4637413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44823" y="2539506"/>
            <a:ext cx="1485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25556" y="5657440"/>
            <a:ext cx="1940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Reaction progress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4947883" y="2540111"/>
            <a:ext cx="371391" cy="2432276"/>
          </a:xfrm>
          <a:custGeom>
            <a:avLst/>
            <a:gdLst>
              <a:gd name="connsiteX0" fmla="*/ 0 w 371391"/>
              <a:gd name="connsiteY0" fmla="*/ 0 h 2432276"/>
              <a:gd name="connsiteX1" fmla="*/ 371391 w 371391"/>
              <a:gd name="connsiteY1" fmla="*/ 2432276 h 243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1391" h="2432276">
                <a:moveTo>
                  <a:pt x="0" y="0"/>
                </a:moveTo>
                <a:lnTo>
                  <a:pt x="371391" y="2432276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3568" y="215670"/>
            <a:ext cx="18285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8000"/>
                </a:solidFill>
              </a:rPr>
              <a:t>Reaction D</a:t>
            </a:r>
            <a:endParaRPr lang="en-US" sz="22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nergy profiles and activation energy.jpg"/>
          <p:cNvPicPr>
            <a:picLocks noGrp="1" noChangeAspect="1"/>
          </p:cNvPicPr>
          <p:nvPr>
            <p:ph idx="1"/>
          </p:nvPr>
        </p:nvPicPr>
        <p:blipFill>
          <a:blip r:embed="rId2"/>
          <a:srcRect l="-909" r="16378" b="9079"/>
          <a:stretch>
            <a:fillRect/>
          </a:stretch>
        </p:blipFill>
        <p:spPr>
          <a:xfrm>
            <a:off x="4572000" y="3428999"/>
            <a:ext cx="4262710" cy="3438329"/>
          </a:xfrm>
        </p:spPr>
      </p:pic>
      <p:pic>
        <p:nvPicPr>
          <p:cNvPr id="5" name="Picture 4" descr="Energy profiles and activation energy.jpg"/>
          <p:cNvPicPr>
            <a:picLocks noChangeAspect="1"/>
          </p:cNvPicPr>
          <p:nvPr/>
        </p:nvPicPr>
        <p:blipFill>
          <a:blip r:embed="rId3"/>
          <a:srcRect l="3013" r="18637" b="10343"/>
          <a:stretch>
            <a:fillRect/>
          </a:stretch>
        </p:blipFill>
        <p:spPr>
          <a:xfrm>
            <a:off x="71880" y="24345"/>
            <a:ext cx="3995826" cy="3429000"/>
          </a:xfrm>
          <a:prstGeom prst="rect">
            <a:avLst/>
          </a:prstGeom>
        </p:spPr>
      </p:pic>
      <p:pic>
        <p:nvPicPr>
          <p:cNvPr id="6" name="Picture 5" descr="Energy profiles and activation energy.jpg"/>
          <p:cNvPicPr>
            <a:picLocks noChangeAspect="1"/>
          </p:cNvPicPr>
          <p:nvPr/>
        </p:nvPicPr>
        <p:blipFill>
          <a:blip r:embed="rId4"/>
          <a:srcRect l="2904" t="4180" r="18899" b="7748"/>
          <a:stretch>
            <a:fillRect/>
          </a:stretch>
        </p:blipFill>
        <p:spPr>
          <a:xfrm>
            <a:off x="4572000" y="84255"/>
            <a:ext cx="4184384" cy="3534203"/>
          </a:xfrm>
          <a:prstGeom prst="rect">
            <a:avLst/>
          </a:prstGeom>
        </p:spPr>
      </p:pic>
      <p:pic>
        <p:nvPicPr>
          <p:cNvPr id="7" name="Picture 6" descr="Energy profiles and activation energy.jpg"/>
          <p:cNvPicPr>
            <a:picLocks noChangeAspect="1"/>
          </p:cNvPicPr>
          <p:nvPr/>
        </p:nvPicPr>
        <p:blipFill>
          <a:blip r:embed="rId5"/>
          <a:srcRect r="18375" b="10718"/>
          <a:stretch>
            <a:fillRect/>
          </a:stretch>
        </p:blipFill>
        <p:spPr>
          <a:xfrm>
            <a:off x="32676" y="3500890"/>
            <a:ext cx="4035030" cy="33097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192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3</cp:revision>
  <dcterms:created xsi:type="dcterms:W3CDTF">2015-03-14T09:22:24Z</dcterms:created>
  <dcterms:modified xsi:type="dcterms:W3CDTF">2015-03-14T09:55:29Z</dcterms:modified>
</cp:coreProperties>
</file>