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4" d="100"/>
          <a:sy n="104" d="100"/>
        </p:scale>
        <p:origin x="-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2E66F1D-6BC2-4E4A-AB9D-E2518918A83B}" type="datetimeFigureOut">
              <a:rPr lang="en-GB" smtClean="0"/>
              <a:pPr/>
              <a:t>12/06/2015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8470C5-47E9-49AF-88F9-2BCE62CA8FEA}" type="slidenum">
              <a:rPr lang="en-GB" smtClean="0"/>
              <a:pPr/>
              <a:t>‹#›</a:t>
            </a:fld>
            <a:endParaRPr lang="en-GB" dirty="0"/>
          </a:p>
        </p:txBody>
      </p:sp>
    </p:spTree>
    <p:extLst>
      <p:ext uri="{BB962C8B-B14F-4D97-AF65-F5344CB8AC3E}">
        <p14:creationId xmlns:p14="http://schemas.microsoft.com/office/powerpoint/2010/main" val="3463866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E66F1D-6BC2-4E4A-AB9D-E2518918A83B}" type="datetimeFigureOut">
              <a:rPr lang="en-GB" smtClean="0"/>
              <a:pPr/>
              <a:t>12/06/2015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8470C5-47E9-49AF-88F9-2BCE62CA8FEA}" type="slidenum">
              <a:rPr lang="en-GB" smtClean="0"/>
              <a:pPr/>
              <a:t>‹#›</a:t>
            </a:fld>
            <a:endParaRPr lang="en-GB" dirty="0"/>
          </a:p>
        </p:txBody>
      </p:sp>
    </p:spTree>
    <p:extLst>
      <p:ext uri="{BB962C8B-B14F-4D97-AF65-F5344CB8AC3E}">
        <p14:creationId xmlns:p14="http://schemas.microsoft.com/office/powerpoint/2010/main" val="1527583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E66F1D-6BC2-4E4A-AB9D-E2518918A83B}" type="datetimeFigureOut">
              <a:rPr lang="en-GB" smtClean="0"/>
              <a:pPr/>
              <a:t>12/06/2015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8470C5-47E9-49AF-88F9-2BCE62CA8FEA}" type="slidenum">
              <a:rPr lang="en-GB" smtClean="0"/>
              <a:pPr/>
              <a:t>‹#›</a:t>
            </a:fld>
            <a:endParaRPr lang="en-GB" dirty="0"/>
          </a:p>
        </p:txBody>
      </p:sp>
    </p:spTree>
    <p:extLst>
      <p:ext uri="{BB962C8B-B14F-4D97-AF65-F5344CB8AC3E}">
        <p14:creationId xmlns:p14="http://schemas.microsoft.com/office/powerpoint/2010/main" val="819316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E66F1D-6BC2-4E4A-AB9D-E2518918A83B}" type="datetimeFigureOut">
              <a:rPr lang="en-GB" smtClean="0"/>
              <a:pPr/>
              <a:t>12/06/2015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8470C5-47E9-49AF-88F9-2BCE62CA8FEA}" type="slidenum">
              <a:rPr lang="en-GB" smtClean="0"/>
              <a:pPr/>
              <a:t>‹#›</a:t>
            </a:fld>
            <a:endParaRPr lang="en-GB" dirty="0"/>
          </a:p>
        </p:txBody>
      </p:sp>
    </p:spTree>
    <p:extLst>
      <p:ext uri="{BB962C8B-B14F-4D97-AF65-F5344CB8AC3E}">
        <p14:creationId xmlns:p14="http://schemas.microsoft.com/office/powerpoint/2010/main" val="1032775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66F1D-6BC2-4E4A-AB9D-E2518918A83B}" type="datetimeFigureOut">
              <a:rPr lang="en-GB" smtClean="0"/>
              <a:pPr/>
              <a:t>12/06/2015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8470C5-47E9-49AF-88F9-2BCE62CA8FEA}" type="slidenum">
              <a:rPr lang="en-GB" smtClean="0"/>
              <a:pPr/>
              <a:t>‹#›</a:t>
            </a:fld>
            <a:endParaRPr lang="en-GB" dirty="0"/>
          </a:p>
        </p:txBody>
      </p:sp>
    </p:spTree>
    <p:extLst>
      <p:ext uri="{BB962C8B-B14F-4D97-AF65-F5344CB8AC3E}">
        <p14:creationId xmlns:p14="http://schemas.microsoft.com/office/powerpoint/2010/main" val="2242480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2E66F1D-6BC2-4E4A-AB9D-E2518918A83B}" type="datetimeFigureOut">
              <a:rPr lang="en-GB" smtClean="0"/>
              <a:pPr/>
              <a:t>12/06/2015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8470C5-47E9-49AF-88F9-2BCE62CA8FEA}" type="slidenum">
              <a:rPr lang="en-GB" smtClean="0"/>
              <a:pPr/>
              <a:t>‹#›</a:t>
            </a:fld>
            <a:endParaRPr lang="en-GB" dirty="0"/>
          </a:p>
        </p:txBody>
      </p:sp>
    </p:spTree>
    <p:extLst>
      <p:ext uri="{BB962C8B-B14F-4D97-AF65-F5344CB8AC3E}">
        <p14:creationId xmlns:p14="http://schemas.microsoft.com/office/powerpoint/2010/main" val="1706753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2E66F1D-6BC2-4E4A-AB9D-E2518918A83B}" type="datetimeFigureOut">
              <a:rPr lang="en-GB" smtClean="0"/>
              <a:pPr/>
              <a:t>12/06/2015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38470C5-47E9-49AF-88F9-2BCE62CA8FEA}" type="slidenum">
              <a:rPr lang="en-GB" smtClean="0"/>
              <a:pPr/>
              <a:t>‹#›</a:t>
            </a:fld>
            <a:endParaRPr lang="en-GB" dirty="0"/>
          </a:p>
        </p:txBody>
      </p:sp>
    </p:spTree>
    <p:extLst>
      <p:ext uri="{BB962C8B-B14F-4D97-AF65-F5344CB8AC3E}">
        <p14:creationId xmlns:p14="http://schemas.microsoft.com/office/powerpoint/2010/main" val="2978661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2E66F1D-6BC2-4E4A-AB9D-E2518918A83B}" type="datetimeFigureOut">
              <a:rPr lang="en-GB" smtClean="0"/>
              <a:pPr/>
              <a:t>12/06/2015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38470C5-47E9-49AF-88F9-2BCE62CA8FEA}" type="slidenum">
              <a:rPr lang="en-GB" smtClean="0"/>
              <a:pPr/>
              <a:t>‹#›</a:t>
            </a:fld>
            <a:endParaRPr lang="en-GB" dirty="0"/>
          </a:p>
        </p:txBody>
      </p:sp>
    </p:spTree>
    <p:extLst>
      <p:ext uri="{BB962C8B-B14F-4D97-AF65-F5344CB8AC3E}">
        <p14:creationId xmlns:p14="http://schemas.microsoft.com/office/powerpoint/2010/main" val="1732478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66F1D-6BC2-4E4A-AB9D-E2518918A83B}" type="datetimeFigureOut">
              <a:rPr lang="en-GB" smtClean="0"/>
              <a:pPr/>
              <a:t>12/06/2015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38470C5-47E9-49AF-88F9-2BCE62CA8FEA}" type="slidenum">
              <a:rPr lang="en-GB" smtClean="0"/>
              <a:pPr/>
              <a:t>‹#›</a:t>
            </a:fld>
            <a:endParaRPr lang="en-GB" dirty="0"/>
          </a:p>
        </p:txBody>
      </p:sp>
    </p:spTree>
    <p:extLst>
      <p:ext uri="{BB962C8B-B14F-4D97-AF65-F5344CB8AC3E}">
        <p14:creationId xmlns:p14="http://schemas.microsoft.com/office/powerpoint/2010/main" val="4248233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66F1D-6BC2-4E4A-AB9D-E2518918A83B}" type="datetimeFigureOut">
              <a:rPr lang="en-GB" smtClean="0"/>
              <a:pPr/>
              <a:t>12/06/2015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8470C5-47E9-49AF-88F9-2BCE62CA8FEA}" type="slidenum">
              <a:rPr lang="en-GB" smtClean="0"/>
              <a:pPr/>
              <a:t>‹#›</a:t>
            </a:fld>
            <a:endParaRPr lang="en-GB" dirty="0"/>
          </a:p>
        </p:txBody>
      </p:sp>
    </p:spTree>
    <p:extLst>
      <p:ext uri="{BB962C8B-B14F-4D97-AF65-F5344CB8AC3E}">
        <p14:creationId xmlns:p14="http://schemas.microsoft.com/office/powerpoint/2010/main" val="36734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66F1D-6BC2-4E4A-AB9D-E2518918A83B}" type="datetimeFigureOut">
              <a:rPr lang="en-GB" smtClean="0"/>
              <a:pPr/>
              <a:t>12/06/2015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8470C5-47E9-49AF-88F9-2BCE62CA8FEA}" type="slidenum">
              <a:rPr lang="en-GB" smtClean="0"/>
              <a:pPr/>
              <a:t>‹#›</a:t>
            </a:fld>
            <a:endParaRPr lang="en-GB" dirty="0"/>
          </a:p>
        </p:txBody>
      </p:sp>
    </p:spTree>
    <p:extLst>
      <p:ext uri="{BB962C8B-B14F-4D97-AF65-F5344CB8AC3E}">
        <p14:creationId xmlns:p14="http://schemas.microsoft.com/office/powerpoint/2010/main" val="255440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66F1D-6BC2-4E4A-AB9D-E2518918A83B}" type="datetimeFigureOut">
              <a:rPr lang="en-GB" smtClean="0"/>
              <a:pPr/>
              <a:t>12/06/2015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8470C5-47E9-49AF-88F9-2BCE62CA8FEA}" type="slidenum">
              <a:rPr lang="en-GB" smtClean="0"/>
              <a:pPr/>
              <a:t>‹#›</a:t>
            </a:fld>
            <a:endParaRPr lang="en-GB" dirty="0"/>
          </a:p>
        </p:txBody>
      </p:sp>
    </p:spTree>
    <p:extLst>
      <p:ext uri="{BB962C8B-B14F-4D97-AF65-F5344CB8AC3E}">
        <p14:creationId xmlns:p14="http://schemas.microsoft.com/office/powerpoint/2010/main" val="330881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thescienceteacher.co.u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87782611"/>
              </p:ext>
            </p:extLst>
          </p:nvPr>
        </p:nvGraphicFramePr>
        <p:xfrm>
          <a:off x="633413" y="739775"/>
          <a:ext cx="7292606" cy="2062948"/>
        </p:xfrm>
        <a:graphic>
          <a:graphicData uri="http://schemas.openxmlformats.org/drawingml/2006/table">
            <a:tbl>
              <a:tblPr firstRow="1" bandRow="1">
                <a:tableStyleId>{9D7B26C5-4107-4FEC-AEDC-1716B250A1EF}</a:tableStyleId>
              </a:tblPr>
              <a:tblGrid>
                <a:gridCol w="1233968"/>
                <a:gridCol w="2243527"/>
                <a:gridCol w="936357"/>
                <a:gridCol w="2878754"/>
              </a:tblGrid>
              <a:tr h="385246">
                <a:tc>
                  <a:txBody>
                    <a:bodyPr/>
                    <a:lstStyle/>
                    <a:p>
                      <a:r>
                        <a:rPr lang="en-US" sz="1400" b="1" dirty="0">
                          <a:solidFill>
                            <a:srgbClr val="008000"/>
                          </a:solidFill>
                          <a:latin typeface="Cambria"/>
                          <a:cs typeface="Cambria"/>
                        </a:rPr>
                        <a:t>Topic</a:t>
                      </a:r>
                    </a:p>
                  </a:txBody>
                  <a:tcPr marL="82296" marR="82296" marT="35677" marB="35677">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b="0" dirty="0" smtClean="0">
                          <a:latin typeface="Cambria"/>
                          <a:cs typeface="Cambria"/>
                        </a:rPr>
                        <a:t>Revision of key terms used in atomic structure</a:t>
                      </a:r>
                      <a:endParaRPr lang="en-US" sz="1400" b="0" dirty="0">
                        <a:latin typeface="Cambria"/>
                        <a:cs typeface="Cambria"/>
                      </a:endParaRPr>
                    </a:p>
                  </a:txBody>
                  <a:tcPr marL="82296" marR="82296" marT="35677" marB="35677">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a:solidFill>
                            <a:srgbClr val="008000"/>
                          </a:solidFill>
                          <a:latin typeface="Cambria"/>
                          <a:cs typeface="Cambria"/>
                        </a:rPr>
                        <a:t>Level</a:t>
                      </a:r>
                    </a:p>
                  </a:txBody>
                  <a:tcPr marL="82296" marR="82296" marT="35677" marB="35677">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b="0" dirty="0" smtClean="0">
                          <a:latin typeface="Cambria"/>
                          <a:cs typeface="Cambria"/>
                        </a:rPr>
                        <a:t>GCSE (or any other course for students aged 11-16)</a:t>
                      </a:r>
                      <a:endParaRPr lang="en-US" sz="1400" b="0" dirty="0">
                        <a:latin typeface="Cambria"/>
                        <a:cs typeface="Cambria"/>
                      </a:endParaRPr>
                    </a:p>
                  </a:txBody>
                  <a:tcPr marL="82296" marR="82296" marT="35677" marB="35677">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927614">
                <a:tc>
                  <a:txBody>
                    <a:bodyPr/>
                    <a:lstStyle/>
                    <a:p>
                      <a:r>
                        <a:rPr lang="en-US" sz="1400" b="1" dirty="0" smtClean="0">
                          <a:solidFill>
                            <a:srgbClr val="008000"/>
                          </a:solidFill>
                          <a:latin typeface="Cambria"/>
                          <a:cs typeface="Cambria"/>
                        </a:rPr>
                        <a:t>Outcomes</a:t>
                      </a:r>
                      <a:endParaRPr lang="en-US" sz="1400" b="1" dirty="0">
                        <a:solidFill>
                          <a:srgbClr val="008000"/>
                        </a:solidFill>
                        <a:latin typeface="Cambria"/>
                        <a:cs typeface="Cambria"/>
                      </a:endParaRPr>
                    </a:p>
                  </a:txBody>
                  <a:tcPr marL="82296" marR="82296" marT="35677" marB="35677">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495300" indent="-495300">
                        <a:spcBef>
                          <a:spcPct val="50000"/>
                        </a:spcBef>
                        <a:buFont typeface="+mj-lt"/>
                        <a:buAutoNum type="arabicPeriod"/>
                      </a:pPr>
                      <a:r>
                        <a:rPr lang="en-GB" sz="1400" baseline="0" dirty="0" smtClean="0">
                          <a:latin typeface="Cambria"/>
                          <a:cs typeface="Cambria"/>
                        </a:rPr>
                        <a:t>Students develop their ability and confidence with asking questions about </a:t>
                      </a:r>
                      <a:r>
                        <a:rPr lang="en-GB" sz="1400" baseline="0" smtClean="0">
                          <a:latin typeface="Cambria"/>
                          <a:cs typeface="Cambria"/>
                        </a:rPr>
                        <a:t>atomic </a:t>
                      </a:r>
                      <a:r>
                        <a:rPr lang="en-GB" sz="1400" baseline="0" smtClean="0">
                          <a:latin typeface="Cambria"/>
                          <a:cs typeface="Cambria"/>
                        </a:rPr>
                        <a:t>structure.</a:t>
                      </a:r>
                      <a:endParaRPr lang="en-GB" sz="1400" baseline="0" dirty="0" smtClean="0">
                        <a:latin typeface="Cambria"/>
                        <a:cs typeface="Cambria"/>
                      </a:endParaRPr>
                    </a:p>
                    <a:p>
                      <a:pPr marL="495300" indent="-495300">
                        <a:spcBef>
                          <a:spcPct val="50000"/>
                        </a:spcBef>
                        <a:buFont typeface="+mj-lt"/>
                        <a:buAutoNum type="arabicPeriod"/>
                      </a:pPr>
                      <a:r>
                        <a:rPr lang="en-GB" sz="1400" baseline="0" dirty="0" smtClean="0">
                          <a:latin typeface="Cambria"/>
                          <a:cs typeface="Cambria"/>
                        </a:rPr>
                        <a:t>Students can use, </a:t>
                      </a:r>
                      <a:r>
                        <a:rPr lang="en-GB" sz="1400" baseline="0" smtClean="0">
                          <a:latin typeface="Cambria"/>
                          <a:cs typeface="Cambria"/>
                        </a:rPr>
                        <a:t>and </a:t>
                      </a:r>
                      <a:r>
                        <a:rPr lang="en-GB" sz="1400" baseline="0" smtClean="0">
                          <a:latin typeface="Cambria"/>
                          <a:cs typeface="Cambria"/>
                        </a:rPr>
                        <a:t>understand, </a:t>
                      </a:r>
                      <a:r>
                        <a:rPr lang="en-GB" sz="1400" baseline="0" dirty="0" smtClean="0">
                          <a:latin typeface="Cambria"/>
                          <a:cs typeface="Cambria"/>
                        </a:rPr>
                        <a:t>common terms used to describe the structure of atoms </a:t>
                      </a:r>
                      <a:r>
                        <a:rPr lang="en-GB" sz="1400" baseline="0" smtClean="0">
                          <a:latin typeface="Cambria"/>
                          <a:cs typeface="Cambria"/>
                        </a:rPr>
                        <a:t>and </a:t>
                      </a:r>
                      <a:r>
                        <a:rPr lang="en-GB" sz="1400" baseline="0" smtClean="0">
                          <a:latin typeface="Cambria"/>
                          <a:cs typeface="Cambria"/>
                        </a:rPr>
                        <a:t>ions. </a:t>
                      </a:r>
                      <a:endParaRPr lang="en-GB" sz="1400" dirty="0" smtClean="0"/>
                    </a:p>
                    <a:p>
                      <a:pPr marL="495300" indent="-495300">
                        <a:spcBef>
                          <a:spcPct val="50000"/>
                        </a:spcBef>
                        <a:buFont typeface="+mj-lt"/>
                        <a:buAutoNum type="arabicPeriod"/>
                      </a:pPr>
                      <a:endParaRPr lang="en-GB" sz="1400" dirty="0"/>
                    </a:p>
                    <a:p>
                      <a:pPr marL="342900" indent="-342900">
                        <a:buFont typeface="+mj-lt"/>
                        <a:buAutoNum type="arabicPeriod"/>
                      </a:pPr>
                      <a:endParaRPr lang="en-US" sz="1400" dirty="0">
                        <a:latin typeface="Cambria"/>
                        <a:cs typeface="Cambria"/>
                      </a:endParaRPr>
                    </a:p>
                  </a:txBody>
                  <a:tcPr marL="82296" marR="82296" marT="35677" marB="35677">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bl>
          </a:graphicData>
        </a:graphic>
      </p:graphicFrame>
      <p:sp>
        <p:nvSpPr>
          <p:cNvPr id="14353" name="Rectangle 5"/>
          <p:cNvSpPr>
            <a:spLocks noChangeArrowheads="1"/>
          </p:cNvSpPr>
          <p:nvPr/>
        </p:nvSpPr>
        <p:spPr bwMode="auto">
          <a:xfrm>
            <a:off x="400050" y="5207000"/>
            <a:ext cx="8343900" cy="355600"/>
          </a:xfrm>
          <a:prstGeom prst="rect">
            <a:avLst/>
          </a:prstGeom>
          <a:noFill/>
          <a:ln w="9525">
            <a:noFill/>
            <a:miter lim="800000"/>
            <a:headEnd/>
            <a:tailEnd/>
          </a:ln>
        </p:spPr>
        <p:txBody>
          <a:bodyPr lIns="77221" tIns="38611" rIns="77221" bIns="38611">
            <a:prstTxWarp prst="textNoShape">
              <a:avLst/>
            </a:prstTxWarp>
            <a:spAutoFit/>
          </a:bodyPr>
          <a:lstStyle/>
          <a:p>
            <a:r>
              <a:rPr lang="en-US" sz="1800" u="sng" dirty="0" smtClean="0">
                <a:solidFill>
                  <a:srgbClr val="008000"/>
                </a:solidFill>
                <a:latin typeface="Cambria" pitchFamily="-1" charset="0"/>
                <a:ea typeface="Cambria" pitchFamily="-1" charset="0"/>
                <a:cs typeface="Cambria" pitchFamily="-1" charset="0"/>
                <a:hlinkClick r:id="rId2"/>
              </a:rPr>
              <a:t>www.thescienceteacher.co.uk</a:t>
            </a:r>
            <a:r>
              <a:rPr lang="en-US" sz="1800" dirty="0" smtClean="0">
                <a:solidFill>
                  <a:srgbClr val="008000"/>
                </a:solidFill>
                <a:latin typeface="Cambria" pitchFamily="-1" charset="0"/>
                <a:ea typeface="Cambria" pitchFamily="-1" charset="0"/>
                <a:cs typeface="Cambria" pitchFamily="-1" charset="0"/>
              </a:rPr>
              <a:t>  </a:t>
            </a:r>
            <a:r>
              <a:rPr lang="en-GB" sz="1800" dirty="0">
                <a:latin typeface="Cambria" pitchFamily="-1" charset="0"/>
                <a:ea typeface="Cambria" pitchFamily="-1" charset="0"/>
                <a:cs typeface="Cambria" pitchFamily="-1" charset="0"/>
              </a:rPr>
              <a:t>| resources for science teachers who like to think </a:t>
            </a:r>
            <a:endParaRPr lang="en-US" sz="1800" dirty="0"/>
          </a:p>
        </p:txBody>
      </p:sp>
      <p:sp>
        <p:nvSpPr>
          <p:cNvPr id="5" name="Rectangle 4"/>
          <p:cNvSpPr/>
          <p:nvPr/>
        </p:nvSpPr>
        <p:spPr>
          <a:xfrm>
            <a:off x="633413" y="3048000"/>
            <a:ext cx="7292606" cy="1754327"/>
          </a:xfrm>
          <a:prstGeom prst="rect">
            <a:avLst/>
          </a:prstGeom>
        </p:spPr>
        <p:txBody>
          <a:bodyPr wrap="square">
            <a:spAutoFit/>
          </a:bodyPr>
          <a:lstStyle/>
          <a:p>
            <a:r>
              <a:rPr lang="en-US" i="1" dirty="0" smtClean="0"/>
              <a:t>Instructions – the slide showing key words is displayed on the interactive whiteboard and students are grouped in pairs. You could print the slide for each pair if you wish.  Students ask questions to their partner, the answer to the question must be one of the key words shown on the board. If the partner selects the correct answer the word is ‘removed’ and the turn passes to the next student. You can also do this activity as a whole class.  </a:t>
            </a:r>
            <a:endParaRPr lang="en-US"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76672"/>
            <a:ext cx="7416824" cy="584775"/>
          </a:xfrm>
          <a:prstGeom prst="rect">
            <a:avLst/>
          </a:prstGeom>
          <a:noFill/>
        </p:spPr>
        <p:txBody>
          <a:bodyPr wrap="square" rtlCol="0">
            <a:spAutoFit/>
          </a:bodyPr>
          <a:lstStyle/>
          <a:p>
            <a:r>
              <a:rPr lang="en-GB" sz="3200" dirty="0" smtClean="0">
                <a:solidFill>
                  <a:srgbClr val="FF0000"/>
                </a:solidFill>
              </a:rPr>
              <a:t>What was the question? </a:t>
            </a:r>
            <a:endParaRPr lang="en-GB" sz="3200" dirty="0">
              <a:solidFill>
                <a:srgbClr val="FF0000"/>
              </a:solidFill>
            </a:endParaRPr>
          </a:p>
        </p:txBody>
      </p:sp>
      <p:sp>
        <p:nvSpPr>
          <p:cNvPr id="5" name="TextBox 4"/>
          <p:cNvSpPr txBox="1"/>
          <p:nvPr/>
        </p:nvSpPr>
        <p:spPr>
          <a:xfrm>
            <a:off x="3561947" y="1600200"/>
            <a:ext cx="1010053" cy="461665"/>
          </a:xfrm>
          <a:prstGeom prst="rect">
            <a:avLst/>
          </a:prstGeom>
          <a:noFill/>
        </p:spPr>
        <p:txBody>
          <a:bodyPr wrap="square" rtlCol="0">
            <a:spAutoFit/>
          </a:bodyPr>
          <a:lstStyle/>
          <a:p>
            <a:r>
              <a:rPr lang="en-GB" sz="2400" dirty="0" smtClean="0"/>
              <a:t>atom</a:t>
            </a:r>
            <a:endParaRPr lang="en-GB" sz="2400" dirty="0"/>
          </a:p>
        </p:txBody>
      </p:sp>
      <p:sp>
        <p:nvSpPr>
          <p:cNvPr id="6" name="TextBox 5"/>
          <p:cNvSpPr txBox="1"/>
          <p:nvPr/>
        </p:nvSpPr>
        <p:spPr>
          <a:xfrm>
            <a:off x="428766" y="3429000"/>
            <a:ext cx="1476235" cy="461665"/>
          </a:xfrm>
          <a:prstGeom prst="rect">
            <a:avLst/>
          </a:prstGeom>
          <a:noFill/>
        </p:spPr>
        <p:txBody>
          <a:bodyPr wrap="square" rtlCol="0">
            <a:spAutoFit/>
          </a:bodyPr>
          <a:lstStyle/>
          <a:p>
            <a:r>
              <a:rPr lang="en-GB" sz="2400" dirty="0" smtClean="0"/>
              <a:t>electron</a:t>
            </a:r>
            <a:endParaRPr lang="en-GB" sz="2400" dirty="0"/>
          </a:p>
        </p:txBody>
      </p:sp>
      <p:sp>
        <p:nvSpPr>
          <p:cNvPr id="7" name="TextBox 6"/>
          <p:cNvSpPr txBox="1"/>
          <p:nvPr/>
        </p:nvSpPr>
        <p:spPr>
          <a:xfrm>
            <a:off x="609600" y="4648200"/>
            <a:ext cx="1476235" cy="461665"/>
          </a:xfrm>
          <a:prstGeom prst="rect">
            <a:avLst/>
          </a:prstGeom>
          <a:noFill/>
        </p:spPr>
        <p:txBody>
          <a:bodyPr wrap="square" rtlCol="0">
            <a:spAutoFit/>
          </a:bodyPr>
          <a:lstStyle/>
          <a:p>
            <a:r>
              <a:rPr lang="en-GB" sz="2400" dirty="0" smtClean="0"/>
              <a:t>proton</a:t>
            </a:r>
            <a:endParaRPr lang="en-GB" sz="2400" dirty="0"/>
          </a:p>
        </p:txBody>
      </p:sp>
      <p:sp>
        <p:nvSpPr>
          <p:cNvPr id="8" name="TextBox 7"/>
          <p:cNvSpPr txBox="1"/>
          <p:nvPr/>
        </p:nvSpPr>
        <p:spPr>
          <a:xfrm>
            <a:off x="581165" y="1844824"/>
            <a:ext cx="1476235" cy="461665"/>
          </a:xfrm>
          <a:prstGeom prst="rect">
            <a:avLst/>
          </a:prstGeom>
          <a:noFill/>
        </p:spPr>
        <p:txBody>
          <a:bodyPr wrap="square" rtlCol="0">
            <a:spAutoFit/>
          </a:bodyPr>
          <a:lstStyle/>
          <a:p>
            <a:r>
              <a:rPr lang="en-GB" sz="2400" dirty="0" smtClean="0"/>
              <a:t>negligible</a:t>
            </a:r>
            <a:endParaRPr lang="en-GB" sz="2400" dirty="0"/>
          </a:p>
        </p:txBody>
      </p:sp>
      <p:sp>
        <p:nvSpPr>
          <p:cNvPr id="9" name="TextBox 8"/>
          <p:cNvSpPr txBox="1"/>
          <p:nvPr/>
        </p:nvSpPr>
        <p:spPr>
          <a:xfrm>
            <a:off x="3419872" y="3446992"/>
            <a:ext cx="1476235" cy="461665"/>
          </a:xfrm>
          <a:prstGeom prst="rect">
            <a:avLst/>
          </a:prstGeom>
          <a:noFill/>
        </p:spPr>
        <p:txBody>
          <a:bodyPr wrap="square" rtlCol="0">
            <a:spAutoFit/>
          </a:bodyPr>
          <a:lstStyle/>
          <a:p>
            <a:r>
              <a:rPr lang="en-GB" sz="2400" dirty="0" smtClean="0"/>
              <a:t>negative</a:t>
            </a:r>
            <a:endParaRPr lang="en-GB" sz="2400" dirty="0"/>
          </a:p>
        </p:txBody>
      </p:sp>
      <p:sp>
        <p:nvSpPr>
          <p:cNvPr id="10" name="TextBox 9"/>
          <p:cNvSpPr txBox="1"/>
          <p:nvPr/>
        </p:nvSpPr>
        <p:spPr>
          <a:xfrm>
            <a:off x="3131840" y="5085184"/>
            <a:ext cx="1476235" cy="830997"/>
          </a:xfrm>
          <a:prstGeom prst="rect">
            <a:avLst/>
          </a:prstGeom>
          <a:noFill/>
        </p:spPr>
        <p:txBody>
          <a:bodyPr wrap="square" rtlCol="0">
            <a:spAutoFit/>
          </a:bodyPr>
          <a:lstStyle/>
          <a:p>
            <a:r>
              <a:rPr lang="en-GB" sz="2400" dirty="0" smtClean="0"/>
              <a:t>mass number</a:t>
            </a:r>
            <a:endParaRPr lang="en-GB" sz="2400" dirty="0"/>
          </a:p>
        </p:txBody>
      </p:sp>
      <p:sp>
        <p:nvSpPr>
          <p:cNvPr id="11" name="TextBox 10"/>
          <p:cNvSpPr txBox="1"/>
          <p:nvPr/>
        </p:nvSpPr>
        <p:spPr>
          <a:xfrm>
            <a:off x="4932040" y="2348880"/>
            <a:ext cx="1476235" cy="830997"/>
          </a:xfrm>
          <a:prstGeom prst="rect">
            <a:avLst/>
          </a:prstGeom>
          <a:noFill/>
        </p:spPr>
        <p:txBody>
          <a:bodyPr wrap="square" rtlCol="0">
            <a:spAutoFit/>
          </a:bodyPr>
          <a:lstStyle/>
          <a:p>
            <a:r>
              <a:rPr lang="en-GB" sz="2400" dirty="0"/>
              <a:t>a</a:t>
            </a:r>
            <a:r>
              <a:rPr lang="en-GB" sz="2400" dirty="0" smtClean="0"/>
              <a:t>tomic number</a:t>
            </a:r>
            <a:endParaRPr lang="en-GB" sz="2400" dirty="0"/>
          </a:p>
        </p:txBody>
      </p:sp>
      <p:sp>
        <p:nvSpPr>
          <p:cNvPr id="12" name="TextBox 11"/>
          <p:cNvSpPr txBox="1"/>
          <p:nvPr/>
        </p:nvSpPr>
        <p:spPr>
          <a:xfrm>
            <a:off x="5220072" y="4226604"/>
            <a:ext cx="1476235" cy="461665"/>
          </a:xfrm>
          <a:prstGeom prst="rect">
            <a:avLst/>
          </a:prstGeom>
          <a:noFill/>
        </p:spPr>
        <p:txBody>
          <a:bodyPr wrap="square" rtlCol="0">
            <a:spAutoFit/>
          </a:bodyPr>
          <a:lstStyle/>
          <a:p>
            <a:r>
              <a:rPr lang="en-GB" sz="2400" dirty="0" smtClean="0"/>
              <a:t>shell</a:t>
            </a:r>
            <a:endParaRPr lang="en-GB" sz="2400" dirty="0"/>
          </a:p>
        </p:txBody>
      </p:sp>
      <p:sp>
        <p:nvSpPr>
          <p:cNvPr id="13" name="TextBox 12"/>
          <p:cNvSpPr txBox="1"/>
          <p:nvPr/>
        </p:nvSpPr>
        <p:spPr>
          <a:xfrm>
            <a:off x="5563496" y="5355639"/>
            <a:ext cx="1476235" cy="461665"/>
          </a:xfrm>
          <a:prstGeom prst="rect">
            <a:avLst/>
          </a:prstGeom>
          <a:noFill/>
        </p:spPr>
        <p:txBody>
          <a:bodyPr wrap="square" rtlCol="0">
            <a:spAutoFit/>
          </a:bodyPr>
          <a:lstStyle/>
          <a:p>
            <a:r>
              <a:rPr lang="en-GB" sz="2400" dirty="0" smtClean="0"/>
              <a:t>valence</a:t>
            </a:r>
            <a:endParaRPr lang="en-GB" sz="2400" dirty="0"/>
          </a:p>
        </p:txBody>
      </p:sp>
      <p:sp>
        <p:nvSpPr>
          <p:cNvPr id="14" name="TextBox 13"/>
          <p:cNvSpPr txBox="1"/>
          <p:nvPr/>
        </p:nvSpPr>
        <p:spPr>
          <a:xfrm>
            <a:off x="6146195" y="1462202"/>
            <a:ext cx="1476235" cy="461665"/>
          </a:xfrm>
          <a:prstGeom prst="rect">
            <a:avLst/>
          </a:prstGeom>
          <a:noFill/>
        </p:spPr>
        <p:txBody>
          <a:bodyPr wrap="square" rtlCol="0">
            <a:spAutoFit/>
          </a:bodyPr>
          <a:lstStyle/>
          <a:p>
            <a:r>
              <a:rPr lang="en-GB" sz="2400" dirty="0" smtClean="0"/>
              <a:t>nucleus</a:t>
            </a:r>
            <a:endParaRPr lang="en-GB" sz="2400" dirty="0"/>
          </a:p>
        </p:txBody>
      </p:sp>
      <p:sp>
        <p:nvSpPr>
          <p:cNvPr id="15" name="TextBox 14"/>
          <p:cNvSpPr txBox="1"/>
          <p:nvPr/>
        </p:nvSpPr>
        <p:spPr>
          <a:xfrm>
            <a:off x="7007293" y="3059668"/>
            <a:ext cx="1476235" cy="461665"/>
          </a:xfrm>
          <a:prstGeom prst="rect">
            <a:avLst/>
          </a:prstGeom>
          <a:noFill/>
        </p:spPr>
        <p:txBody>
          <a:bodyPr wrap="square" rtlCol="0">
            <a:spAutoFit/>
          </a:bodyPr>
          <a:lstStyle/>
          <a:p>
            <a:r>
              <a:rPr lang="en-GB" sz="2400" dirty="0" smtClean="0"/>
              <a:t>+2</a:t>
            </a:r>
            <a:endParaRPr lang="en-GB" sz="2400" dirty="0"/>
          </a:p>
        </p:txBody>
      </p:sp>
      <p:sp>
        <p:nvSpPr>
          <p:cNvPr id="16" name="TextBox 15"/>
          <p:cNvSpPr txBox="1"/>
          <p:nvPr/>
        </p:nvSpPr>
        <p:spPr>
          <a:xfrm>
            <a:off x="7024199" y="4383964"/>
            <a:ext cx="1476235" cy="461665"/>
          </a:xfrm>
          <a:prstGeom prst="rect">
            <a:avLst/>
          </a:prstGeom>
          <a:noFill/>
        </p:spPr>
        <p:txBody>
          <a:bodyPr wrap="square" rtlCol="0">
            <a:spAutoFit/>
          </a:bodyPr>
          <a:lstStyle/>
          <a:p>
            <a:r>
              <a:rPr lang="en-GB" sz="2400" dirty="0" smtClean="0"/>
              <a:t>2.8.2</a:t>
            </a:r>
            <a:endParaRPr lang="en-GB" sz="2400" dirty="0"/>
          </a:p>
        </p:txBody>
      </p:sp>
      <p:sp>
        <p:nvSpPr>
          <p:cNvPr id="17" name="TextBox 16"/>
          <p:cNvSpPr txBox="1"/>
          <p:nvPr/>
        </p:nvSpPr>
        <p:spPr>
          <a:xfrm>
            <a:off x="2438400" y="2514600"/>
            <a:ext cx="1476235" cy="461665"/>
          </a:xfrm>
          <a:prstGeom prst="rect">
            <a:avLst/>
          </a:prstGeom>
          <a:noFill/>
        </p:spPr>
        <p:txBody>
          <a:bodyPr wrap="square" rtlCol="0">
            <a:spAutoFit/>
          </a:bodyPr>
          <a:lstStyle/>
          <a:p>
            <a:r>
              <a:rPr lang="en-GB" sz="2400" dirty="0" smtClean="0"/>
              <a:t>8</a:t>
            </a:r>
            <a:endParaRPr lang="en-GB" sz="2400" dirty="0"/>
          </a:p>
        </p:txBody>
      </p:sp>
      <p:sp>
        <p:nvSpPr>
          <p:cNvPr id="18" name="TextBox 17"/>
          <p:cNvSpPr txBox="1"/>
          <p:nvPr/>
        </p:nvSpPr>
        <p:spPr>
          <a:xfrm>
            <a:off x="755576" y="5723987"/>
            <a:ext cx="1476235" cy="461665"/>
          </a:xfrm>
          <a:prstGeom prst="rect">
            <a:avLst/>
          </a:prstGeom>
          <a:noFill/>
        </p:spPr>
        <p:txBody>
          <a:bodyPr wrap="square" rtlCol="0">
            <a:spAutoFit/>
          </a:bodyPr>
          <a:lstStyle/>
          <a:p>
            <a:r>
              <a:rPr lang="en-GB" sz="2400" dirty="0" smtClean="0"/>
              <a:t>isotopes</a:t>
            </a:r>
            <a:endParaRPr lang="en-GB" sz="2400" dirty="0"/>
          </a:p>
        </p:txBody>
      </p:sp>
      <p:sp>
        <p:nvSpPr>
          <p:cNvPr id="19" name="TextBox 18"/>
          <p:cNvSpPr txBox="1"/>
          <p:nvPr/>
        </p:nvSpPr>
        <p:spPr>
          <a:xfrm>
            <a:off x="7003301" y="6096435"/>
            <a:ext cx="1476235" cy="461665"/>
          </a:xfrm>
          <a:prstGeom prst="rect">
            <a:avLst/>
          </a:prstGeom>
          <a:noFill/>
        </p:spPr>
        <p:txBody>
          <a:bodyPr wrap="square" rtlCol="0">
            <a:spAutoFit/>
          </a:bodyPr>
          <a:lstStyle/>
          <a:p>
            <a:r>
              <a:rPr lang="en-GB" sz="2400" dirty="0" smtClean="0"/>
              <a:t>neutral</a:t>
            </a:r>
            <a:endParaRPr lang="en-GB" sz="2400" dirty="0"/>
          </a:p>
        </p:txBody>
      </p:sp>
      <p:sp>
        <p:nvSpPr>
          <p:cNvPr id="20" name="TextBox 19"/>
          <p:cNvSpPr txBox="1"/>
          <p:nvPr/>
        </p:nvSpPr>
        <p:spPr>
          <a:xfrm>
            <a:off x="7391400" y="2209800"/>
            <a:ext cx="1476235" cy="461665"/>
          </a:xfrm>
          <a:prstGeom prst="rect">
            <a:avLst/>
          </a:prstGeom>
          <a:noFill/>
        </p:spPr>
        <p:txBody>
          <a:bodyPr wrap="square" rtlCol="0">
            <a:spAutoFit/>
          </a:bodyPr>
          <a:lstStyle/>
          <a:p>
            <a:r>
              <a:rPr lang="en-GB" sz="2400" dirty="0" smtClean="0"/>
              <a:t>charge</a:t>
            </a:r>
            <a:endParaRPr lang="en-GB" sz="2400" dirty="0"/>
          </a:p>
        </p:txBody>
      </p:sp>
      <p:sp>
        <p:nvSpPr>
          <p:cNvPr id="21" name="TextBox 20"/>
          <p:cNvSpPr txBox="1"/>
          <p:nvPr/>
        </p:nvSpPr>
        <p:spPr>
          <a:xfrm>
            <a:off x="2438400" y="3962400"/>
            <a:ext cx="1476235" cy="461665"/>
          </a:xfrm>
          <a:prstGeom prst="rect">
            <a:avLst/>
          </a:prstGeom>
          <a:noFill/>
        </p:spPr>
        <p:txBody>
          <a:bodyPr wrap="square" rtlCol="0">
            <a:spAutoFit/>
          </a:bodyPr>
          <a:lstStyle/>
          <a:p>
            <a:r>
              <a:rPr lang="en-GB" sz="2400" dirty="0" smtClean="0"/>
              <a:t>-3</a:t>
            </a:r>
            <a:endParaRPr lang="en-GB" sz="2400" dirty="0"/>
          </a:p>
        </p:txBody>
      </p:sp>
    </p:spTree>
    <p:extLst>
      <p:ext uri="{BB962C8B-B14F-4D97-AF65-F5344CB8AC3E}">
        <p14:creationId xmlns:p14="http://schemas.microsoft.com/office/powerpoint/2010/main" val="802297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8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179</Words>
  <Application>Microsoft Office PowerPoint</Application>
  <PresentationFormat>On-screen Show (4:3)</PresentationFormat>
  <Paragraphs>27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Mossbourne Community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Jasper Green</dc:creator>
  <cp:lastModifiedBy>Jasper Green</cp:lastModifiedBy>
  <cp:revision>7</cp:revision>
  <dcterms:created xsi:type="dcterms:W3CDTF">2015-03-15T09:09:40Z</dcterms:created>
  <dcterms:modified xsi:type="dcterms:W3CDTF">2015-06-12T14:53:25Z</dcterms:modified>
</cp:coreProperties>
</file>