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2" d="100"/>
          <a:sy n="102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55F37-D78C-A84C-968F-3A599A600E8A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7570-A817-B04C-A7C2-43548A7EC14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711082"/>
              </p:ext>
            </p:extLst>
          </p:nvPr>
        </p:nvGraphicFramePr>
        <p:xfrm>
          <a:off x="703049" y="947648"/>
          <a:ext cx="8102896" cy="205965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Extracting information from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titration exam questions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GCSE (or any other course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for students aged 14-18)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mtClean="0">
                          <a:latin typeface="Cambria"/>
                          <a:cs typeface="Cambria"/>
                        </a:rPr>
                        <a:t>To </a:t>
                      </a:r>
                      <a:r>
                        <a:rPr lang="en-US" baseline="0" smtClean="0">
                          <a:latin typeface="Cambria"/>
                          <a:cs typeface="Cambria"/>
                        </a:rPr>
                        <a:t>describe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the stages involved in a titration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To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extract information from a titration exam question and understand it 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1223" y="559553"/>
            <a:ext cx="8628096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i="1" dirty="0" smtClean="0"/>
              <a:t>Introductory text to an exam </a:t>
            </a:r>
            <a:r>
              <a:rPr lang="en-US" b="1" i="1" dirty="0"/>
              <a:t>q</a:t>
            </a:r>
            <a:r>
              <a:rPr lang="en-US" b="1" i="1" dirty="0" smtClean="0"/>
              <a:t>uestion 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sz="1600" dirty="0" smtClean="0">
                <a:latin typeface="Arial"/>
                <a:cs typeface="Arial"/>
              </a:rPr>
              <a:t>2.00 grams of impure solid NaOH was weighed out and dissolved in approximately 30 cm</a:t>
            </a:r>
            <a:r>
              <a:rPr lang="en-US" sz="1600" baseline="30000" dirty="0" smtClean="0">
                <a:latin typeface="Arial"/>
                <a:cs typeface="Arial"/>
              </a:rPr>
              <a:t>3</a:t>
            </a:r>
            <a:r>
              <a:rPr lang="en-US" sz="1600" dirty="0" smtClean="0">
                <a:latin typeface="Arial"/>
                <a:cs typeface="Arial"/>
              </a:rPr>
              <a:t> of distilled water.  The solution was then transferred to a volumetric flask and made up to a total volume of 100 cm</a:t>
            </a:r>
            <a:r>
              <a:rPr lang="en-US" sz="1600" baseline="30000" dirty="0" smtClean="0">
                <a:latin typeface="Arial"/>
                <a:cs typeface="Arial"/>
              </a:rPr>
              <a:t>3</a:t>
            </a:r>
            <a:r>
              <a:rPr lang="en-US" sz="1600" dirty="0" smtClean="0">
                <a:latin typeface="Arial"/>
                <a:cs typeface="Arial"/>
              </a:rPr>
              <a:t> with distilled water.  25.0 cm</a:t>
            </a:r>
            <a:r>
              <a:rPr lang="en-US" sz="1600" baseline="30000" dirty="0" smtClean="0">
                <a:latin typeface="Arial"/>
                <a:cs typeface="Arial"/>
              </a:rPr>
              <a:t>3</a:t>
            </a:r>
            <a:r>
              <a:rPr lang="en-US" sz="1600" dirty="0" smtClean="0">
                <a:latin typeface="Arial"/>
                <a:cs typeface="Arial"/>
              </a:rPr>
              <a:t> of this solution was then titrated against a standard solution of 0.10 mol dm</a:t>
            </a:r>
            <a:r>
              <a:rPr lang="en-US" sz="1600" baseline="30000" dirty="0" smtClean="0">
                <a:latin typeface="Arial"/>
                <a:cs typeface="Arial"/>
              </a:rPr>
              <a:t>-3</a:t>
            </a:r>
            <a:r>
              <a:rPr lang="en-US" sz="1600" dirty="0" smtClean="0">
                <a:latin typeface="Arial"/>
                <a:cs typeface="Arial"/>
              </a:rPr>
              <a:t> HCl.  12.50 cm</a:t>
            </a:r>
            <a:r>
              <a:rPr lang="en-US" sz="1600" baseline="30000" dirty="0" smtClean="0">
                <a:latin typeface="Arial"/>
                <a:cs typeface="Arial"/>
              </a:rPr>
              <a:t>3 </a:t>
            </a:r>
            <a:r>
              <a:rPr lang="en-US" sz="1600" dirty="0" smtClean="0">
                <a:latin typeface="Arial"/>
                <a:cs typeface="Arial"/>
              </a:rPr>
              <a:t>of HCl was required to reach the end point. </a:t>
            </a:r>
          </a:p>
          <a:p>
            <a:endParaRPr lang="en-US" sz="1600" b="1" dirty="0" smtClean="0">
              <a:latin typeface="Arial"/>
              <a:cs typeface="Arial"/>
            </a:endParaRPr>
          </a:p>
          <a:p>
            <a:r>
              <a:rPr lang="en-US" sz="1600" b="1" dirty="0" smtClean="0">
                <a:latin typeface="Arial"/>
                <a:cs typeface="Arial"/>
              </a:rPr>
              <a:t>What was the percentage by mass of NaOH in the impure sample</a:t>
            </a:r>
            <a:r>
              <a:rPr lang="en-US" b="1" dirty="0" smtClean="0">
                <a:latin typeface="Arial"/>
                <a:cs typeface="Arial"/>
              </a:rPr>
              <a:t>?     </a:t>
            </a:r>
          </a:p>
          <a:p>
            <a:endParaRPr lang="en-US" baseline="300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223" y="3175139"/>
            <a:ext cx="86280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Given all this information, many students struggle to make sense of what is happening in the titration.    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One strategy that can help students to improve their understanding is to chose an exam question from a past paper, and then give students all the apparatus listed in the question.  No chemicals are required.  Students then us post-it notes to label each item of apparatus with the reagent name and quantity that it contains.  Students must then write a number on each post-it to correspond to the order in which the equipment is used.  Once students understand the method they can then begin the calculations.  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An illustration of how this might work appears on the next two slides. </a:t>
            </a:r>
            <a:endParaRPr lang="en-US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66" y="1765762"/>
            <a:ext cx="3108393" cy="46087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074" y="4213105"/>
            <a:ext cx="1440925" cy="2161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9288" y="4716761"/>
            <a:ext cx="2210309" cy="16577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8914" y="1765762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209" y="4948676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97221" y="3734497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94443" y="3734497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9500" y="1817494"/>
            <a:ext cx="1369288" cy="19170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246778" y="1738868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1223" y="6410439"/>
            <a:ext cx="857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Students annotate post-it notes on apparatus with information from the exam question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2552" y="151806"/>
            <a:ext cx="8628096" cy="15081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i="1" dirty="0" smtClean="0"/>
              <a:t>Introductory text to an exam </a:t>
            </a:r>
            <a:r>
              <a:rPr lang="en-US" b="1" i="1" dirty="0"/>
              <a:t>q</a:t>
            </a:r>
            <a:r>
              <a:rPr lang="en-US" b="1" i="1" dirty="0" smtClean="0"/>
              <a:t>uestion 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sz="1400" dirty="0">
                <a:latin typeface="Arial"/>
                <a:cs typeface="Arial"/>
              </a:rPr>
              <a:t>2.00 grams of impure solid NaOH was weighed out and dissolved in approximately 30 cm</a:t>
            </a:r>
            <a:r>
              <a:rPr lang="en-US" sz="1400" baseline="30000" dirty="0">
                <a:latin typeface="Arial"/>
                <a:cs typeface="Arial"/>
              </a:rPr>
              <a:t>3</a:t>
            </a:r>
            <a:r>
              <a:rPr lang="en-US" sz="1400" dirty="0">
                <a:latin typeface="Arial"/>
                <a:cs typeface="Arial"/>
              </a:rPr>
              <a:t> of distilled water.  The solution was then transferred to a volumetric flask and made up to a total volume of 100 cm</a:t>
            </a:r>
            <a:r>
              <a:rPr lang="en-US" sz="1400" baseline="30000" dirty="0">
                <a:latin typeface="Arial"/>
                <a:cs typeface="Arial"/>
              </a:rPr>
              <a:t>3</a:t>
            </a:r>
            <a:r>
              <a:rPr lang="en-US" sz="1400" dirty="0">
                <a:latin typeface="Arial"/>
                <a:cs typeface="Arial"/>
              </a:rPr>
              <a:t> with distilled water.  25.0 cm</a:t>
            </a:r>
            <a:r>
              <a:rPr lang="en-US" sz="1400" baseline="30000" dirty="0">
                <a:latin typeface="Arial"/>
                <a:cs typeface="Arial"/>
              </a:rPr>
              <a:t>3</a:t>
            </a:r>
            <a:r>
              <a:rPr lang="en-US" sz="1400" dirty="0">
                <a:latin typeface="Arial"/>
                <a:cs typeface="Arial"/>
              </a:rPr>
              <a:t> of this solution was then titrated against a standard solution of 0.10 mol dm</a:t>
            </a:r>
            <a:r>
              <a:rPr lang="en-US" sz="1400" baseline="30000" dirty="0">
                <a:latin typeface="Arial"/>
                <a:cs typeface="Arial"/>
              </a:rPr>
              <a:t>-3</a:t>
            </a:r>
            <a:r>
              <a:rPr lang="en-US" sz="1400" dirty="0">
                <a:latin typeface="Arial"/>
                <a:cs typeface="Arial"/>
              </a:rPr>
              <a:t> HCl.  12.50 cm</a:t>
            </a:r>
            <a:r>
              <a:rPr lang="en-US" sz="1400" baseline="30000" dirty="0">
                <a:latin typeface="Arial"/>
                <a:cs typeface="Arial"/>
              </a:rPr>
              <a:t>3 </a:t>
            </a:r>
            <a:r>
              <a:rPr lang="en-US" sz="1400" dirty="0">
                <a:latin typeface="Arial"/>
                <a:cs typeface="Arial"/>
              </a:rPr>
              <a:t>of HCl was required to reach the end point</a:t>
            </a:r>
            <a:r>
              <a:rPr lang="en-US" sz="1400">
                <a:latin typeface="Arial"/>
                <a:cs typeface="Arial"/>
              </a:rPr>
              <a:t>. </a:t>
            </a:r>
            <a:endParaRPr lang="en-US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66" y="1765762"/>
            <a:ext cx="3108393" cy="46087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074" y="4213105"/>
            <a:ext cx="1440925" cy="2161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9288" y="4716761"/>
            <a:ext cx="2210309" cy="16577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8914" y="1765762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5.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12.50 cm</a:t>
            </a:r>
            <a:r>
              <a:rPr lang="en-US" sz="1600" baseline="30000" dirty="0" smtClean="0">
                <a:solidFill>
                  <a:schemeClr val="tx1"/>
                </a:solidFill>
              </a:rPr>
              <a:t>3 </a:t>
            </a:r>
            <a:r>
              <a:rPr lang="en-US" sz="1600" dirty="0" smtClean="0">
                <a:solidFill>
                  <a:schemeClr val="tx1"/>
                </a:solidFill>
              </a:rPr>
              <a:t>of</a:t>
            </a:r>
            <a:r>
              <a:rPr lang="en-US" sz="1600" baseline="30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0.10 mol </a:t>
            </a:r>
            <a:r>
              <a:rPr lang="en-US" sz="1600" smtClean="0">
                <a:solidFill>
                  <a:schemeClr val="tx1"/>
                </a:solidFill>
              </a:rPr>
              <a:t>dm</a:t>
            </a:r>
            <a:r>
              <a:rPr lang="en-US" sz="1600" baseline="30000" smtClean="0">
                <a:solidFill>
                  <a:schemeClr val="tx1"/>
                </a:solidFill>
              </a:rPr>
              <a:t>-3 </a:t>
            </a:r>
            <a:r>
              <a:rPr lang="en-US" sz="1600" smtClean="0">
                <a:solidFill>
                  <a:schemeClr val="tx1"/>
                </a:solidFill>
              </a:rPr>
              <a:t>HCl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to reach end point </a:t>
            </a:r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209" y="4948676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4.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25.0 </a:t>
            </a:r>
            <a:r>
              <a:rPr lang="en-US" sz="1600" smtClean="0">
                <a:solidFill>
                  <a:schemeClr val="tx1"/>
                </a:solidFill>
              </a:rPr>
              <a:t>cm</a:t>
            </a:r>
            <a:r>
              <a:rPr lang="en-US" sz="1600" baseline="3000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smtClean="0">
                <a:solidFill>
                  <a:schemeClr val="tx1"/>
                </a:solidFill>
              </a:rPr>
              <a:t>of sample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(unknown conc.) </a:t>
            </a:r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97221" y="3734497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2.  </a:t>
            </a:r>
          </a:p>
          <a:p>
            <a:pPr algn="ctr"/>
            <a:r>
              <a:rPr lang="en-US" sz="1600" smtClean="0">
                <a:solidFill>
                  <a:srgbClr val="000000"/>
                </a:solidFill>
              </a:rPr>
              <a:t>solution  </a:t>
            </a:r>
            <a:r>
              <a:rPr lang="en-US" sz="1600" dirty="0" smtClean="0">
                <a:solidFill>
                  <a:srgbClr val="000000"/>
                </a:solidFill>
              </a:rPr>
              <a:t>made up to 100 </a:t>
            </a:r>
            <a:r>
              <a:rPr lang="en-US" sz="1600" smtClean="0">
                <a:solidFill>
                  <a:srgbClr val="000000"/>
                </a:solidFill>
              </a:rPr>
              <a:t>cm</a:t>
            </a:r>
            <a:r>
              <a:rPr lang="en-US" sz="1600" baseline="30000" smtClean="0">
                <a:solidFill>
                  <a:srgbClr val="000000"/>
                </a:solidFill>
              </a:rPr>
              <a:t>3</a:t>
            </a:r>
            <a:r>
              <a:rPr lang="en-US" sz="1600" dirty="0" smtClean="0">
                <a:solidFill>
                  <a:srgbClr val="000000"/>
                </a:solidFill>
              </a:rPr>
              <a:t> with H</a:t>
            </a:r>
            <a:r>
              <a:rPr lang="en-US" sz="1600" baseline="-25000" dirty="0" smtClean="0">
                <a:solidFill>
                  <a:srgbClr val="000000"/>
                </a:solidFill>
              </a:rPr>
              <a:t>2</a:t>
            </a:r>
            <a:r>
              <a:rPr lang="en-US" sz="1600" dirty="0" smtClean="0">
                <a:solidFill>
                  <a:srgbClr val="000000"/>
                </a:solidFill>
              </a:rPr>
              <a:t>O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794443" y="3734497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3. 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25.0 </a:t>
            </a:r>
            <a:r>
              <a:rPr lang="en-US" sz="1600" smtClean="0">
                <a:solidFill>
                  <a:srgbClr val="000000"/>
                </a:solidFill>
              </a:rPr>
              <a:t>cm</a:t>
            </a:r>
            <a:r>
              <a:rPr lang="en-US" sz="1600" baseline="30000" smtClean="0">
                <a:solidFill>
                  <a:srgbClr val="000000"/>
                </a:solidFill>
              </a:rPr>
              <a:t>3</a:t>
            </a:r>
            <a:r>
              <a:rPr lang="en-US" sz="1600" smtClean="0">
                <a:solidFill>
                  <a:srgbClr val="000000"/>
                </a:solidFill>
              </a:rPr>
              <a:t> transferred </a:t>
            </a:r>
            <a:r>
              <a:rPr lang="en-US" sz="1600" dirty="0" smtClean="0">
                <a:solidFill>
                  <a:srgbClr val="000000"/>
                </a:solidFill>
              </a:rPr>
              <a:t>into conical flask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9500" y="1817494"/>
            <a:ext cx="1369288" cy="19170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246778" y="1729537"/>
            <a:ext cx="1349557" cy="1425817"/>
          </a:xfrm>
          <a:prstGeom prst="rect">
            <a:avLst/>
          </a:prstGeom>
          <a:solidFill>
            <a:srgbClr val="FFFF00"/>
          </a:solidFill>
          <a:ln>
            <a:solidFill>
              <a:srgbClr val="FFCC66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1. 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2.00 g </a:t>
            </a:r>
            <a:r>
              <a:rPr lang="en-US" sz="1600" smtClean="0">
                <a:solidFill>
                  <a:srgbClr val="000000"/>
                </a:solidFill>
              </a:rPr>
              <a:t>of solid dissolved </a:t>
            </a:r>
            <a:r>
              <a:rPr lang="en-US" sz="1600" dirty="0" smtClean="0">
                <a:solidFill>
                  <a:srgbClr val="000000"/>
                </a:solidFill>
              </a:rPr>
              <a:t>in H</a:t>
            </a:r>
            <a:r>
              <a:rPr lang="en-US" sz="1600" baseline="-25000" dirty="0" smtClean="0">
                <a:solidFill>
                  <a:srgbClr val="000000"/>
                </a:solidFill>
              </a:rPr>
              <a:t>2</a:t>
            </a:r>
            <a:r>
              <a:rPr lang="en-US" sz="1600" dirty="0" smtClean="0">
                <a:solidFill>
                  <a:srgbClr val="000000"/>
                </a:solidFill>
              </a:rPr>
              <a:t>O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32552" y="151806"/>
            <a:ext cx="8628096" cy="15081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i="1" dirty="0" smtClean="0"/>
              <a:t>Introductory text to an exam </a:t>
            </a:r>
            <a:r>
              <a:rPr lang="en-US" b="1" i="1" dirty="0"/>
              <a:t>q</a:t>
            </a:r>
            <a:r>
              <a:rPr lang="en-US" b="1" i="1" dirty="0" smtClean="0"/>
              <a:t>uestion 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sz="1400" dirty="0">
                <a:latin typeface="Arial"/>
                <a:cs typeface="Arial"/>
              </a:rPr>
              <a:t>2.00 grams of impure solid NaOH was weighed out and dissolved in approximately 30 cm</a:t>
            </a:r>
            <a:r>
              <a:rPr lang="en-US" sz="1400" baseline="30000" dirty="0">
                <a:latin typeface="Arial"/>
                <a:cs typeface="Arial"/>
              </a:rPr>
              <a:t>3</a:t>
            </a:r>
            <a:r>
              <a:rPr lang="en-US" sz="1400" dirty="0">
                <a:latin typeface="Arial"/>
                <a:cs typeface="Arial"/>
              </a:rPr>
              <a:t> of distilled water.  The solution was then transferred to a volumetric flask and made up to a total volume of 100 cm</a:t>
            </a:r>
            <a:r>
              <a:rPr lang="en-US" sz="1400" baseline="30000" dirty="0">
                <a:latin typeface="Arial"/>
                <a:cs typeface="Arial"/>
              </a:rPr>
              <a:t>3</a:t>
            </a:r>
            <a:r>
              <a:rPr lang="en-US" sz="1400" dirty="0">
                <a:latin typeface="Arial"/>
                <a:cs typeface="Arial"/>
              </a:rPr>
              <a:t> with distilled water.  25.0 cm</a:t>
            </a:r>
            <a:r>
              <a:rPr lang="en-US" sz="1400" baseline="30000" dirty="0">
                <a:latin typeface="Arial"/>
                <a:cs typeface="Arial"/>
              </a:rPr>
              <a:t>3</a:t>
            </a:r>
            <a:r>
              <a:rPr lang="en-US" sz="1400" dirty="0">
                <a:latin typeface="Arial"/>
                <a:cs typeface="Arial"/>
              </a:rPr>
              <a:t> of this solution was then titrated against a standard solution of 0.10 mol dm</a:t>
            </a:r>
            <a:r>
              <a:rPr lang="en-US" sz="1400" baseline="30000" dirty="0">
                <a:latin typeface="Arial"/>
                <a:cs typeface="Arial"/>
              </a:rPr>
              <a:t>-3</a:t>
            </a:r>
            <a:r>
              <a:rPr lang="en-US" sz="1400" dirty="0">
                <a:latin typeface="Arial"/>
                <a:cs typeface="Arial"/>
              </a:rPr>
              <a:t> HCl.  12.50 cm</a:t>
            </a:r>
            <a:r>
              <a:rPr lang="en-US" sz="1400" baseline="30000" dirty="0">
                <a:latin typeface="Arial"/>
                <a:cs typeface="Arial"/>
              </a:rPr>
              <a:t>3 </a:t>
            </a:r>
            <a:r>
              <a:rPr lang="en-US" sz="1400" dirty="0">
                <a:latin typeface="Arial"/>
                <a:cs typeface="Arial"/>
              </a:rPr>
              <a:t>of HCl was required to reach the end point</a:t>
            </a:r>
            <a:r>
              <a:rPr lang="en-US" sz="1400">
                <a:latin typeface="Arial"/>
                <a:cs typeface="Arial"/>
              </a:rPr>
              <a:t>. </a:t>
            </a:r>
            <a:endParaRPr lang="en-US" sz="1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484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7</cp:revision>
  <dcterms:created xsi:type="dcterms:W3CDTF">2015-02-21T22:16:53Z</dcterms:created>
  <dcterms:modified xsi:type="dcterms:W3CDTF">2015-06-23T13:18:55Z</dcterms:modified>
</cp:coreProperties>
</file>