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0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FF869-C579-493C-877A-6D048DCD3756}" type="datetimeFigureOut">
              <a:rPr lang="en-GB" smtClean="0"/>
              <a:t>05/11/2016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09E47-C07A-4B54-B553-136BA95CC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96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09E47-C07A-4B54-B553-136BA95CC4C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51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09E47-C07A-4B54-B553-136BA95CC4C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236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8FF-83A9-DD4A-BD58-992476602EB4}" type="datetimeFigureOut"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4537-E4C4-A54F-B1C1-1A3713B343C9}" type="slidenum"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8FF-83A9-DD4A-BD58-992476602EB4}" type="datetimeFigureOut"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4537-E4C4-A54F-B1C1-1A3713B343C9}" type="slidenum"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8FF-83A9-DD4A-BD58-992476602EB4}" type="datetimeFigureOut"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4537-E4C4-A54F-B1C1-1A3713B343C9}" type="slidenum"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8FF-83A9-DD4A-BD58-992476602EB4}" type="datetimeFigureOut"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4537-E4C4-A54F-B1C1-1A3713B343C9}" type="slidenum"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8FF-83A9-DD4A-BD58-992476602EB4}" type="datetimeFigureOut"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4537-E4C4-A54F-B1C1-1A3713B343C9}" type="slidenum"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8FF-83A9-DD4A-BD58-992476602EB4}" type="datetimeFigureOut">
              <a:t>11/5/2016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4537-E4C4-A54F-B1C1-1A3713B343C9}" type="slidenum"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8FF-83A9-DD4A-BD58-992476602EB4}" type="datetimeFigureOut">
              <a:t>11/5/2016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4537-E4C4-A54F-B1C1-1A3713B343C9}" type="slidenum"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8FF-83A9-DD4A-BD58-992476602EB4}" type="datetimeFigureOut">
              <a:t>11/5/2016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4537-E4C4-A54F-B1C1-1A3713B343C9}" type="slidenum"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8FF-83A9-DD4A-BD58-992476602EB4}" type="datetimeFigureOut">
              <a:t>11/5/2016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4537-E4C4-A54F-B1C1-1A3713B343C9}" type="slidenum"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8FF-83A9-DD4A-BD58-992476602EB4}" type="datetimeFigureOut">
              <a:t>11/5/2016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4537-E4C4-A54F-B1C1-1A3713B343C9}" type="slidenum"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18FF-83A9-DD4A-BD58-992476602EB4}" type="datetimeFigureOut">
              <a:t>11/5/2016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4537-E4C4-A54F-B1C1-1A3713B343C9}" type="slidenum"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318FF-83A9-DD4A-BD58-992476602EB4}" type="datetimeFigureOut"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4537-E4C4-A54F-B1C1-1A3713B343C9}" type="slidenum"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scienceteacher.co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0553" y="5984123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03049" y="947648"/>
          <a:ext cx="8102896" cy="21031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latin typeface="Cambria"/>
                          <a:cs typeface="Cambria"/>
                        </a:rPr>
                        <a:t>Photosynthesis</a:t>
                      </a:r>
                      <a:r>
                        <a:rPr lang="en-US" b="0" baseline="0">
                          <a:latin typeface="Cambria"/>
                          <a:cs typeface="Cambria"/>
                        </a:rPr>
                        <a:t> and respiration</a:t>
                      </a:r>
                      <a:endParaRPr lang="en-US" b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latin typeface="Cambria"/>
                          <a:cs typeface="Cambria"/>
                        </a:rPr>
                        <a:t>Key Stage 3 and GCSE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>
                          <a:latin typeface="Cambria"/>
                          <a:cs typeface="Cambria"/>
                        </a:rPr>
                        <a:t>To write word equations for photosynthesis and</a:t>
                      </a:r>
                      <a:r>
                        <a:rPr lang="en-US" baseline="0">
                          <a:latin typeface="Cambria"/>
                          <a:cs typeface="Cambria"/>
                        </a:rPr>
                        <a:t> respiration</a:t>
                      </a:r>
                      <a:endParaRPr lang="en-US">
                        <a:latin typeface="Cambria"/>
                        <a:cs typeface="Cambria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>
                          <a:latin typeface="Cambria"/>
                          <a:cs typeface="Cambria"/>
                        </a:rPr>
                        <a:t>To describe and explain the relationship</a:t>
                      </a:r>
                      <a:r>
                        <a:rPr lang="en-US" baseline="0">
                          <a:latin typeface="Cambria"/>
                          <a:cs typeface="Cambria"/>
                        </a:rPr>
                        <a:t> between respiration and photosynthesis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>
                          <a:latin typeface="Cambria"/>
                          <a:cs typeface="Cambria"/>
                        </a:rPr>
                        <a:t>To evaluate a model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1549020" y="750624"/>
            <a:ext cx="6135343" cy="2077384"/>
            <a:chOff x="235306" y="450089"/>
            <a:chExt cx="8489983" cy="3397971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41332" y="2188234"/>
              <a:ext cx="1231900" cy="1644650"/>
            </a:xfrm>
            <a:prstGeom prst="rect">
              <a:avLst/>
            </a:prstGeom>
          </p:spPr>
        </p:pic>
        <p:grpSp>
          <p:nvGrpSpPr>
            <p:cNvPr id="2" name="Group 25"/>
            <p:cNvGrpSpPr/>
            <p:nvPr/>
          </p:nvGrpSpPr>
          <p:grpSpPr>
            <a:xfrm>
              <a:off x="2785101" y="3550849"/>
              <a:ext cx="336071" cy="289623"/>
              <a:chOff x="1231312" y="2692705"/>
              <a:chExt cx="336071" cy="289623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5" name="Rounded Rectangle 4"/>
            <p:cNvSpPr/>
            <p:nvPr/>
          </p:nvSpPr>
          <p:spPr>
            <a:xfrm>
              <a:off x="320339" y="3550849"/>
              <a:ext cx="8340289" cy="289623"/>
            </a:xfrm>
            <a:prstGeom prst="roundRect">
              <a:avLst>
                <a:gd name="adj" fmla="val 50000"/>
              </a:avLst>
            </a:prstGeom>
            <a:noFill/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mbria" panose="02040503050406030204" pitchFamily="18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11126" y="2364814"/>
              <a:ext cx="1114163" cy="11141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grpSp>
          <p:nvGrpSpPr>
            <p:cNvPr id="3" name="Group 15"/>
            <p:cNvGrpSpPr/>
            <p:nvPr/>
          </p:nvGrpSpPr>
          <p:grpSpPr>
            <a:xfrm>
              <a:off x="1608952" y="3550849"/>
              <a:ext cx="336071" cy="289623"/>
              <a:chOff x="1231312" y="2692705"/>
              <a:chExt cx="336071" cy="289623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7" name="Group 16"/>
            <p:cNvGrpSpPr/>
            <p:nvPr/>
          </p:nvGrpSpPr>
          <p:grpSpPr>
            <a:xfrm>
              <a:off x="1215676" y="3550849"/>
              <a:ext cx="336071" cy="289623"/>
              <a:chOff x="1231312" y="2692705"/>
              <a:chExt cx="336071" cy="289623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8" name="Group 19"/>
            <p:cNvGrpSpPr/>
            <p:nvPr/>
          </p:nvGrpSpPr>
          <p:grpSpPr>
            <a:xfrm>
              <a:off x="1994454" y="3558437"/>
              <a:ext cx="336071" cy="289623"/>
              <a:chOff x="1231312" y="2692705"/>
              <a:chExt cx="336071" cy="289623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9" name="Group 22"/>
            <p:cNvGrpSpPr/>
            <p:nvPr/>
          </p:nvGrpSpPr>
          <p:grpSpPr>
            <a:xfrm>
              <a:off x="2402838" y="3558437"/>
              <a:ext cx="336071" cy="289623"/>
              <a:chOff x="1231312" y="2692705"/>
              <a:chExt cx="336071" cy="289623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10" name="Group 28"/>
            <p:cNvGrpSpPr/>
            <p:nvPr/>
          </p:nvGrpSpPr>
          <p:grpSpPr>
            <a:xfrm>
              <a:off x="845282" y="3558437"/>
              <a:ext cx="336071" cy="289623"/>
              <a:chOff x="1231312" y="2692705"/>
              <a:chExt cx="336071" cy="289623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486329" y="3550849"/>
              <a:ext cx="336071" cy="289623"/>
              <a:chOff x="1231312" y="2692705"/>
              <a:chExt cx="336071" cy="289623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12" name="Group 34"/>
            <p:cNvGrpSpPr/>
            <p:nvPr/>
          </p:nvGrpSpPr>
          <p:grpSpPr>
            <a:xfrm>
              <a:off x="7153311" y="3543261"/>
              <a:ext cx="336071" cy="289623"/>
              <a:chOff x="1231312" y="2692705"/>
              <a:chExt cx="336071" cy="289623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13" name="Group 37"/>
            <p:cNvGrpSpPr/>
            <p:nvPr/>
          </p:nvGrpSpPr>
          <p:grpSpPr>
            <a:xfrm>
              <a:off x="6760035" y="3543261"/>
              <a:ext cx="336071" cy="289623"/>
              <a:chOff x="1231312" y="2692705"/>
              <a:chExt cx="336071" cy="289623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16" name="Group 40"/>
            <p:cNvGrpSpPr/>
            <p:nvPr/>
          </p:nvGrpSpPr>
          <p:grpSpPr>
            <a:xfrm>
              <a:off x="7538813" y="3550849"/>
              <a:ext cx="336071" cy="289623"/>
              <a:chOff x="1231312" y="2692705"/>
              <a:chExt cx="336071" cy="289623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17" name="Group 43"/>
            <p:cNvGrpSpPr/>
            <p:nvPr/>
          </p:nvGrpSpPr>
          <p:grpSpPr>
            <a:xfrm>
              <a:off x="7947197" y="3550849"/>
              <a:ext cx="336071" cy="289623"/>
              <a:chOff x="1231312" y="2692705"/>
              <a:chExt cx="336071" cy="289623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20" name="Group 46"/>
            <p:cNvGrpSpPr/>
            <p:nvPr/>
          </p:nvGrpSpPr>
          <p:grpSpPr>
            <a:xfrm>
              <a:off x="6389641" y="3550849"/>
              <a:ext cx="336071" cy="289623"/>
              <a:chOff x="1231312" y="2692705"/>
              <a:chExt cx="336071" cy="289623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23" name="Group 49"/>
            <p:cNvGrpSpPr/>
            <p:nvPr/>
          </p:nvGrpSpPr>
          <p:grpSpPr>
            <a:xfrm>
              <a:off x="6030688" y="3543261"/>
              <a:ext cx="336071" cy="289623"/>
              <a:chOff x="1231312" y="2692705"/>
              <a:chExt cx="336071" cy="289623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grpSp>
          <p:nvGrpSpPr>
            <p:cNvPr id="26" name="Group 52"/>
            <p:cNvGrpSpPr/>
            <p:nvPr/>
          </p:nvGrpSpPr>
          <p:grpSpPr>
            <a:xfrm>
              <a:off x="8267632" y="3543261"/>
              <a:ext cx="336071" cy="289623"/>
              <a:chOff x="1231312" y="2692705"/>
              <a:chExt cx="336071" cy="289623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1231312" y="2692705"/>
                <a:ext cx="336071" cy="2896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303625" y="2776453"/>
                <a:ext cx="183671" cy="137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mbria" panose="02040503050406030204" pitchFamily="18" charset="0"/>
                </a:endParaRPr>
              </a:p>
            </p:txBody>
          </p:sp>
        </p:grpSp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56868" y="2403033"/>
              <a:ext cx="1064186" cy="106418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35306" y="2364814"/>
              <a:ext cx="1373646" cy="1002762"/>
            </a:xfrm>
            <a:prstGeom prst="rect">
              <a:avLst/>
            </a:prstGeom>
          </p:spPr>
        </p:pic>
        <p:sp>
          <p:nvSpPr>
            <p:cNvPr id="4" name="Round Single Corner Rectangle 3"/>
            <p:cNvSpPr/>
            <p:nvPr/>
          </p:nvSpPr>
          <p:spPr>
            <a:xfrm>
              <a:off x="2953137" y="450089"/>
              <a:ext cx="3237725" cy="3397971"/>
            </a:xfrm>
            <a:prstGeom prst="round1Rect">
              <a:avLst>
                <a:gd name="adj" fmla="val 0"/>
              </a:avLst>
            </a:prstGeom>
            <a:solidFill>
              <a:srgbClr val="008000"/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Cambria" panose="02040503050406030204" pitchFamily="18" charset="0"/>
                </a:rPr>
                <a:t>The chloroplast factory</a:t>
              </a:r>
            </a:p>
          </p:txBody>
        </p:sp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7"/>
            <a:srcRect l="22633" r="18722"/>
            <a:stretch>
              <a:fillRect/>
            </a:stretch>
          </p:blipFill>
          <p:spPr>
            <a:xfrm rot="16200000">
              <a:off x="3351526" y="498440"/>
              <a:ext cx="785455" cy="1058084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7"/>
            <a:srcRect l="22633" r="18722"/>
            <a:stretch>
              <a:fillRect/>
            </a:stretch>
          </p:blipFill>
          <p:spPr>
            <a:xfrm rot="16200000">
              <a:off x="4922577" y="498439"/>
              <a:ext cx="785455" cy="1058084"/>
            </a:xfrm>
            <a:prstGeom prst="rect">
              <a:avLst/>
            </a:prstGeom>
          </p:spPr>
        </p:pic>
      </p:grpSp>
      <p:cxnSp>
        <p:nvCxnSpPr>
          <p:cNvPr id="119" name="Straight Arrow Connector 118"/>
          <p:cNvCxnSpPr/>
          <p:nvPr/>
        </p:nvCxnSpPr>
        <p:spPr>
          <a:xfrm>
            <a:off x="3740183" y="2692866"/>
            <a:ext cx="1862248" cy="92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/>
          <p:cNvGrpSpPr/>
          <p:nvPr/>
        </p:nvGrpSpPr>
        <p:grpSpPr>
          <a:xfrm>
            <a:off x="1502293" y="3607185"/>
            <a:ext cx="6135343" cy="2100268"/>
            <a:chOff x="1497198" y="3088414"/>
            <a:chExt cx="6135343" cy="2100268"/>
          </a:xfrm>
        </p:grpSpPr>
        <p:grpSp>
          <p:nvGrpSpPr>
            <p:cNvPr id="131" name="Group 130"/>
            <p:cNvGrpSpPr/>
            <p:nvPr/>
          </p:nvGrpSpPr>
          <p:grpSpPr>
            <a:xfrm>
              <a:off x="1497198" y="3088414"/>
              <a:ext cx="6135343" cy="2100268"/>
              <a:chOff x="1541421" y="2675003"/>
              <a:chExt cx="6135343" cy="2100268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1541421" y="2697887"/>
                <a:ext cx="6135343" cy="2077384"/>
                <a:chOff x="235306" y="450089"/>
                <a:chExt cx="8489983" cy="3397971"/>
              </a:xfrm>
            </p:grpSpPr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741332" y="2188234"/>
                  <a:ext cx="1231900" cy="1644650"/>
                </a:xfrm>
                <a:prstGeom prst="rect">
                  <a:avLst/>
                </a:prstGeom>
              </p:spPr>
            </p:pic>
            <p:grpSp>
              <p:nvGrpSpPr>
                <p:cNvPr id="68" name="Group 25"/>
                <p:cNvGrpSpPr/>
                <p:nvPr/>
              </p:nvGrpSpPr>
              <p:grpSpPr>
                <a:xfrm>
                  <a:off x="2785101" y="3550849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116" name="Oval 115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117" name="Oval 116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sp>
              <p:nvSpPr>
                <p:cNvPr id="69" name="Rounded Rectangle 68"/>
                <p:cNvSpPr/>
                <p:nvPr/>
              </p:nvSpPr>
              <p:spPr>
                <a:xfrm>
                  <a:off x="320339" y="3550849"/>
                  <a:ext cx="8340289" cy="289623"/>
                </a:xfrm>
                <a:prstGeom prst="roundRect">
                  <a:avLst>
                    <a:gd name="adj" fmla="val 50000"/>
                  </a:avLst>
                </a:prstGeom>
                <a:noFill/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ambria" panose="02040503050406030204" pitchFamily="18" charset="0"/>
                  </a:endParaRPr>
                </a:p>
              </p:txBody>
            </p:sp>
            <p:pic>
              <p:nvPicPr>
                <p:cNvPr id="71" name="Picture 70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611126" y="2364814"/>
                  <a:ext cx="1114163" cy="111416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grpSp>
              <p:nvGrpSpPr>
                <p:cNvPr id="72" name="Group 15"/>
                <p:cNvGrpSpPr/>
                <p:nvPr/>
              </p:nvGrpSpPr>
              <p:grpSpPr>
                <a:xfrm>
                  <a:off x="1608952" y="3550849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114" name="Oval 5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115" name="Oval 14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grpSp>
              <p:nvGrpSpPr>
                <p:cNvPr id="73" name="Group 16"/>
                <p:cNvGrpSpPr/>
                <p:nvPr/>
              </p:nvGrpSpPr>
              <p:grpSpPr>
                <a:xfrm>
                  <a:off x="1215676" y="3550849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112" name="Oval 17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113" name="Oval 18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grpSp>
              <p:nvGrpSpPr>
                <p:cNvPr id="74" name="Group 19"/>
                <p:cNvGrpSpPr/>
                <p:nvPr/>
              </p:nvGrpSpPr>
              <p:grpSpPr>
                <a:xfrm>
                  <a:off x="1994454" y="3558437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110" name="Oval 109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111" name="Oval 110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grpSp>
              <p:nvGrpSpPr>
                <p:cNvPr id="75" name="Group 22"/>
                <p:cNvGrpSpPr/>
                <p:nvPr/>
              </p:nvGrpSpPr>
              <p:grpSpPr>
                <a:xfrm>
                  <a:off x="2402838" y="3558437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108" name="Oval 107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109" name="Oval 108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grpSp>
              <p:nvGrpSpPr>
                <p:cNvPr id="76" name="Group 28"/>
                <p:cNvGrpSpPr/>
                <p:nvPr/>
              </p:nvGrpSpPr>
              <p:grpSpPr>
                <a:xfrm>
                  <a:off x="845282" y="3558437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106" name="Oval 105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grpSp>
              <p:nvGrpSpPr>
                <p:cNvPr id="77" name="Group 31"/>
                <p:cNvGrpSpPr/>
                <p:nvPr/>
              </p:nvGrpSpPr>
              <p:grpSpPr>
                <a:xfrm>
                  <a:off x="486329" y="3550849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104" name="Oval 103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grpSp>
              <p:nvGrpSpPr>
                <p:cNvPr id="78" name="Group 34"/>
                <p:cNvGrpSpPr/>
                <p:nvPr/>
              </p:nvGrpSpPr>
              <p:grpSpPr>
                <a:xfrm>
                  <a:off x="7153311" y="3543261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102" name="Oval 101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grpSp>
              <p:nvGrpSpPr>
                <p:cNvPr id="79" name="Group 37"/>
                <p:cNvGrpSpPr/>
                <p:nvPr/>
              </p:nvGrpSpPr>
              <p:grpSpPr>
                <a:xfrm>
                  <a:off x="6760035" y="3543261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100" name="Oval 99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101" name="Oval 100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grpSp>
              <p:nvGrpSpPr>
                <p:cNvPr id="80" name="Group 40"/>
                <p:cNvGrpSpPr/>
                <p:nvPr/>
              </p:nvGrpSpPr>
              <p:grpSpPr>
                <a:xfrm>
                  <a:off x="7538813" y="3550849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98" name="Oval 97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99" name="Oval 98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grpSp>
              <p:nvGrpSpPr>
                <p:cNvPr id="81" name="Group 43"/>
                <p:cNvGrpSpPr/>
                <p:nvPr/>
              </p:nvGrpSpPr>
              <p:grpSpPr>
                <a:xfrm>
                  <a:off x="7947197" y="3550849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96" name="Oval 95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97" name="Oval 96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grpSp>
              <p:nvGrpSpPr>
                <p:cNvPr id="82" name="Group 46"/>
                <p:cNvGrpSpPr/>
                <p:nvPr/>
              </p:nvGrpSpPr>
              <p:grpSpPr>
                <a:xfrm>
                  <a:off x="6389641" y="3550849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94" name="Oval 93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95" name="Oval 94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grpSp>
              <p:nvGrpSpPr>
                <p:cNvPr id="83" name="Group 49"/>
                <p:cNvGrpSpPr/>
                <p:nvPr/>
              </p:nvGrpSpPr>
              <p:grpSpPr>
                <a:xfrm>
                  <a:off x="6030688" y="3543261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92" name="Oval 91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93" name="Oval 92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grpSp>
              <p:nvGrpSpPr>
                <p:cNvPr id="84" name="Group 52"/>
                <p:cNvGrpSpPr/>
                <p:nvPr/>
              </p:nvGrpSpPr>
              <p:grpSpPr>
                <a:xfrm>
                  <a:off x="8267632" y="3543261"/>
                  <a:ext cx="336071" cy="289623"/>
                  <a:chOff x="1231312" y="2692705"/>
                  <a:chExt cx="336071" cy="289623"/>
                </a:xfrm>
              </p:grpSpPr>
              <p:sp>
                <p:nvSpPr>
                  <p:cNvPr id="90" name="Oval 89"/>
                  <p:cNvSpPr/>
                  <p:nvPr/>
                </p:nvSpPr>
                <p:spPr>
                  <a:xfrm>
                    <a:off x="1231312" y="2692705"/>
                    <a:ext cx="336071" cy="2896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  <p:sp>
                <p:nvSpPr>
                  <p:cNvPr id="91" name="Oval 90"/>
                  <p:cNvSpPr/>
                  <p:nvPr/>
                </p:nvSpPr>
                <p:spPr>
                  <a:xfrm>
                    <a:off x="1303625" y="2776453"/>
                    <a:ext cx="183671" cy="137223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mbria" panose="02040503050406030204" pitchFamily="18" charset="0"/>
                    </a:endParaRPr>
                  </a:p>
                </p:txBody>
              </p:sp>
            </p:grpSp>
            <p:pic>
              <p:nvPicPr>
                <p:cNvPr id="85" name="Picture 84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356868" y="2403033"/>
                  <a:ext cx="1064186" cy="1064186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86" name="Picture 85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35306" y="2364814"/>
                  <a:ext cx="1373646" cy="1002762"/>
                </a:xfrm>
                <a:prstGeom prst="rect">
                  <a:avLst/>
                </a:prstGeom>
              </p:spPr>
            </p:pic>
            <p:sp>
              <p:nvSpPr>
                <p:cNvPr id="87" name="Round Single Corner Rectangle 3"/>
                <p:cNvSpPr/>
                <p:nvPr/>
              </p:nvSpPr>
              <p:spPr>
                <a:xfrm>
                  <a:off x="2953137" y="450089"/>
                  <a:ext cx="3237726" cy="3397971"/>
                </a:xfrm>
                <a:prstGeom prst="round1Rect">
                  <a:avLst>
                    <a:gd name="adj" fmla="val 0"/>
                  </a:avLst>
                </a:prstGeom>
                <a:solidFill>
                  <a:schemeClr val="accent2"/>
                </a:solidFill>
                <a:ln w="25400">
                  <a:solidFill>
                    <a:schemeClr val="accent2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latin typeface="Cambria" panose="02040503050406030204" pitchFamily="18" charset="0"/>
                  </a:endParaRPr>
                </a:p>
                <a:p>
                  <a:pPr algn="ctr"/>
                  <a:r>
                    <a:rPr lang="en-US" sz="2000" dirty="0">
                      <a:latin typeface="Cambria" panose="02040503050406030204" pitchFamily="18" charset="0"/>
                    </a:rPr>
                    <a:t>The mitochondrion factory</a:t>
                  </a:r>
                  <a:endParaRPr lang="en-US" sz="1600" dirty="0">
                    <a:solidFill>
                      <a:srgbClr val="000000"/>
                    </a:solidFill>
                    <a:latin typeface="Cambria" panose="02040503050406030204" pitchFamily="18" charset="0"/>
                  </a:endParaRPr>
                </a:p>
              </p:txBody>
            </p:sp>
          </p:grpSp>
          <p:pic>
            <p:nvPicPr>
              <p:cNvPr id="128" name="Picture 127"/>
              <p:cNvPicPr>
                <a:picLocks noChangeAspect="1"/>
              </p:cNvPicPr>
              <p:nvPr/>
            </p:nvPicPr>
            <p:blipFill>
              <a:blip r:embed="rId8"/>
              <a:srcRect l="3062" t="18763" r="6853" b="20570"/>
              <a:stretch>
                <a:fillRect/>
              </a:stretch>
            </p:blipFill>
            <p:spPr>
              <a:xfrm>
                <a:off x="5918974" y="2675003"/>
                <a:ext cx="1155492" cy="518771"/>
              </a:xfrm>
              <a:prstGeom prst="rect">
                <a:avLst/>
              </a:prstGeom>
            </p:spPr>
          </p:pic>
        </p:grpSp>
        <p:cxnSp>
          <p:nvCxnSpPr>
            <p:cNvPr id="121" name="Straight Arrow Connector 120"/>
            <p:cNvCxnSpPr/>
            <p:nvPr/>
          </p:nvCxnSpPr>
          <p:spPr>
            <a:xfrm rot="10800000" flipV="1">
              <a:off x="3634510" y="5062818"/>
              <a:ext cx="1813623" cy="927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U-Turn Arrow 131"/>
          <p:cNvSpPr/>
          <p:nvPr/>
        </p:nvSpPr>
        <p:spPr>
          <a:xfrm rot="5400000">
            <a:off x="7179303" y="3531519"/>
            <a:ext cx="2409177" cy="629472"/>
          </a:xfrm>
          <a:prstGeom prst="uturn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33" name="U-Turn Arrow 132"/>
          <p:cNvSpPr/>
          <p:nvPr/>
        </p:nvSpPr>
        <p:spPr>
          <a:xfrm rot="16200000">
            <a:off x="-329255" y="3424113"/>
            <a:ext cx="2409177" cy="629472"/>
          </a:xfrm>
          <a:prstGeom prst="uturnArrow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2493794" y="566973"/>
            <a:ext cx="880353" cy="5930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mbria" panose="02040503050406030204" pitchFamily="18" charset="0"/>
              </a:rPr>
              <a:t>Open 7-11</a:t>
            </a:r>
          </a:p>
        </p:txBody>
      </p:sp>
      <p:cxnSp>
        <p:nvCxnSpPr>
          <p:cNvPr id="137" name="Straight Connector 136"/>
          <p:cNvCxnSpPr/>
          <p:nvPr/>
        </p:nvCxnSpPr>
        <p:spPr>
          <a:xfrm>
            <a:off x="3362706" y="863520"/>
            <a:ext cx="121433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Explosion 1 122"/>
          <p:cNvSpPr/>
          <p:nvPr/>
        </p:nvSpPr>
        <p:spPr>
          <a:xfrm>
            <a:off x="2799366" y="3603601"/>
            <a:ext cx="1149562" cy="972780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mbria" panose="02040503050406030204" pitchFamily="18" charset="0"/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>
            <a:off x="5806116" y="3803316"/>
            <a:ext cx="121433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895266" y="6416040"/>
            <a:ext cx="45719" cy="44196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 panose="02040503050406030204" pitchFamily="18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812914" y="5969000"/>
            <a:ext cx="2164705" cy="441960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  <a:latin typeface="Cambria" panose="02040503050406030204" pitchFamily="18" charset="0"/>
              </a:rPr>
              <a:t>The </a:t>
            </a:r>
            <a:r>
              <a:rPr lang="en-GB" dirty="0">
                <a:solidFill>
                  <a:schemeClr val="tx1"/>
                </a:solidFill>
                <a:latin typeface="Cambria" panose="02040503050406030204" pitchFamily="18" charset="0"/>
              </a:rPr>
              <a:t>Leaf </a:t>
            </a:r>
            <a:r>
              <a:rPr lang="en-GB" dirty="0" smtClean="0">
                <a:solidFill>
                  <a:schemeClr val="tx1"/>
                </a:solidFill>
                <a:latin typeface="Cambria" panose="02040503050406030204" pitchFamily="18" charset="0"/>
              </a:rPr>
              <a:t>Factories</a:t>
            </a:r>
            <a:endParaRPr lang="en-GB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endParaRPr lang="en-GB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321" y="271141"/>
            <a:ext cx="858535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ambria" panose="02040503050406030204" pitchFamily="18" charset="0"/>
              </a:rPr>
              <a:t>What are the names of the processes that </a:t>
            </a:r>
            <a:r>
              <a:rPr lang="en-US" sz="1600" dirty="0" smtClean="0">
                <a:latin typeface="Cambria" panose="02040503050406030204" pitchFamily="18" charset="0"/>
              </a:rPr>
              <a:t>happen </a:t>
            </a:r>
            <a:r>
              <a:rPr lang="en-US" sz="1600" dirty="0">
                <a:latin typeface="Cambria" panose="02040503050406030204" pitchFamily="18" charset="0"/>
              </a:rPr>
              <a:t>inside each factory</a:t>
            </a:r>
            <a:r>
              <a:rPr lang="en-US" sz="1600" dirty="0">
                <a:latin typeface="Cambria" panose="02040503050406030204" pitchFamily="18" charset="0"/>
              </a:rPr>
              <a:t>? Use the diagram to write word equations for </a:t>
            </a:r>
            <a:r>
              <a:rPr lang="en-US" sz="1600" dirty="0" smtClean="0">
                <a:latin typeface="Cambria" panose="02040503050406030204" pitchFamily="18" charset="0"/>
              </a:rPr>
              <a:t>each process. </a:t>
            </a:r>
            <a:endParaRPr lang="en-US" sz="1600" dirty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ambria" panose="02040503050406030204" pitchFamily="18" charset="0"/>
              </a:rPr>
              <a:t>Look at the the chloroplast factory.  Why does it not work at </a:t>
            </a:r>
            <a:r>
              <a:rPr lang="en-US" sz="1600" dirty="0" smtClean="0">
                <a:latin typeface="Cambria" panose="02040503050406030204" pitchFamily="18" charset="0"/>
              </a:rPr>
              <a:t>night?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Circle </a:t>
            </a:r>
            <a:r>
              <a:rPr lang="en-US" sz="1600" dirty="0">
                <a:latin typeface="Cambria" panose="02040503050406030204" pitchFamily="18" charset="0"/>
              </a:rPr>
              <a:t>the most important product of each factory.  Explain your choice.  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Cambria" panose="02040503050406030204" pitchFamily="18" charset="0"/>
              </a:rPr>
              <a:t>Can you use this diagram to describe and explain the relationship between respiration and </a:t>
            </a:r>
            <a:r>
              <a:rPr lang="en-US" sz="1600" dirty="0" smtClean="0">
                <a:latin typeface="Cambria" panose="02040503050406030204" pitchFamily="18" charset="0"/>
              </a:rPr>
              <a:t>photosynthesis in plants?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The </a:t>
            </a:r>
            <a:r>
              <a:rPr lang="en-US" sz="1600" dirty="0">
                <a:latin typeface="Cambria" panose="02040503050406030204" pitchFamily="18" charset="0"/>
              </a:rPr>
              <a:t>mitochondrion factory is open 24 hours a day.  How is this possible if the chloroplast factory is closed during the night time? </a:t>
            </a:r>
            <a:endParaRPr lang="en-US" sz="1600" dirty="0" smtClean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Animal </a:t>
            </a:r>
            <a:r>
              <a:rPr lang="en-US" sz="1600" dirty="0">
                <a:latin typeface="Cambria" panose="02040503050406030204" pitchFamily="18" charset="0"/>
              </a:rPr>
              <a:t>cells do not have </a:t>
            </a:r>
            <a:r>
              <a:rPr lang="en-US" sz="1600" dirty="0" smtClean="0">
                <a:latin typeface="Cambria" panose="02040503050406030204" pitchFamily="18" charset="0"/>
              </a:rPr>
              <a:t>chloroplasts. Where </a:t>
            </a:r>
            <a:r>
              <a:rPr lang="en-US" sz="1600" dirty="0">
                <a:latin typeface="Cambria" panose="02040503050406030204" pitchFamily="18" charset="0"/>
              </a:rPr>
              <a:t>do </a:t>
            </a:r>
            <a:r>
              <a:rPr lang="en-US" sz="1600" dirty="0" smtClean="0">
                <a:latin typeface="Cambria" panose="02040503050406030204" pitchFamily="18" charset="0"/>
              </a:rPr>
              <a:t>animal cells </a:t>
            </a:r>
            <a:r>
              <a:rPr lang="en-US" sz="1600" dirty="0">
                <a:latin typeface="Cambria" panose="02040503050406030204" pitchFamily="18" charset="0"/>
              </a:rPr>
              <a:t>get their glucose from? </a:t>
            </a:r>
            <a:endParaRPr lang="en-US" sz="1600" dirty="0" smtClean="0">
              <a:latin typeface="Cambria" panose="02040503050406030204" pitchFamily="18" charset="0"/>
            </a:endParaRPr>
          </a:p>
          <a:p>
            <a:pPr marL="1714500" lvl="3" indent="-342900">
              <a:buFont typeface="+mj-lt"/>
              <a:buAutoNum type="arabicPeriod"/>
            </a:pPr>
            <a:endParaRPr lang="en-US" sz="1600" dirty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Complete the Venn diagrams below to compare the models to the real organelles.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 smtClean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 smtClean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 smtClean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dirty="0">
              <a:latin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Cambria" panose="02040503050406030204" pitchFamily="18" charset="0"/>
              </a:rPr>
              <a:t>How have the leaf factories helped you to understand photosynthesis and respiration in plants?  </a:t>
            </a:r>
            <a:endParaRPr lang="en-US" sz="1600" dirty="0">
              <a:latin typeface="Cambria" panose="020405030504060302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40080" y="4630515"/>
            <a:ext cx="2448560" cy="14935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 chloroplast</a:t>
            </a:r>
            <a:endParaRPr lang="en-GB" sz="12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123440" y="4630515"/>
            <a:ext cx="2448560" cy="14935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GB" sz="1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          chloroplast           	  factory</a:t>
            </a:r>
            <a:endParaRPr lang="en-GB" sz="1200" dirty="0"/>
          </a:p>
        </p:txBody>
      </p:sp>
      <p:sp>
        <p:nvSpPr>
          <p:cNvPr id="16" name="Oval 15"/>
          <p:cNvSpPr/>
          <p:nvPr/>
        </p:nvSpPr>
        <p:spPr>
          <a:xfrm>
            <a:off x="4795520" y="4589875"/>
            <a:ext cx="2448560" cy="14935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mitochondria</a:t>
            </a:r>
            <a:endParaRPr lang="en-GB" sz="12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278880" y="4589875"/>
            <a:ext cx="2448560" cy="14935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GB" sz="1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              mitochondria           	   factory</a:t>
            </a:r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204</Words>
  <Application>Microsoft Office PowerPoint</Application>
  <PresentationFormat>On-screen Show (4:3)</PresentationFormat>
  <Paragraphs>43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9</cp:revision>
  <dcterms:created xsi:type="dcterms:W3CDTF">2014-11-15T17:07:43Z</dcterms:created>
  <dcterms:modified xsi:type="dcterms:W3CDTF">2016-11-05T15:27:44Z</dcterms:modified>
</cp:coreProperties>
</file>