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6"/>
  </p:notesMasterIdLst>
  <p:sldIdLst>
    <p:sldId id="295" r:id="rId2"/>
    <p:sldId id="312" r:id="rId3"/>
    <p:sldId id="314" r:id="rId4"/>
    <p:sldId id="313" r:id="rId5"/>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921" autoAdjust="0"/>
  </p:normalViewPr>
  <p:slideViewPr>
    <p:cSldViewPr>
      <p:cViewPr>
        <p:scale>
          <a:sx n="80" d="100"/>
          <a:sy n="80" d="100"/>
        </p:scale>
        <p:origin x="1626" y="138"/>
      </p:cViewPr>
      <p:guideLst>
        <p:guide orient="horz" pos="2160"/>
        <p:guide pos="2880"/>
      </p:guideLst>
    </p:cSldViewPr>
  </p:slideViewPr>
  <p:notesTextViewPr>
    <p:cViewPr>
      <p:scale>
        <a:sx n="1" d="1"/>
        <a:sy n="1" d="1"/>
      </p:scale>
      <p:origin x="0" y="0"/>
    </p:cViewPr>
  </p:notesTextViewPr>
  <p:sorterViewPr>
    <p:cViewPr>
      <p:scale>
        <a:sx n="90" d="100"/>
        <a:sy n="90" d="100"/>
      </p:scale>
      <p:origin x="0" y="498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3204747334"/>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3" name="Shape 23"/>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4" name="Shape 2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5" name="Shape 2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6" name="Shape 26"/>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200">
                <a:solidFill>
                  <a:srgbClr val="888888"/>
                </a:solidFill>
                <a:latin typeface="Calibri"/>
                <a:ea typeface="Calibri"/>
                <a:cs typeface="Calibri"/>
                <a:sym typeface="Calibri"/>
              </a:rPr>
              <a:t>‹#›</a:t>
            </a:fld>
            <a:endParaRPr lang="en-GB" sz="1200">
              <a:solidFill>
                <a:srgbClr val="888888"/>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marL="0" marR="0" lvl="0" indent="0" algn="l" rtl="0">
              <a:spcBef>
                <a:spcPts val="0"/>
              </a:spcBef>
              <a:buClr>
                <a:schemeClr val="dk1"/>
              </a:buClr>
              <a:buFont typeface="Calibri"/>
              <a:buNone/>
              <a:defRPr sz="40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9" name="Shape 29"/>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marR="0" lvl="0" indent="0" algn="l"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1pPr>
            <a:lvl2pPr marL="457200" marR="0" lvl="1" indent="0" algn="l" rtl="0">
              <a:spcBef>
                <a:spcPts val="360"/>
              </a:spcBef>
              <a:buClr>
                <a:srgbClr val="888888"/>
              </a:buClr>
              <a:buFont typeface="Arial"/>
              <a:buNone/>
              <a:defRPr sz="1800" b="0" i="0" u="none" strike="noStrike" cap="none">
                <a:solidFill>
                  <a:srgbClr val="888888"/>
                </a:solidFill>
                <a:latin typeface="Calibri"/>
                <a:ea typeface="Calibri"/>
                <a:cs typeface="Calibri"/>
                <a:sym typeface="Calibri"/>
              </a:defRPr>
            </a:lvl2pPr>
            <a:lvl3pPr marL="914400" marR="0" lvl="2" indent="0" algn="l" rtl="0">
              <a:spcBef>
                <a:spcPts val="320"/>
              </a:spcBef>
              <a:buClr>
                <a:srgbClr val="888888"/>
              </a:buClr>
              <a:buFont typeface="Arial"/>
              <a:buNone/>
              <a:defRPr sz="1600" b="0" i="0" u="none" strike="noStrike" cap="none">
                <a:solidFill>
                  <a:srgbClr val="888888"/>
                </a:solidFill>
                <a:latin typeface="Calibri"/>
                <a:ea typeface="Calibri"/>
                <a:cs typeface="Calibri"/>
                <a:sym typeface="Calibri"/>
              </a:defRPr>
            </a:lvl3pPr>
            <a:lvl4pPr marL="1371600" marR="0" lvl="3"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4pPr>
            <a:lvl5pPr marL="1828800" marR="0" lvl="4"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5pPr>
            <a:lvl6pPr marL="2286000" marR="0" lvl="5"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6pPr>
            <a:lvl7pPr marL="2743200" marR="0" lvl="6"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7pPr>
            <a:lvl8pPr marL="3200400" marR="0" lvl="7"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8pPr>
            <a:lvl9pPr marL="3657600" marR="0" lvl="8"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30" name="Shape 3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1" name="Shape 3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200">
                <a:solidFill>
                  <a:srgbClr val="888888"/>
                </a:solidFill>
                <a:latin typeface="Calibri"/>
                <a:ea typeface="Calibri"/>
                <a:cs typeface="Calibri"/>
                <a:sym typeface="Calibri"/>
              </a:rPr>
              <a:t>‹#›</a:t>
            </a:fld>
            <a:endParaRPr lang="en-GB" sz="1200">
              <a:solidFill>
                <a:srgbClr val="888888"/>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5" name="Shape 35"/>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marL="342900" marR="0" lvl="0" indent="-16510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742950" marR="0" lvl="1" indent="-13335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6" name="Shape 36"/>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marL="342900" marR="0" lvl="0" indent="-16510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742950" marR="0" lvl="1" indent="-13335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7" name="Shape 3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8" name="Shape 3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9" name="Shape 39"/>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200">
                <a:solidFill>
                  <a:srgbClr val="888888"/>
                </a:solidFill>
                <a:latin typeface="Calibri"/>
                <a:ea typeface="Calibri"/>
                <a:cs typeface="Calibri"/>
                <a:sym typeface="Calibri"/>
              </a:rPr>
              <a:t>‹#›</a:t>
            </a:fld>
            <a:endParaRPr lang="en-GB" sz="1200">
              <a:solidFill>
                <a:srgbClr val="888888"/>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2" name="Shape 42"/>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marR="0" lvl="0" indent="0" algn="l" rtl="0">
              <a:spcBef>
                <a:spcPts val="480"/>
              </a:spcBef>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spcBef>
                <a:spcPts val="400"/>
              </a:spcBef>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spcBef>
                <a:spcPts val="360"/>
              </a:spcBef>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marL="342900" marR="0" lvl="0" indent="-1905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1pPr>
            <a:lvl2pPr marL="742950" marR="0" lvl="1" indent="-15875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2pPr>
            <a:lvl3pPr marL="1143000" marR="0" lvl="2"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600200" marR="0" lvl="3"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4pPr>
            <a:lvl5pPr marL="2057400" marR="0" lvl="4"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44" name="Shape 44"/>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marR="0" lvl="0" indent="0" algn="l" rtl="0">
              <a:spcBef>
                <a:spcPts val="480"/>
              </a:spcBef>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spcBef>
                <a:spcPts val="400"/>
              </a:spcBef>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spcBef>
                <a:spcPts val="360"/>
              </a:spcBef>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5" name="Shape 45"/>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marL="342900" marR="0" lvl="0" indent="-1905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1pPr>
            <a:lvl2pPr marL="742950" marR="0" lvl="1" indent="-15875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2pPr>
            <a:lvl3pPr marL="1143000" marR="0" lvl="2"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600200" marR="0" lvl="3"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4pPr>
            <a:lvl5pPr marL="2057400" marR="0" lvl="4"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46" name="Shape 46"/>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7" name="Shape 4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200">
                <a:solidFill>
                  <a:srgbClr val="888888"/>
                </a:solidFill>
                <a:latin typeface="Calibri"/>
                <a:ea typeface="Calibri"/>
                <a:cs typeface="Calibri"/>
                <a:sym typeface="Calibri"/>
              </a:rPr>
              <a:t>‹#›</a:t>
            </a:fld>
            <a:endParaRPr lang="en-GB" sz="1200">
              <a:solidFill>
                <a:srgbClr val="888888"/>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1" name="Shape 5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2" name="Shape 5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200">
                <a:solidFill>
                  <a:srgbClr val="888888"/>
                </a:solidFill>
                <a:latin typeface="Calibri"/>
                <a:ea typeface="Calibri"/>
                <a:cs typeface="Calibri"/>
                <a:sym typeface="Calibri"/>
              </a:rPr>
              <a:t>‹#›</a:t>
            </a:fld>
            <a:endParaRPr lang="en-GB" sz="1200">
              <a:solidFill>
                <a:srgbClr val="888888"/>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marL="0" marR="0" lvl="0" indent="0" algn="l" rtl="0">
              <a:spcBef>
                <a:spcPts val="0"/>
              </a:spcBef>
              <a:buClr>
                <a:schemeClr val="dk1"/>
              </a:buClr>
              <a:buFont typeface="Calibri"/>
              <a:buNone/>
              <a:defRPr sz="20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6" name="Shape 56"/>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marR="0" lvl="0" indent="0" algn="l" rtl="0">
              <a:spcBef>
                <a:spcPts val="280"/>
              </a:spcBef>
              <a:buClr>
                <a:schemeClr val="dk1"/>
              </a:buClr>
              <a:buFont typeface="Arial"/>
              <a:buNone/>
              <a:defRPr sz="1400" b="0" i="0" u="none" strike="noStrike" cap="none">
                <a:solidFill>
                  <a:schemeClr val="dk1"/>
                </a:solidFill>
                <a:latin typeface="Calibri"/>
                <a:ea typeface="Calibri"/>
                <a:cs typeface="Calibri"/>
                <a:sym typeface="Calibri"/>
              </a:defRPr>
            </a:lvl1pPr>
            <a:lvl2pPr marL="457200" marR="0" lvl="1" indent="0" algn="l" rtl="0">
              <a:spcBef>
                <a:spcPts val="240"/>
              </a:spcBef>
              <a:buClr>
                <a:schemeClr val="dk1"/>
              </a:buClr>
              <a:buFont typeface="Arial"/>
              <a:buNone/>
              <a:defRPr sz="1200" b="0" i="0" u="none" strike="noStrike" cap="none">
                <a:solidFill>
                  <a:schemeClr val="dk1"/>
                </a:solidFill>
                <a:latin typeface="Calibri"/>
                <a:ea typeface="Calibri"/>
                <a:cs typeface="Calibri"/>
                <a:sym typeface="Calibri"/>
              </a:defRPr>
            </a:lvl2pPr>
            <a:lvl3pPr marL="914400" marR="0" lvl="2" indent="0" algn="l" rtl="0">
              <a:spcBef>
                <a:spcPts val="200"/>
              </a:spcBef>
              <a:buClr>
                <a:schemeClr val="dk1"/>
              </a:buClr>
              <a:buFont typeface="Arial"/>
              <a:buNone/>
              <a:defRPr sz="1000" b="0" i="0" u="none" strike="noStrike" cap="none">
                <a:solidFill>
                  <a:schemeClr val="dk1"/>
                </a:solidFill>
                <a:latin typeface="Calibri"/>
                <a:ea typeface="Calibri"/>
                <a:cs typeface="Calibri"/>
                <a:sym typeface="Calibri"/>
              </a:defRPr>
            </a:lvl3pPr>
            <a:lvl4pPr marL="1371600" marR="0" lvl="3"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4pPr>
            <a:lvl5pPr marL="1828800" marR="0" lvl="4"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5pPr>
            <a:lvl6pPr marL="2286000"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58" name="Shape 5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9" name="Shape 5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0" name="Shape 6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200">
                <a:solidFill>
                  <a:srgbClr val="888888"/>
                </a:solidFill>
                <a:latin typeface="Calibri"/>
                <a:ea typeface="Calibri"/>
                <a:cs typeface="Calibri"/>
                <a:sym typeface="Calibri"/>
              </a:rPr>
              <a:t>‹#›</a:t>
            </a:fld>
            <a:endParaRPr lang="en-GB" sz="1200">
              <a:solidFill>
                <a:srgbClr val="888888"/>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marL="0" marR="0" lvl="0" indent="0" algn="l" rtl="0">
              <a:spcBef>
                <a:spcPts val="0"/>
              </a:spcBef>
              <a:buClr>
                <a:schemeClr val="dk1"/>
              </a:buClr>
              <a:buFont typeface="Calibri"/>
              <a:buNone/>
              <a:defRPr sz="20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3" name="Shape 63"/>
          <p:cNvSpPr>
            <a:spLocks noGrp="1"/>
          </p:cNvSpPr>
          <p:nvPr>
            <p:ph type="pic" idx="2"/>
          </p:nvPr>
        </p:nvSpPr>
        <p:spPr>
          <a:xfrm>
            <a:off x="1792288" y="612775"/>
            <a:ext cx="5486399" cy="4114800"/>
          </a:xfrm>
          <a:prstGeom prst="rect">
            <a:avLst/>
          </a:prstGeom>
          <a:noFill/>
          <a:ln>
            <a:noFill/>
          </a:ln>
        </p:spPr>
        <p:txBody>
          <a:bodyPr lIns="91425" tIns="91425" rIns="91425" bIns="91425" anchor="t" anchorCtr="0"/>
          <a:lstStyle>
            <a:lvl1pPr marL="0" marR="0" lvl="0" indent="0" algn="l" rtl="0">
              <a:spcBef>
                <a:spcPts val="640"/>
              </a:spcBef>
              <a:buClr>
                <a:schemeClr val="dk1"/>
              </a:buClr>
              <a:buFont typeface="Arial"/>
              <a:buNone/>
              <a:defRPr sz="3200" b="0" i="0" u="none" strike="noStrike" cap="none">
                <a:solidFill>
                  <a:schemeClr val="dk1"/>
                </a:solidFill>
                <a:latin typeface="Calibri"/>
                <a:ea typeface="Calibri"/>
                <a:cs typeface="Calibri"/>
                <a:sym typeface="Calibri"/>
              </a:defRPr>
            </a:lvl1pPr>
            <a:lvl2pPr marL="457200" marR="0" lvl="1" indent="0" algn="l" rtl="0">
              <a:spcBef>
                <a:spcPts val="560"/>
              </a:spcBef>
              <a:buClr>
                <a:schemeClr val="dk1"/>
              </a:buClr>
              <a:buFont typeface="Arial"/>
              <a:buNone/>
              <a:defRPr sz="2800" b="0" i="0" u="none" strike="noStrike" cap="none">
                <a:solidFill>
                  <a:schemeClr val="dk1"/>
                </a:solidFill>
                <a:latin typeface="Calibri"/>
                <a:ea typeface="Calibri"/>
                <a:cs typeface="Calibri"/>
                <a:sym typeface="Calibri"/>
              </a:defRPr>
            </a:lvl2pPr>
            <a:lvl3pPr marL="914400" marR="0" lvl="2" indent="0" algn="l" rtl="0">
              <a:spcBef>
                <a:spcPts val="480"/>
              </a:spcBef>
              <a:buClr>
                <a:schemeClr val="dk1"/>
              </a:buClr>
              <a:buFont typeface="Arial"/>
              <a:buNone/>
              <a:defRPr sz="2400" b="0" i="0" u="none" strike="noStrike" cap="none">
                <a:solidFill>
                  <a:schemeClr val="dk1"/>
                </a:solidFill>
                <a:latin typeface="Calibri"/>
                <a:ea typeface="Calibri"/>
                <a:cs typeface="Calibri"/>
                <a:sym typeface="Calibri"/>
              </a:defRPr>
            </a:lvl3pPr>
            <a:lvl4pPr marL="1371600" marR="0" lvl="3"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4pPr>
            <a:lvl5pPr marL="1828800" marR="0" lvl="4"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5pPr>
            <a:lvl6pPr marL="2286000" marR="0" lvl="5"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6pPr>
            <a:lvl7pPr marL="2743200" marR="0" lvl="6"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7pPr>
            <a:lvl8pPr marL="3200400" marR="0" lvl="7"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8pPr>
            <a:lvl9pPr marL="3657600" marR="0" lvl="8"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marR="0" lvl="0" indent="0" algn="l" rtl="0">
              <a:spcBef>
                <a:spcPts val="280"/>
              </a:spcBef>
              <a:buClr>
                <a:schemeClr val="dk1"/>
              </a:buClr>
              <a:buFont typeface="Arial"/>
              <a:buNone/>
              <a:defRPr sz="1400" b="0" i="0" u="none" strike="noStrike" cap="none">
                <a:solidFill>
                  <a:schemeClr val="dk1"/>
                </a:solidFill>
                <a:latin typeface="Calibri"/>
                <a:ea typeface="Calibri"/>
                <a:cs typeface="Calibri"/>
                <a:sym typeface="Calibri"/>
              </a:defRPr>
            </a:lvl1pPr>
            <a:lvl2pPr marL="457200" marR="0" lvl="1" indent="0" algn="l" rtl="0">
              <a:spcBef>
                <a:spcPts val="240"/>
              </a:spcBef>
              <a:buClr>
                <a:schemeClr val="dk1"/>
              </a:buClr>
              <a:buFont typeface="Arial"/>
              <a:buNone/>
              <a:defRPr sz="1200" b="0" i="0" u="none" strike="noStrike" cap="none">
                <a:solidFill>
                  <a:schemeClr val="dk1"/>
                </a:solidFill>
                <a:latin typeface="Calibri"/>
                <a:ea typeface="Calibri"/>
                <a:cs typeface="Calibri"/>
                <a:sym typeface="Calibri"/>
              </a:defRPr>
            </a:lvl2pPr>
            <a:lvl3pPr marL="914400" marR="0" lvl="2" indent="0" algn="l" rtl="0">
              <a:spcBef>
                <a:spcPts val="200"/>
              </a:spcBef>
              <a:buClr>
                <a:schemeClr val="dk1"/>
              </a:buClr>
              <a:buFont typeface="Arial"/>
              <a:buNone/>
              <a:defRPr sz="1000" b="0" i="0" u="none" strike="noStrike" cap="none">
                <a:solidFill>
                  <a:schemeClr val="dk1"/>
                </a:solidFill>
                <a:latin typeface="Calibri"/>
                <a:ea typeface="Calibri"/>
                <a:cs typeface="Calibri"/>
                <a:sym typeface="Calibri"/>
              </a:defRPr>
            </a:lvl3pPr>
            <a:lvl4pPr marL="1371600" marR="0" lvl="3"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4pPr>
            <a:lvl5pPr marL="1828800" marR="0" lvl="4"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5pPr>
            <a:lvl6pPr marL="2286000"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65" name="Shape 6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6" name="Shape 6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7" name="Shape 67"/>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200">
                <a:solidFill>
                  <a:srgbClr val="888888"/>
                </a:solidFill>
                <a:latin typeface="Calibri"/>
                <a:ea typeface="Calibri"/>
                <a:cs typeface="Calibri"/>
                <a:sym typeface="Calibri"/>
              </a:rPr>
              <a:t>‹#›</a:t>
            </a:fld>
            <a:endParaRPr lang="en-GB" sz="1200">
              <a:solidFill>
                <a:srgbClr val="888888"/>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0" name="Shape 70"/>
          <p:cNvSpPr txBox="1">
            <a:spLocks noGrp="1"/>
          </p:cNvSpPr>
          <p:nvPr>
            <p:ph type="body" idx="1"/>
          </p:nvPr>
        </p:nvSpPr>
        <p:spPr>
          <a:xfrm rot="5400000">
            <a:off x="2309018" y="-251618"/>
            <a:ext cx="4525963" cy="8229600"/>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2" name="Shape 7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3" name="Shape 7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200">
                <a:solidFill>
                  <a:srgbClr val="888888"/>
                </a:solidFill>
                <a:latin typeface="Calibri"/>
                <a:ea typeface="Calibri"/>
                <a:cs typeface="Calibri"/>
                <a:sym typeface="Calibri"/>
              </a:rPr>
              <a:t>‹#›</a:t>
            </a:fld>
            <a:endParaRPr lang="en-GB" sz="1200">
              <a:solidFill>
                <a:srgbClr val="888888"/>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4"/>
        <p:cNvGrpSpPr/>
        <p:nvPr/>
      </p:nvGrpSpPr>
      <p:grpSpPr>
        <a:xfrm>
          <a:off x="0" y="0"/>
          <a:ext cx="0" cy="0"/>
          <a:chOff x="0" y="0"/>
          <a:chExt cx="0" cy="0"/>
        </a:xfrm>
      </p:grpSpPr>
      <p:sp>
        <p:nvSpPr>
          <p:cNvPr id="75" name="Shape 75"/>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6" name="Shape 76"/>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8" name="Shape 7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9" name="Shape 79"/>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200">
                <a:solidFill>
                  <a:srgbClr val="888888"/>
                </a:solidFill>
                <a:latin typeface="Calibri"/>
                <a:ea typeface="Calibri"/>
                <a:cs typeface="Calibri"/>
                <a:sym typeface="Calibri"/>
              </a:rPr>
              <a:t>‹#›</a:t>
            </a:fld>
            <a:endParaRPr lang="en-GB" sz="1200">
              <a:solidFill>
                <a:srgbClr val="888888"/>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 name="Shape 7"/>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9" name="Shape 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0" name="Shape 1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200" b="0" i="0" u="none" strike="noStrike" cap="none">
                <a:solidFill>
                  <a:srgbClr val="888888"/>
                </a:solidFill>
                <a:latin typeface="Calibri"/>
                <a:ea typeface="Calibri"/>
                <a:cs typeface="Calibri"/>
                <a:sym typeface="Calibri"/>
              </a:rPr>
              <a:t>‹#›</a:t>
            </a:fld>
            <a:endParaRPr lang="en-GB" sz="1200" b="0" i="0" u="none" strike="noStrike" cap="none">
              <a:solidFill>
                <a:srgbClr val="888888"/>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thescienceteacher.co.uk"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1748" y="6309320"/>
            <a:ext cx="8102894" cy="307777"/>
          </a:xfrm>
          <a:prstGeom prst="rect">
            <a:avLst/>
          </a:prstGeom>
        </p:spPr>
        <p:txBody>
          <a:bodyPr wrap="square">
            <a:spAutoFit/>
          </a:bodyPr>
          <a:lstStyle/>
          <a:p>
            <a:r>
              <a:rPr lang="en-US" dirty="0">
                <a:solidFill>
                  <a:srgbClr val="008000"/>
                </a:solidFill>
                <a:latin typeface="Cambria" panose="02040503050406030204" pitchFamily="18" charset="0"/>
                <a:cs typeface="Cambria"/>
                <a:hlinkClick r:id="rId2"/>
              </a:rPr>
              <a:t>www.thescienceteacher.co.uk</a:t>
            </a:r>
            <a:r>
              <a:rPr lang="en-US" dirty="0">
                <a:solidFill>
                  <a:srgbClr val="008000"/>
                </a:solidFill>
                <a:latin typeface="Cambria" panose="02040503050406030204" pitchFamily="18" charset="0"/>
                <a:ea typeface="Cambria"/>
                <a:cs typeface="Times New Roman"/>
              </a:rPr>
              <a:t>  </a:t>
            </a:r>
            <a:r>
              <a:rPr lang="en-GB" dirty="0">
                <a:latin typeface="Cambria" panose="02040503050406030204" pitchFamily="18" charset="0"/>
                <a:ea typeface="Cambria"/>
                <a:cs typeface="Times New Roman"/>
              </a:rPr>
              <a:t>| resources for science teachers who like to think </a:t>
            </a:r>
            <a:endParaRPr lang="en-US" dirty="0">
              <a:latin typeface="Cambria" panose="020405030504060302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28504001"/>
              </p:ext>
            </p:extLst>
          </p:nvPr>
        </p:nvGraphicFramePr>
        <p:xfrm>
          <a:off x="323529" y="620688"/>
          <a:ext cx="8541113" cy="5394960"/>
        </p:xfrm>
        <a:graphic>
          <a:graphicData uri="http://schemas.openxmlformats.org/drawingml/2006/table">
            <a:tbl>
              <a:tblPr firstRow="1" bandRow="1">
                <a:tableStyleId>{9D7B26C5-4107-4FEC-AEDC-1716B250A1EF}</a:tableStyleId>
              </a:tblPr>
              <a:tblGrid>
                <a:gridCol w="1445226">
                  <a:extLst>
                    <a:ext uri="{9D8B030D-6E8A-4147-A177-3AD203B41FA5}">
                      <a16:colId xmlns:a16="http://schemas.microsoft.com/office/drawing/2014/main" val="20000"/>
                    </a:ext>
                  </a:extLst>
                </a:gridCol>
                <a:gridCol w="2627623">
                  <a:extLst>
                    <a:ext uri="{9D8B030D-6E8A-4147-A177-3AD203B41FA5}">
                      <a16:colId xmlns:a16="http://schemas.microsoft.com/office/drawing/2014/main" val="20001"/>
                    </a:ext>
                  </a:extLst>
                </a:gridCol>
                <a:gridCol w="1096663">
                  <a:extLst>
                    <a:ext uri="{9D8B030D-6E8A-4147-A177-3AD203B41FA5}">
                      <a16:colId xmlns:a16="http://schemas.microsoft.com/office/drawing/2014/main" val="20002"/>
                    </a:ext>
                  </a:extLst>
                </a:gridCol>
                <a:gridCol w="3371601">
                  <a:extLst>
                    <a:ext uri="{9D8B030D-6E8A-4147-A177-3AD203B41FA5}">
                      <a16:colId xmlns:a16="http://schemas.microsoft.com/office/drawing/2014/main" val="20003"/>
                    </a:ext>
                  </a:extLst>
                </a:gridCol>
              </a:tblGrid>
              <a:tr h="369197">
                <a:tc>
                  <a:txBody>
                    <a:bodyPr/>
                    <a:lstStyle/>
                    <a:p>
                      <a:r>
                        <a:rPr lang="en-US" b="1" dirty="0">
                          <a:solidFill>
                            <a:srgbClr val="008000"/>
                          </a:solidFill>
                          <a:latin typeface="Cambria"/>
                          <a:cs typeface="Cambria"/>
                        </a:rPr>
                        <a:t>Topic</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b="0" dirty="0">
                          <a:latin typeface="Cambria"/>
                          <a:cs typeface="Cambria"/>
                        </a:rPr>
                        <a:t>Checking</a:t>
                      </a:r>
                      <a:r>
                        <a:rPr lang="en-US" b="0" baseline="0" dirty="0">
                          <a:latin typeface="Cambria"/>
                          <a:cs typeface="Cambria"/>
                        </a:rPr>
                        <a:t> prior knowledge of anaerobic respiration and fermentation</a:t>
                      </a:r>
                      <a:endParaRPr lang="en-US" b="0" dirty="0">
                        <a:latin typeface="Cambria"/>
                        <a:cs typeface="Cambri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a:solidFill>
                            <a:srgbClr val="008000"/>
                          </a:solidFill>
                          <a:latin typeface="Cambria"/>
                          <a:cs typeface="Cambria"/>
                        </a:rPr>
                        <a:t>Level</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b="0" dirty="0">
                          <a:latin typeface="Cambria"/>
                          <a:cs typeface="Cambria"/>
                        </a:rPr>
                        <a:t>GCSE (or any course for students aged 14-16)</a:t>
                      </a:r>
                      <a:r>
                        <a:rPr lang="en-US" b="0" baseline="0" dirty="0">
                          <a:latin typeface="Cambria"/>
                          <a:cs typeface="Cambria"/>
                        </a:rPr>
                        <a:t> </a:t>
                      </a:r>
                      <a:endParaRPr lang="en-US" b="0" dirty="0">
                        <a:latin typeface="Cambria"/>
                        <a:cs typeface="Cambri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667048">
                <a:tc>
                  <a:txBody>
                    <a:bodyPr/>
                    <a:lstStyle/>
                    <a:p>
                      <a:r>
                        <a:rPr lang="en-US" b="1" dirty="0">
                          <a:solidFill>
                            <a:srgbClr val="008000"/>
                          </a:solidFill>
                          <a:latin typeface="Cambria"/>
                          <a:cs typeface="Cambria"/>
                        </a:rPr>
                        <a:t>Outcomes </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gridSpan="3">
                  <a:txBody>
                    <a:bodyPr/>
                    <a:lstStyle/>
                    <a:p>
                      <a:pPr marL="342900" marR="0" indent="-342900" algn="l" rtl="0">
                        <a:lnSpc>
                          <a:spcPct val="100000"/>
                        </a:lnSpc>
                        <a:spcBef>
                          <a:spcPts val="0"/>
                        </a:spcBef>
                        <a:spcAft>
                          <a:spcPts val="0"/>
                        </a:spcAft>
                        <a:buFont typeface="+mj-lt"/>
                        <a:buAutoNum type="arabicPeriod"/>
                      </a:pPr>
                      <a:r>
                        <a:rPr lang="en-GB" sz="1400" b="0" i="0" u="none" strike="noStrike" cap="none" baseline="0" dirty="0">
                          <a:solidFill>
                            <a:schemeClr val="tx1"/>
                          </a:solidFill>
                          <a:latin typeface="Cambria"/>
                          <a:ea typeface="+mn-ea"/>
                          <a:cs typeface="Cambria"/>
                          <a:sym typeface="Arial"/>
                        </a:rPr>
                        <a:t>Can write the symbol and word equations for anaerobic respiration and fermentation</a:t>
                      </a:r>
                    </a:p>
                    <a:p>
                      <a:pPr marL="342900" marR="0" indent="-342900" algn="l" rtl="0">
                        <a:lnSpc>
                          <a:spcPct val="100000"/>
                        </a:lnSpc>
                        <a:spcBef>
                          <a:spcPts val="0"/>
                        </a:spcBef>
                        <a:spcAft>
                          <a:spcPts val="0"/>
                        </a:spcAft>
                        <a:buFont typeface="+mj-lt"/>
                        <a:buAutoNum type="arabicPeriod"/>
                      </a:pPr>
                      <a:r>
                        <a:rPr lang="en-GB" sz="1400" b="0" i="0" u="none" strike="noStrike" cap="none" baseline="0" dirty="0">
                          <a:solidFill>
                            <a:schemeClr val="tx1"/>
                          </a:solidFill>
                          <a:latin typeface="Cambria"/>
                          <a:ea typeface="+mn-ea"/>
                          <a:cs typeface="Cambria"/>
                          <a:sym typeface="Arial"/>
                        </a:rPr>
                        <a:t>Can identify the uses of these processes to biological organisms (energy transfer when oxygen is limiting) and industry (alcoholic drinks and bread making) </a:t>
                      </a:r>
                    </a:p>
                    <a:p>
                      <a:pPr marL="342900" marR="0" indent="-342900" algn="l" rtl="0">
                        <a:lnSpc>
                          <a:spcPct val="100000"/>
                        </a:lnSpc>
                        <a:spcBef>
                          <a:spcPts val="0"/>
                        </a:spcBef>
                        <a:spcAft>
                          <a:spcPts val="0"/>
                        </a:spcAft>
                        <a:buFont typeface="+mj-lt"/>
                        <a:buAutoNum type="arabicPeriod"/>
                      </a:pPr>
                      <a:r>
                        <a:rPr lang="en-GB" sz="1400" b="0" i="0" u="none" strike="noStrike" cap="none" baseline="0" dirty="0">
                          <a:solidFill>
                            <a:schemeClr val="tx1"/>
                          </a:solidFill>
                          <a:latin typeface="Cambria"/>
                          <a:ea typeface="+mn-ea"/>
                          <a:cs typeface="Cambria"/>
                          <a:sym typeface="Arial"/>
                        </a:rPr>
                        <a:t>Can compare and contrast the process of anaerobic respiration and fermentation</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816011">
                <a:tc>
                  <a:txBody>
                    <a:bodyPr/>
                    <a:lstStyle/>
                    <a:p>
                      <a:r>
                        <a:rPr lang="en-US" b="1" dirty="0">
                          <a:solidFill>
                            <a:srgbClr val="008000"/>
                          </a:solidFill>
                          <a:latin typeface="Cambria"/>
                          <a:cs typeface="Cambria"/>
                        </a:rPr>
                        <a:t>Information for teachers</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gridSpan="3">
                  <a:txBody>
                    <a:bodyPr/>
                    <a:lstStyle/>
                    <a:p>
                      <a:pPr marL="0" indent="0">
                        <a:buFont typeface="+mj-lt"/>
                        <a:buNone/>
                      </a:pPr>
                      <a:r>
                        <a:rPr lang="en-US" baseline="0" dirty="0">
                          <a:latin typeface="Cambria"/>
                          <a:cs typeface="Cambria"/>
                        </a:rPr>
                        <a:t>This activity can be used to recap prior knowledge for any topic. Trying to retrieve what you already know from memory can help you remember this knowledge better in the long run. </a:t>
                      </a:r>
                    </a:p>
                    <a:p>
                      <a:pPr marL="0" indent="0">
                        <a:buFont typeface="+mj-lt"/>
                        <a:buNone/>
                      </a:pPr>
                      <a:endParaRPr lang="en-US" baseline="0" dirty="0">
                        <a:latin typeface="Cambria"/>
                        <a:cs typeface="Cambria"/>
                      </a:endParaRPr>
                    </a:p>
                    <a:p>
                      <a:pPr marL="0" indent="0">
                        <a:buFont typeface="+mj-lt"/>
                        <a:buNone/>
                      </a:pPr>
                      <a:r>
                        <a:rPr lang="en-US" baseline="0" dirty="0">
                          <a:latin typeface="Cambria"/>
                          <a:cs typeface="Cambria"/>
                        </a:rPr>
                        <a:t>In this activity four students sit around a piece of A3 paper divided into four sections (see the slides 3 and 4). There is a key question or topic written in the centre (slide 3) and some images to stimulate thinking if you want to prompt students (slide 2). Students then spend 30 seconds </a:t>
                      </a:r>
                      <a:r>
                        <a:rPr lang="en-US" b="1" baseline="0" dirty="0">
                          <a:latin typeface="Cambria"/>
                          <a:cs typeface="Cambria"/>
                        </a:rPr>
                        <a:t>silently</a:t>
                      </a:r>
                      <a:r>
                        <a:rPr lang="en-US" baseline="0" dirty="0">
                          <a:latin typeface="Cambria"/>
                          <a:cs typeface="Cambria"/>
                        </a:rPr>
                        <a:t> writing down everything they can remember about the question or topic on the area in front of them – the images could serve as a prompt that students can annotate and build on. During this time, the teacher can walk around the room to audit prior knowledge and consider how to adjust the next phase of the lesson. </a:t>
                      </a:r>
                    </a:p>
                    <a:p>
                      <a:pPr marL="0" indent="0">
                        <a:buFont typeface="+mj-lt"/>
                        <a:buNone/>
                      </a:pPr>
                      <a:endParaRPr lang="en-US" baseline="0" dirty="0">
                        <a:latin typeface="Cambria"/>
                        <a:cs typeface="Cambria"/>
                      </a:endParaRPr>
                    </a:p>
                    <a:p>
                      <a:pPr marL="0" indent="0">
                        <a:buFont typeface="+mj-lt"/>
                        <a:buNone/>
                      </a:pPr>
                      <a:r>
                        <a:rPr lang="en-US" baseline="0" dirty="0">
                          <a:latin typeface="Cambria"/>
                          <a:cs typeface="Cambria"/>
                        </a:rPr>
                        <a:t>After 30 seconds the piece of paper is rotated clockwise 90 degrees. Students have 30s to build onto their peers’ ideas, again in silence. This process is repeated until everyone has had a chance to build on each area and then students can spend one minute discussing the question/topic.  The teacher can then explore the key takeaways on the board before students write individual responses to the long answer questions on slide 4. </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651045305"/>
                  </a:ext>
                </a:extLst>
              </a:tr>
            </a:tbl>
          </a:graphicData>
        </a:graphic>
      </p:graphicFrame>
    </p:spTree>
    <p:extLst>
      <p:ext uri="{BB962C8B-B14F-4D97-AF65-F5344CB8AC3E}">
        <p14:creationId xmlns:p14="http://schemas.microsoft.com/office/powerpoint/2010/main" val="2940669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347864" y="2924944"/>
            <a:ext cx="2520280" cy="93610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latin typeface="Cambria" panose="02040503050406030204" pitchFamily="18" charset="0"/>
            </a:endParaRPr>
          </a:p>
        </p:txBody>
      </p:sp>
      <p:cxnSp>
        <p:nvCxnSpPr>
          <p:cNvPr id="7" name="Straight Connector 6"/>
          <p:cNvCxnSpPr/>
          <p:nvPr/>
        </p:nvCxnSpPr>
        <p:spPr>
          <a:xfrm flipV="1">
            <a:off x="5868144" y="0"/>
            <a:ext cx="3275856" cy="29249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5868144" y="3861048"/>
            <a:ext cx="3275856" cy="299695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0"/>
            <a:ext cx="3366120" cy="29249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0" y="3861048"/>
            <a:ext cx="3347864" cy="299695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3635896" y="3212976"/>
            <a:ext cx="2088232" cy="307777"/>
          </a:xfrm>
          <a:prstGeom prst="rect">
            <a:avLst/>
          </a:prstGeom>
          <a:noFill/>
        </p:spPr>
        <p:txBody>
          <a:bodyPr wrap="square" rtlCol="0">
            <a:spAutoFit/>
          </a:bodyPr>
          <a:lstStyle/>
          <a:p>
            <a:pPr algn="ctr"/>
            <a:r>
              <a:rPr lang="en-GB" dirty="0">
                <a:solidFill>
                  <a:schemeClr val="tx1"/>
                </a:solidFill>
                <a:latin typeface="Cambria" panose="02040503050406030204" pitchFamily="18" charset="0"/>
              </a:rPr>
              <a:t> . </a:t>
            </a:r>
          </a:p>
        </p:txBody>
      </p:sp>
      <p:sp>
        <p:nvSpPr>
          <p:cNvPr id="28" name="TextBox 27"/>
          <p:cNvSpPr txBox="1"/>
          <p:nvPr/>
        </p:nvSpPr>
        <p:spPr>
          <a:xfrm>
            <a:off x="4211960" y="6572000"/>
            <a:ext cx="1944216" cy="307777"/>
          </a:xfrm>
          <a:prstGeom prst="rect">
            <a:avLst/>
          </a:prstGeom>
          <a:noFill/>
        </p:spPr>
        <p:txBody>
          <a:bodyPr wrap="square" rtlCol="0">
            <a:spAutoFit/>
          </a:bodyPr>
          <a:lstStyle/>
          <a:p>
            <a:r>
              <a:rPr lang="en-GB" dirty="0">
                <a:latin typeface="Cambria" panose="02040503050406030204" pitchFamily="18" charset="0"/>
              </a:rPr>
              <a:t>Person A</a:t>
            </a:r>
          </a:p>
        </p:txBody>
      </p:sp>
      <p:sp>
        <p:nvSpPr>
          <p:cNvPr id="29" name="TextBox 28"/>
          <p:cNvSpPr txBox="1"/>
          <p:nvPr/>
        </p:nvSpPr>
        <p:spPr>
          <a:xfrm rot="16200000">
            <a:off x="8009330" y="2658016"/>
            <a:ext cx="1944216" cy="307777"/>
          </a:xfrm>
          <a:prstGeom prst="rect">
            <a:avLst/>
          </a:prstGeom>
          <a:noFill/>
        </p:spPr>
        <p:txBody>
          <a:bodyPr wrap="square" rtlCol="0">
            <a:spAutoFit/>
          </a:bodyPr>
          <a:lstStyle/>
          <a:p>
            <a:r>
              <a:rPr lang="en-GB" dirty="0">
                <a:latin typeface="Cambria" panose="02040503050406030204" pitchFamily="18" charset="0"/>
              </a:rPr>
              <a:t>Person D</a:t>
            </a:r>
          </a:p>
        </p:txBody>
      </p:sp>
      <p:sp>
        <p:nvSpPr>
          <p:cNvPr id="30" name="TextBox 29"/>
          <p:cNvSpPr txBox="1"/>
          <p:nvPr/>
        </p:nvSpPr>
        <p:spPr>
          <a:xfrm rot="10800000">
            <a:off x="3131840" y="0"/>
            <a:ext cx="1944216" cy="307777"/>
          </a:xfrm>
          <a:prstGeom prst="rect">
            <a:avLst/>
          </a:prstGeom>
          <a:noFill/>
        </p:spPr>
        <p:txBody>
          <a:bodyPr wrap="square" rtlCol="0">
            <a:spAutoFit/>
          </a:bodyPr>
          <a:lstStyle/>
          <a:p>
            <a:r>
              <a:rPr lang="en-GB" dirty="0">
                <a:latin typeface="Cambria" panose="02040503050406030204" pitchFamily="18" charset="0"/>
              </a:rPr>
              <a:t>Person C</a:t>
            </a:r>
          </a:p>
        </p:txBody>
      </p:sp>
      <p:sp>
        <p:nvSpPr>
          <p:cNvPr id="31" name="TextBox 30"/>
          <p:cNvSpPr txBox="1"/>
          <p:nvPr/>
        </p:nvSpPr>
        <p:spPr>
          <a:xfrm rot="5400000">
            <a:off x="-818220" y="3679229"/>
            <a:ext cx="1944216" cy="307777"/>
          </a:xfrm>
          <a:prstGeom prst="rect">
            <a:avLst/>
          </a:prstGeom>
          <a:noFill/>
        </p:spPr>
        <p:txBody>
          <a:bodyPr wrap="square" rtlCol="0">
            <a:spAutoFit/>
          </a:bodyPr>
          <a:lstStyle/>
          <a:p>
            <a:r>
              <a:rPr lang="en-GB" dirty="0">
                <a:latin typeface="Cambria" panose="02040503050406030204" pitchFamily="18" charset="0"/>
              </a:rPr>
              <a:t>Person B</a:t>
            </a:r>
          </a:p>
        </p:txBody>
      </p:sp>
      <p:sp>
        <p:nvSpPr>
          <p:cNvPr id="40" name="Arrow: Curved Left 39"/>
          <p:cNvSpPr/>
          <p:nvPr/>
        </p:nvSpPr>
        <p:spPr>
          <a:xfrm>
            <a:off x="5508104" y="3045342"/>
            <a:ext cx="288032" cy="695308"/>
          </a:xfrm>
          <a:prstGeom prst="curvedLeftArrow">
            <a:avLst>
              <a:gd name="adj1" fmla="val 25000"/>
              <a:gd name="adj2" fmla="val 1207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latin typeface="Cambria" panose="02040503050406030204" pitchFamily="18" charset="0"/>
            </a:endParaRPr>
          </a:p>
        </p:txBody>
      </p:sp>
      <p:sp>
        <p:nvSpPr>
          <p:cNvPr id="42" name="Arrow: Curved Left 41"/>
          <p:cNvSpPr/>
          <p:nvPr/>
        </p:nvSpPr>
        <p:spPr>
          <a:xfrm rot="11310274">
            <a:off x="3505489" y="2942420"/>
            <a:ext cx="288032" cy="695308"/>
          </a:xfrm>
          <a:prstGeom prst="curvedLeftArrow">
            <a:avLst>
              <a:gd name="adj1" fmla="val 25000"/>
              <a:gd name="adj2" fmla="val 1207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latin typeface="Cambria" panose="02040503050406030204" pitchFamily="18" charset="0"/>
            </a:endParaRPr>
          </a:p>
        </p:txBody>
      </p:sp>
      <p:sp>
        <p:nvSpPr>
          <p:cNvPr id="43" name="TextBox 42"/>
          <p:cNvSpPr txBox="1"/>
          <p:nvPr/>
        </p:nvSpPr>
        <p:spPr>
          <a:xfrm>
            <a:off x="3761528" y="3001986"/>
            <a:ext cx="1737903" cy="738664"/>
          </a:xfrm>
          <a:prstGeom prst="rect">
            <a:avLst/>
          </a:prstGeom>
          <a:noFill/>
        </p:spPr>
        <p:txBody>
          <a:bodyPr wrap="square" rtlCol="0">
            <a:spAutoFit/>
          </a:bodyPr>
          <a:lstStyle/>
          <a:p>
            <a:pPr algn="ctr"/>
            <a:r>
              <a:rPr lang="en-GB" dirty="0"/>
              <a:t>Anaerobic respiration and fermentation</a:t>
            </a:r>
          </a:p>
        </p:txBody>
      </p:sp>
      <p:grpSp>
        <p:nvGrpSpPr>
          <p:cNvPr id="49" name="Group 48"/>
          <p:cNvGrpSpPr/>
          <p:nvPr/>
        </p:nvGrpSpPr>
        <p:grpSpPr>
          <a:xfrm>
            <a:off x="2903784" y="4284571"/>
            <a:ext cx="3552455" cy="2026153"/>
            <a:chOff x="2915816" y="475412"/>
            <a:chExt cx="3552455" cy="2026153"/>
          </a:xfrm>
        </p:grpSpPr>
        <p:sp>
          <p:nvSpPr>
            <p:cNvPr id="50" name="Oval 49"/>
            <p:cNvSpPr/>
            <p:nvPr/>
          </p:nvSpPr>
          <p:spPr>
            <a:xfrm>
              <a:off x="2915816" y="475412"/>
              <a:ext cx="2160240" cy="199744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 name="Oval 50"/>
            <p:cNvSpPr/>
            <p:nvPr/>
          </p:nvSpPr>
          <p:spPr>
            <a:xfrm>
              <a:off x="4308031" y="504117"/>
              <a:ext cx="2160240" cy="199744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 name="TextBox 51"/>
            <p:cNvSpPr txBox="1"/>
            <p:nvPr/>
          </p:nvSpPr>
          <p:spPr>
            <a:xfrm>
              <a:off x="3359896" y="1321023"/>
              <a:ext cx="1080120" cy="307777"/>
            </a:xfrm>
            <a:prstGeom prst="rect">
              <a:avLst/>
            </a:prstGeom>
            <a:noFill/>
          </p:spPr>
          <p:txBody>
            <a:bodyPr wrap="square" rtlCol="0">
              <a:spAutoFit/>
            </a:bodyPr>
            <a:lstStyle/>
            <a:p>
              <a:r>
                <a:rPr lang="en-GB" dirty="0"/>
                <a:t>Anaerobic</a:t>
              </a:r>
            </a:p>
          </p:txBody>
        </p:sp>
        <p:sp>
          <p:nvSpPr>
            <p:cNvPr id="53" name="TextBox 52"/>
            <p:cNvSpPr txBox="1"/>
            <p:nvPr/>
          </p:nvSpPr>
          <p:spPr>
            <a:xfrm>
              <a:off x="5076056" y="1340768"/>
              <a:ext cx="1229943" cy="307777"/>
            </a:xfrm>
            <a:prstGeom prst="rect">
              <a:avLst/>
            </a:prstGeom>
            <a:noFill/>
          </p:spPr>
          <p:txBody>
            <a:bodyPr wrap="square" rtlCol="0">
              <a:spAutoFit/>
            </a:bodyPr>
            <a:lstStyle/>
            <a:p>
              <a:r>
                <a:rPr lang="en-GB" dirty="0"/>
                <a:t>Fermentation</a:t>
              </a:r>
            </a:p>
          </p:txBody>
        </p:sp>
      </p:grpSp>
      <p:pic>
        <p:nvPicPr>
          <p:cNvPr id="64" name="Picture 63"/>
          <p:cNvPicPr>
            <a:picLocks noChangeAspect="1"/>
          </p:cNvPicPr>
          <p:nvPr/>
        </p:nvPicPr>
        <p:blipFill>
          <a:blip r:embed="rId2"/>
          <a:stretch>
            <a:fillRect/>
          </a:stretch>
        </p:blipFill>
        <p:spPr>
          <a:xfrm rot="5400000">
            <a:off x="-797447" y="3399647"/>
            <a:ext cx="3402536" cy="364761"/>
          </a:xfrm>
          <a:prstGeom prst="rect">
            <a:avLst/>
          </a:prstGeom>
        </p:spPr>
      </p:pic>
      <p:pic>
        <p:nvPicPr>
          <p:cNvPr id="1026" name="Picture 2" descr="Image result for anaerobic respir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6200000">
            <a:off x="7354042" y="3812289"/>
            <a:ext cx="1046645" cy="58612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anaerobic respiration sprint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6200000">
            <a:off x="7281758" y="2356509"/>
            <a:ext cx="1128313" cy="867624"/>
          </a:xfrm>
          <a:prstGeom prst="rect">
            <a:avLst/>
          </a:prstGeom>
          <a:noFill/>
          <a:extLst>
            <a:ext uri="{909E8E84-426E-40DD-AFC4-6F175D3DCCD1}">
              <a14:hiddenFill xmlns:a14="http://schemas.microsoft.com/office/drawing/2010/main">
                <a:solidFill>
                  <a:srgbClr val="FFFFFF"/>
                </a:solidFill>
              </a14:hiddenFill>
            </a:ext>
          </a:extLst>
        </p:spPr>
      </p:pic>
      <p:sp>
        <p:nvSpPr>
          <p:cNvPr id="66" name="AutoShape 6" descr="Image result for yeast"/>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67" name="Picture 66"/>
          <p:cNvPicPr>
            <a:picLocks noChangeAspect="1"/>
          </p:cNvPicPr>
          <p:nvPr/>
        </p:nvPicPr>
        <p:blipFill>
          <a:blip r:embed="rId5"/>
          <a:stretch>
            <a:fillRect/>
          </a:stretch>
        </p:blipFill>
        <p:spPr>
          <a:xfrm>
            <a:off x="3750948" y="980728"/>
            <a:ext cx="812449" cy="764288"/>
          </a:xfrm>
          <a:prstGeom prst="rect">
            <a:avLst/>
          </a:prstGeom>
        </p:spPr>
      </p:pic>
      <p:pic>
        <p:nvPicPr>
          <p:cNvPr id="68" name="Picture 67"/>
          <p:cNvPicPr>
            <a:picLocks noChangeAspect="1"/>
          </p:cNvPicPr>
          <p:nvPr/>
        </p:nvPicPr>
        <p:blipFill>
          <a:blip r:embed="rId6"/>
          <a:stretch>
            <a:fillRect/>
          </a:stretch>
        </p:blipFill>
        <p:spPr>
          <a:xfrm rot="10800000">
            <a:off x="4793752" y="1000924"/>
            <a:ext cx="1040705" cy="973563"/>
          </a:xfrm>
          <a:prstGeom prst="rect">
            <a:avLst/>
          </a:prstGeom>
        </p:spPr>
      </p:pic>
    </p:spTree>
    <p:extLst>
      <p:ext uri="{BB962C8B-B14F-4D97-AF65-F5344CB8AC3E}">
        <p14:creationId xmlns:p14="http://schemas.microsoft.com/office/powerpoint/2010/main" val="6424650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347864" y="2924944"/>
            <a:ext cx="2520280" cy="93610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latin typeface="Cambria" panose="02040503050406030204" pitchFamily="18" charset="0"/>
            </a:endParaRPr>
          </a:p>
        </p:txBody>
      </p:sp>
      <p:cxnSp>
        <p:nvCxnSpPr>
          <p:cNvPr id="7" name="Straight Connector 6"/>
          <p:cNvCxnSpPr/>
          <p:nvPr/>
        </p:nvCxnSpPr>
        <p:spPr>
          <a:xfrm flipV="1">
            <a:off x="5868144" y="0"/>
            <a:ext cx="3275856" cy="29249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5868144" y="3861048"/>
            <a:ext cx="3275856" cy="299695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0"/>
            <a:ext cx="3366120" cy="29249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0" y="3861048"/>
            <a:ext cx="3347864" cy="299695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3635896" y="3212976"/>
            <a:ext cx="2088232" cy="307777"/>
          </a:xfrm>
          <a:prstGeom prst="rect">
            <a:avLst/>
          </a:prstGeom>
          <a:noFill/>
        </p:spPr>
        <p:txBody>
          <a:bodyPr wrap="square" rtlCol="0">
            <a:spAutoFit/>
          </a:bodyPr>
          <a:lstStyle/>
          <a:p>
            <a:pPr algn="ctr"/>
            <a:r>
              <a:rPr lang="en-GB" dirty="0">
                <a:solidFill>
                  <a:schemeClr val="tx1"/>
                </a:solidFill>
                <a:latin typeface="Cambria" panose="02040503050406030204" pitchFamily="18" charset="0"/>
              </a:rPr>
              <a:t> . </a:t>
            </a:r>
          </a:p>
        </p:txBody>
      </p:sp>
      <p:sp>
        <p:nvSpPr>
          <p:cNvPr id="28" name="TextBox 27"/>
          <p:cNvSpPr txBox="1"/>
          <p:nvPr/>
        </p:nvSpPr>
        <p:spPr>
          <a:xfrm>
            <a:off x="4211960" y="6572000"/>
            <a:ext cx="1944216" cy="307777"/>
          </a:xfrm>
          <a:prstGeom prst="rect">
            <a:avLst/>
          </a:prstGeom>
          <a:noFill/>
        </p:spPr>
        <p:txBody>
          <a:bodyPr wrap="square" rtlCol="0">
            <a:spAutoFit/>
          </a:bodyPr>
          <a:lstStyle/>
          <a:p>
            <a:r>
              <a:rPr lang="en-GB" dirty="0">
                <a:latin typeface="Cambria" panose="02040503050406030204" pitchFamily="18" charset="0"/>
              </a:rPr>
              <a:t>Person A</a:t>
            </a:r>
          </a:p>
        </p:txBody>
      </p:sp>
      <p:sp>
        <p:nvSpPr>
          <p:cNvPr id="29" name="TextBox 28"/>
          <p:cNvSpPr txBox="1"/>
          <p:nvPr/>
        </p:nvSpPr>
        <p:spPr>
          <a:xfrm rot="16200000">
            <a:off x="8009330" y="2658016"/>
            <a:ext cx="1944216" cy="307777"/>
          </a:xfrm>
          <a:prstGeom prst="rect">
            <a:avLst/>
          </a:prstGeom>
          <a:noFill/>
        </p:spPr>
        <p:txBody>
          <a:bodyPr wrap="square" rtlCol="0">
            <a:spAutoFit/>
          </a:bodyPr>
          <a:lstStyle/>
          <a:p>
            <a:r>
              <a:rPr lang="en-GB" dirty="0">
                <a:latin typeface="Cambria" panose="02040503050406030204" pitchFamily="18" charset="0"/>
              </a:rPr>
              <a:t>Person D</a:t>
            </a:r>
          </a:p>
        </p:txBody>
      </p:sp>
      <p:sp>
        <p:nvSpPr>
          <p:cNvPr id="30" name="TextBox 29"/>
          <p:cNvSpPr txBox="1"/>
          <p:nvPr/>
        </p:nvSpPr>
        <p:spPr>
          <a:xfrm rot="10800000">
            <a:off x="3131840" y="0"/>
            <a:ext cx="1944216" cy="307777"/>
          </a:xfrm>
          <a:prstGeom prst="rect">
            <a:avLst/>
          </a:prstGeom>
          <a:noFill/>
        </p:spPr>
        <p:txBody>
          <a:bodyPr wrap="square" rtlCol="0">
            <a:spAutoFit/>
          </a:bodyPr>
          <a:lstStyle/>
          <a:p>
            <a:r>
              <a:rPr lang="en-GB" dirty="0">
                <a:latin typeface="Cambria" panose="02040503050406030204" pitchFamily="18" charset="0"/>
              </a:rPr>
              <a:t>Person C</a:t>
            </a:r>
          </a:p>
        </p:txBody>
      </p:sp>
      <p:sp>
        <p:nvSpPr>
          <p:cNvPr id="31" name="TextBox 30"/>
          <p:cNvSpPr txBox="1"/>
          <p:nvPr/>
        </p:nvSpPr>
        <p:spPr>
          <a:xfrm rot="5400000">
            <a:off x="-818220" y="3679229"/>
            <a:ext cx="1944216" cy="307777"/>
          </a:xfrm>
          <a:prstGeom prst="rect">
            <a:avLst/>
          </a:prstGeom>
          <a:noFill/>
        </p:spPr>
        <p:txBody>
          <a:bodyPr wrap="square" rtlCol="0">
            <a:spAutoFit/>
          </a:bodyPr>
          <a:lstStyle/>
          <a:p>
            <a:r>
              <a:rPr lang="en-GB" dirty="0">
                <a:latin typeface="Cambria" panose="02040503050406030204" pitchFamily="18" charset="0"/>
              </a:rPr>
              <a:t>Person B</a:t>
            </a:r>
          </a:p>
        </p:txBody>
      </p:sp>
      <p:sp>
        <p:nvSpPr>
          <p:cNvPr id="40" name="Arrow: Curved Left 39"/>
          <p:cNvSpPr/>
          <p:nvPr/>
        </p:nvSpPr>
        <p:spPr>
          <a:xfrm>
            <a:off x="5508104" y="3045342"/>
            <a:ext cx="288032" cy="695308"/>
          </a:xfrm>
          <a:prstGeom prst="curvedLeftArrow">
            <a:avLst>
              <a:gd name="adj1" fmla="val 25000"/>
              <a:gd name="adj2" fmla="val 1207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latin typeface="Cambria" panose="02040503050406030204" pitchFamily="18" charset="0"/>
            </a:endParaRPr>
          </a:p>
        </p:txBody>
      </p:sp>
      <p:sp>
        <p:nvSpPr>
          <p:cNvPr id="42" name="Arrow: Curved Left 41"/>
          <p:cNvSpPr/>
          <p:nvPr/>
        </p:nvSpPr>
        <p:spPr>
          <a:xfrm rot="11310274">
            <a:off x="3505489" y="2942420"/>
            <a:ext cx="288032" cy="695308"/>
          </a:xfrm>
          <a:prstGeom prst="curvedLeftArrow">
            <a:avLst>
              <a:gd name="adj1" fmla="val 25000"/>
              <a:gd name="adj2" fmla="val 1207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latin typeface="Cambria" panose="02040503050406030204" pitchFamily="18" charset="0"/>
            </a:endParaRPr>
          </a:p>
        </p:txBody>
      </p:sp>
      <p:sp>
        <p:nvSpPr>
          <p:cNvPr id="43" name="TextBox 42"/>
          <p:cNvSpPr txBox="1"/>
          <p:nvPr/>
        </p:nvSpPr>
        <p:spPr>
          <a:xfrm>
            <a:off x="3761528" y="3001986"/>
            <a:ext cx="1737903" cy="738664"/>
          </a:xfrm>
          <a:prstGeom prst="rect">
            <a:avLst/>
          </a:prstGeom>
          <a:noFill/>
        </p:spPr>
        <p:txBody>
          <a:bodyPr wrap="square" rtlCol="0">
            <a:spAutoFit/>
          </a:bodyPr>
          <a:lstStyle/>
          <a:p>
            <a:pPr algn="ctr"/>
            <a:r>
              <a:rPr lang="en-GB" dirty="0"/>
              <a:t>Anaerobic respiration and fermentation</a:t>
            </a:r>
          </a:p>
        </p:txBody>
      </p:sp>
      <p:sp>
        <p:nvSpPr>
          <p:cNvPr id="66" name="AutoShape 6" descr="Image result for yeast"/>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1479793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05562" y="692696"/>
            <a:ext cx="7772400" cy="1500187"/>
          </a:xfrm>
        </p:spPr>
        <p:txBody>
          <a:bodyPr/>
          <a:lstStyle/>
          <a:p>
            <a:r>
              <a:rPr lang="en-GB" dirty="0">
                <a:solidFill>
                  <a:schemeClr val="tx1"/>
                </a:solidFill>
                <a:latin typeface="Cambria" panose="02040503050406030204" pitchFamily="18" charset="0"/>
              </a:rPr>
              <a:t>Compare and contrast the similarities and differences between anaerobic respiration and fermentation. </a:t>
            </a:r>
          </a:p>
          <a:p>
            <a:endParaRPr lang="en-GB" dirty="0">
              <a:solidFill>
                <a:schemeClr val="tx1"/>
              </a:solidFill>
              <a:latin typeface="Cambria" panose="02040503050406030204" pitchFamily="18" charset="0"/>
            </a:endParaRPr>
          </a:p>
          <a:p>
            <a:r>
              <a:rPr lang="en-GB" dirty="0">
                <a:solidFill>
                  <a:schemeClr val="tx1"/>
                </a:solidFill>
                <a:latin typeface="Cambria" panose="02040503050406030204" pitchFamily="18" charset="0"/>
              </a:rPr>
              <a:t>Suggest why two different processes may have evolved to deal with the problems of oxygen limitation. </a:t>
            </a:r>
          </a:p>
        </p:txBody>
      </p:sp>
    </p:spTree>
    <p:extLst>
      <p:ext uri="{BB962C8B-B14F-4D97-AF65-F5344CB8AC3E}">
        <p14:creationId xmlns:p14="http://schemas.microsoft.com/office/powerpoint/2010/main" val="2994892609"/>
      </p:ext>
    </p:extLst>
  </p:cSld>
  <p:clrMapOvr>
    <a:masterClrMapping/>
  </p:clrMapOvr>
</p:sld>
</file>

<file path=ppt/theme/theme1.xml><?xml version="1.0" encoding="utf-8"?>
<a:theme xmlns:a="http://schemas.openxmlformats.org/drawingml/2006/main" name="Office Theme">
  <a:themeElements>
    <a:clrScheme name="Custom 9">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B050"/>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698</TotalTime>
  <Words>379</Words>
  <Application>Microsoft Office PowerPoint</Application>
  <PresentationFormat>On-screen Show (4:3)</PresentationFormat>
  <Paragraphs>32</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Cambria</vt:lpstr>
      <vt:lpstr>Times New Roman</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Jasper Green</dc:creator>
  <cp:lastModifiedBy>Jasper Green</cp:lastModifiedBy>
  <cp:revision>58</cp:revision>
  <dcterms:modified xsi:type="dcterms:W3CDTF">2017-08-25T22:30:28Z</dcterms:modified>
</cp:coreProperties>
</file>