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696" y="-232"/>
      </p:cViewPr>
      <p:guideLst>
        <p:guide orient="horz" pos="2400"/>
        <p:guide pos="2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121A5-F233-C64E-9DB9-AD97DBAFD772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D102-786D-8941-8626-18F0CB4F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3049" y="947648"/>
          <a:ext cx="8102896" cy="21031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Heating curves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 Stage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3 (or any course for students aged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To make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a prediction about what would happen to the temperature of an ice cube as we heat it </a:t>
                      </a:r>
                      <a:endParaRPr lang="en-US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To be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able to draw a heating curve for water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understand why the temperature of a substance does not change during a state change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rcRect l="7030"/>
          <a:stretch>
            <a:fillRect/>
          </a:stretch>
        </p:blipFill>
        <p:spPr>
          <a:xfrm>
            <a:off x="203200" y="1839733"/>
            <a:ext cx="3526782" cy="3504387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1391461" y="300038"/>
            <a:ext cx="1350787" cy="4889779"/>
            <a:chOff x="1391461" y="300038"/>
            <a:chExt cx="1350787" cy="4889779"/>
          </a:xfrm>
        </p:grpSpPr>
        <p:sp>
          <p:nvSpPr>
            <p:cNvPr id="7" name="Rectangle 6"/>
            <p:cNvSpPr/>
            <p:nvPr/>
          </p:nvSpPr>
          <p:spPr>
            <a:xfrm>
              <a:off x="1789084" y="4008507"/>
              <a:ext cx="940459" cy="82284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91461" y="4232691"/>
              <a:ext cx="880553" cy="957126"/>
            </a:xfrm>
            <a:prstGeom prst="rect">
              <a:avLst/>
            </a:prstGeom>
            <a:solidFill>
              <a:schemeClr val="accent1">
                <a:alpha val="73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391463" y="4008507"/>
              <a:ext cx="440275" cy="224184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272014" y="4831351"/>
              <a:ext cx="470234" cy="358466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72014" y="4008508"/>
              <a:ext cx="470232" cy="224183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1846970" y="300038"/>
              <a:ext cx="107823" cy="4553029"/>
            </a:xfrm>
            <a:prstGeom prst="roundRect">
              <a:avLst/>
            </a:prstGeom>
            <a:noFill/>
            <a:ln w="9525" cmpd="sng">
              <a:solidFill>
                <a:schemeClr val="tx1"/>
              </a:solidFill>
              <a:prstDash val="sysDash"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411508" y="4210177"/>
              <a:ext cx="96677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1864580" y="4555772"/>
              <a:ext cx="71882" cy="27557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846970" y="37083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47515" y="526412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47515" y="68833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846026" y="84073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46571" y="996312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46571" y="115823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47515" y="131698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848060" y="1472562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48060" y="1634487"/>
              <a:ext cx="4871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48060" y="1840862"/>
              <a:ext cx="49262" cy="319088"/>
              <a:chOff x="3213378" y="450850"/>
              <a:chExt cx="49262" cy="31908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3213378" y="4508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13923" y="606425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213923" y="7683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1848605" y="2355212"/>
              <a:ext cx="49262" cy="319088"/>
              <a:chOff x="3213378" y="450850"/>
              <a:chExt cx="49262" cy="31908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213378" y="4508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213923" y="606425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213923" y="7683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1848605" y="2893374"/>
              <a:ext cx="49262" cy="319088"/>
              <a:chOff x="3213378" y="450850"/>
              <a:chExt cx="49262" cy="31908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3213378" y="4508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213923" y="606425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213923" y="768350"/>
                <a:ext cx="48717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2" name="Straight Connector 51"/>
          <p:cNvCxnSpPr/>
          <p:nvPr/>
        </p:nvCxnSpPr>
        <p:spPr>
          <a:xfrm rot="5400000">
            <a:off x="1140382" y="6165056"/>
            <a:ext cx="1384300" cy="1588"/>
          </a:xfrm>
          <a:prstGeom prst="line">
            <a:avLst/>
          </a:prstGeom>
          <a:ln w="101600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31130" y="6019800"/>
            <a:ext cx="1968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007519" y="1864519"/>
            <a:ext cx="31289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571206" y="3429000"/>
            <a:ext cx="40012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1206" y="4232691"/>
            <a:ext cx="4001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An ice cube is heated in a beaker.  Sketch a graph to show what </a:t>
            </a:r>
            <a:r>
              <a:rPr lang="en-US" b="1" dirty="0" smtClean="0">
                <a:latin typeface="Cambria"/>
                <a:cs typeface="Cambria"/>
              </a:rPr>
              <a:t>you think</a:t>
            </a:r>
            <a:r>
              <a:rPr lang="en-US" dirty="0" smtClean="0">
                <a:latin typeface="Cambria"/>
                <a:cs typeface="Cambria"/>
              </a:rPr>
              <a:t> would happen to the temperature of H</a:t>
            </a:r>
            <a:r>
              <a:rPr lang="en-US" baseline="-25000" dirty="0" smtClean="0">
                <a:latin typeface="Cambria"/>
                <a:cs typeface="Cambria"/>
              </a:rPr>
              <a:t>2</a:t>
            </a:r>
            <a:r>
              <a:rPr lang="en-US" dirty="0" smtClean="0">
                <a:latin typeface="Cambria"/>
                <a:cs typeface="Cambria"/>
              </a:rPr>
              <a:t>O over time. 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3065763" y="1656196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Temperature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001266" y="3501387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(min)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rot="5400000">
            <a:off x="3656806" y="2120900"/>
            <a:ext cx="24645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88706" y="3353594"/>
            <a:ext cx="37345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6200000">
            <a:off x="3497563" y="1554596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Temperature (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18766" y="3425187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Time (min)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-566340" y="2101454"/>
            <a:ext cx="2464595" cy="39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46112" y="3352800"/>
            <a:ext cx="327818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6200000">
            <a:off x="-725464" y="1579996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Temperature (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4730" y="3425187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Time (min)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646112" y="889000"/>
            <a:ext cx="2947988" cy="2463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888706" y="2804047"/>
            <a:ext cx="597694" cy="548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486400" y="2804047"/>
            <a:ext cx="8323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6069011" y="1519758"/>
            <a:ext cx="1534046" cy="1034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353301" y="1270000"/>
            <a:ext cx="10950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8448336" y="889000"/>
            <a:ext cx="441666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-452637" y="5380235"/>
            <a:ext cx="2276874" cy="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685801" y="6517881"/>
            <a:ext cx="327818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16200000">
            <a:off x="-685775" y="4745077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Temperature (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34419" y="6488668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Time (min)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85800" y="4394200"/>
            <a:ext cx="2908300" cy="2108200"/>
          </a:xfrm>
          <a:custGeom>
            <a:avLst/>
            <a:gdLst>
              <a:gd name="connsiteX0" fmla="*/ 0 w 2908300"/>
              <a:gd name="connsiteY0" fmla="*/ 2108200 h 2108200"/>
              <a:gd name="connsiteX1" fmla="*/ 1066800 w 2908300"/>
              <a:gd name="connsiteY1" fmla="*/ 406400 h 2108200"/>
              <a:gd name="connsiteX2" fmla="*/ 2908300 w 2908300"/>
              <a:gd name="connsiteY2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8300" h="2108200">
                <a:moveTo>
                  <a:pt x="0" y="2108200"/>
                </a:moveTo>
                <a:cubicBezTo>
                  <a:pt x="291041" y="1432983"/>
                  <a:pt x="582083" y="757767"/>
                  <a:pt x="1066800" y="406400"/>
                </a:cubicBezTo>
                <a:cubicBezTo>
                  <a:pt x="1551517" y="55033"/>
                  <a:pt x="2908300" y="0"/>
                  <a:pt x="290830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mbria"/>
              <a:cs typeface="Cambria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3816872" y="5387580"/>
            <a:ext cx="219154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911851" y="6467875"/>
            <a:ext cx="3686049" cy="16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16200000">
            <a:off x="3514875" y="4710552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Temperature (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85869" y="6454143"/>
            <a:ext cx="21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Time (min)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913440" y="5645822"/>
            <a:ext cx="877760" cy="838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5791200" y="5645822"/>
            <a:ext cx="8323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6572173" y="4724993"/>
            <a:ext cx="972222" cy="869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480301" y="4673600"/>
            <a:ext cx="1117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117600" y="495300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Graph A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79419" y="489811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Graph B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88280" y="3864958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Graph C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4019" y="3864958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Graph D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75594" y="31579"/>
            <a:ext cx="958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In pairs, discuss which graph best describes the change in temperature of the H</a:t>
            </a:r>
            <a:r>
              <a:rPr lang="en-US" baseline="-25000" dirty="0" smtClean="0">
                <a:solidFill>
                  <a:srgbClr val="FF0000"/>
                </a:solidFill>
                <a:latin typeface="Cambria"/>
                <a:cs typeface="Cambria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O. 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Questions to think about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Cambria"/>
                <a:cs typeface="Cambria"/>
              </a:rPr>
              <a:t>Why does the temperature of a substance not change when it is changing state?</a:t>
            </a:r>
          </a:p>
          <a:p>
            <a:pPr marL="514350" indent="-51435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ambria"/>
                <a:cs typeface="Cambria"/>
              </a:rPr>
              <a:t>The melting temperature of H</a:t>
            </a:r>
            <a:r>
              <a:rPr lang="en-US" baseline="-25000" dirty="0" smtClean="0">
                <a:latin typeface="Cambria"/>
                <a:cs typeface="Cambria"/>
              </a:rPr>
              <a:t>2</a:t>
            </a:r>
            <a:r>
              <a:rPr lang="en-US" dirty="0">
                <a:latin typeface="Cambria"/>
                <a:cs typeface="Cambria"/>
              </a:rPr>
              <a:t>O</a:t>
            </a:r>
            <a:r>
              <a:rPr lang="en-US" dirty="0" smtClean="0">
                <a:latin typeface="Cambria"/>
                <a:cs typeface="Cambria"/>
              </a:rPr>
              <a:t> is 0 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.  The freezing temperature of H</a:t>
            </a:r>
            <a:r>
              <a:rPr lang="en-US" baseline="-25000" dirty="0" smtClean="0">
                <a:latin typeface="Cambria"/>
                <a:cs typeface="Cambria"/>
              </a:rPr>
              <a:t>2</a:t>
            </a:r>
            <a:r>
              <a:rPr lang="en-US" dirty="0" smtClean="0">
                <a:latin typeface="Cambria"/>
                <a:cs typeface="Cambria"/>
              </a:rPr>
              <a:t>O is 0 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smtClean="0">
                <a:latin typeface="Cambria"/>
                <a:cs typeface="Cambria"/>
              </a:rPr>
              <a:t>  At </a:t>
            </a:r>
            <a:r>
              <a:rPr lang="en-US" dirty="0" smtClean="0">
                <a:latin typeface="Cambria"/>
                <a:cs typeface="Cambria"/>
              </a:rPr>
              <a:t>0 </a:t>
            </a:r>
            <a:r>
              <a:rPr lang="en-US" baseline="30000" dirty="0" err="1" smtClean="0">
                <a:latin typeface="Cambria"/>
                <a:cs typeface="Cambria"/>
              </a:rPr>
              <a:t>o</a:t>
            </a:r>
            <a:r>
              <a:rPr lang="en-US" dirty="0" err="1" smtClean="0">
                <a:latin typeface="Cambria"/>
                <a:cs typeface="Cambria"/>
              </a:rPr>
              <a:t>C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 is H</a:t>
            </a:r>
            <a:r>
              <a:rPr lang="en-US" baseline="-25000" dirty="0" smtClean="0">
                <a:latin typeface="Cambria"/>
                <a:cs typeface="Cambria"/>
              </a:rPr>
              <a:t>2</a:t>
            </a:r>
            <a:r>
              <a:rPr lang="en-US" dirty="0" smtClean="0">
                <a:latin typeface="Cambria"/>
                <a:cs typeface="Cambria"/>
              </a:rPr>
              <a:t>O</a:t>
            </a:r>
            <a:r>
              <a:rPr lang="en-US" dirty="0" smtClean="0">
                <a:latin typeface="Cambria"/>
                <a:cs typeface="Cambria"/>
              </a:rPr>
              <a:t> a </a:t>
            </a:r>
            <a:r>
              <a:rPr lang="en-US" dirty="0" smtClean="0">
                <a:latin typeface="Cambria"/>
                <a:cs typeface="Cambria"/>
              </a:rPr>
              <a:t>solid or a liquid?</a:t>
            </a:r>
          </a:p>
          <a:p>
            <a:pPr marL="514350" indent="-51435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ambria"/>
                <a:cs typeface="Cambria"/>
              </a:rPr>
              <a:t>Does water refer to H</a:t>
            </a:r>
            <a:r>
              <a:rPr lang="en-US" baseline="-25000" dirty="0" smtClean="0">
                <a:latin typeface="Cambria"/>
                <a:cs typeface="Cambria"/>
              </a:rPr>
              <a:t>2</a:t>
            </a:r>
            <a:r>
              <a:rPr lang="en-US" dirty="0" smtClean="0">
                <a:latin typeface="Cambria"/>
                <a:cs typeface="Cambria"/>
              </a:rPr>
              <a:t>O</a:t>
            </a:r>
            <a:r>
              <a:rPr lang="en-US" sz="1600" dirty="0" smtClean="0">
                <a:latin typeface="Cambria"/>
                <a:cs typeface="Cambria"/>
              </a:rPr>
              <a:t>(l)</a:t>
            </a:r>
            <a:r>
              <a:rPr lang="en-US" dirty="0" smtClean="0">
                <a:latin typeface="Cambria"/>
                <a:cs typeface="Cambria"/>
              </a:rPr>
              <a:t> only, or is ice water too?	</a:t>
            </a:r>
          </a:p>
          <a:p>
            <a:pPr marL="514350" indent="-514350">
              <a:buAutoNum type="arabicPeriod"/>
            </a:pPr>
            <a:endParaRPr lang="en-US" dirty="0" smtClean="0">
              <a:latin typeface="Cambria"/>
              <a:cs typeface="Cambria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230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Questions to think about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4</cp:revision>
  <dcterms:created xsi:type="dcterms:W3CDTF">2015-01-17T14:35:10Z</dcterms:created>
  <dcterms:modified xsi:type="dcterms:W3CDTF">2015-01-17T14:35:46Z</dcterms:modified>
</cp:coreProperties>
</file>