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0" r:id="rId4"/>
    <p:sldId id="259" r:id="rId5"/>
    <p:sldId id="25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82" d="100"/>
          <a:sy n="82" d="100"/>
        </p:scale>
        <p:origin x="156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308D2B4A-F2C6-FB4C-AA7C-037D182C307F}" type="datetimeFigureOut">
              <a:rPr lang="en-GB"/>
              <a:pPr/>
              <a:t>22/08/2017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08D2B4A-F2C6-FB4C-AA7C-037D182C307F}" type="datetimeFigureOut">
              <a:rPr lang="en-GB"/>
              <a:pPr/>
              <a:t>22/08/2017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08D2B4A-F2C6-FB4C-AA7C-037D182C307F}" type="datetimeFigureOut">
              <a:rPr lang="en-GB"/>
              <a:pPr/>
              <a:t>22/08/2017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08D2B4A-F2C6-FB4C-AA7C-037D182C307F}" type="datetimeFigureOut">
              <a:rPr lang="en-GB"/>
              <a:pPr/>
              <a:t>22/08/2017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08D2B4A-F2C6-FB4C-AA7C-037D182C307F}" type="datetimeFigureOut">
              <a:rPr lang="en-GB"/>
              <a:pPr/>
              <a:t>22/08/2017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08D2B4A-F2C6-FB4C-AA7C-037D182C307F}" type="datetimeFigureOut">
              <a:rPr lang="en-GB"/>
              <a:pPr/>
              <a:t>22/08/2017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08D2B4A-F2C6-FB4C-AA7C-037D182C307F}" type="datetimeFigureOut">
              <a:rPr lang="en-GB"/>
              <a:pPr/>
              <a:t>22/08/2017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08D2B4A-F2C6-FB4C-AA7C-037D182C307F}" type="datetimeFigureOut">
              <a:rPr lang="en-GB"/>
              <a:pPr/>
              <a:t>22/08/2017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D2B4A-F2C6-FB4C-AA7C-037D182C307F}" type="datetimeFigureOut">
              <a:rPr lang="en-GB"/>
              <a:pPr/>
              <a:t>22/08/2017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08D2B4A-F2C6-FB4C-AA7C-037D182C307F}" type="datetimeFigureOut">
              <a:rPr lang="en-GB"/>
              <a:pPr/>
              <a:t>22/08/2017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08D2B4A-F2C6-FB4C-AA7C-037D182C307F}" type="datetimeFigureOut">
              <a:rPr lang="en-GB"/>
              <a:pPr/>
              <a:t>22/08/2017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D2B4A-F2C6-FB4C-AA7C-037D182C307F}" type="datetimeFigureOut">
              <a:rPr lang="en-GB"/>
              <a:pPr/>
              <a:t>22/08/2017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A2807-C79D-CA42-B944-3632558A7AAD}" type="slidenum">
              <a: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hescienceteacher.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20553" y="5984123"/>
            <a:ext cx="8102894" cy="369332"/>
          </a:xfrm>
          <a:prstGeom prst="rect">
            <a:avLst/>
          </a:prstGeom>
        </p:spPr>
        <p:txBody>
          <a:bodyPr wrap="square">
            <a:spAutoFit/>
          </a:bodyPr>
          <a:lstStyle/>
          <a:p>
            <a:r>
              <a:rPr lang="en-US" u="sng">
                <a:solidFill>
                  <a:srgbClr val="008000"/>
                </a:solidFill>
                <a:latin typeface="Cambria"/>
                <a:ea typeface="Cambria"/>
                <a:cs typeface="Times New Roman"/>
                <a:hlinkClick r:id="rId2"/>
              </a:rPr>
              <a:t>www.thescienceteacher.co.uk</a:t>
            </a:r>
            <a:r>
              <a:rPr lang="en-US">
                <a:solidFill>
                  <a:srgbClr val="008000"/>
                </a:solidFill>
                <a:latin typeface="Cambria"/>
                <a:ea typeface="Cambria"/>
                <a:cs typeface="Times New Roman"/>
              </a:rPr>
              <a:t>  </a:t>
            </a:r>
            <a:r>
              <a:rPr lang="en-GB">
                <a:latin typeface="Cambria"/>
                <a:ea typeface="Cambria"/>
                <a:cs typeface="Times New Roman"/>
              </a:rPr>
              <a:t>| resources for science teachers who like to think </a:t>
            </a: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4073465889"/>
              </p:ext>
            </p:extLst>
          </p:nvPr>
        </p:nvGraphicFramePr>
        <p:xfrm>
          <a:off x="703049" y="947648"/>
          <a:ext cx="8102896" cy="3291840"/>
        </p:xfrm>
        <a:graphic>
          <a:graphicData uri="http://schemas.openxmlformats.org/drawingml/2006/table">
            <a:tbl>
              <a:tblPr firstRow="1" bandRow="1">
                <a:tableStyleId>{9D7B26C5-4107-4FEC-AEDC-1716B250A1EF}</a:tableStyleId>
              </a:tblPr>
              <a:tblGrid>
                <a:gridCol w="1371076">
                  <a:extLst>
                    <a:ext uri="{9D8B030D-6E8A-4147-A177-3AD203B41FA5}">
                      <a16:colId xmlns:a16="http://schemas.microsoft.com/office/drawing/2014/main" val="20000"/>
                    </a:ext>
                  </a:extLst>
                </a:gridCol>
                <a:gridCol w="2492808">
                  <a:extLst>
                    <a:ext uri="{9D8B030D-6E8A-4147-A177-3AD203B41FA5}">
                      <a16:colId xmlns:a16="http://schemas.microsoft.com/office/drawing/2014/main" val="20001"/>
                    </a:ext>
                  </a:extLst>
                </a:gridCol>
                <a:gridCol w="1040397">
                  <a:extLst>
                    <a:ext uri="{9D8B030D-6E8A-4147-A177-3AD203B41FA5}">
                      <a16:colId xmlns:a16="http://schemas.microsoft.com/office/drawing/2014/main" val="20002"/>
                    </a:ext>
                  </a:extLst>
                </a:gridCol>
                <a:gridCol w="3198615">
                  <a:extLst>
                    <a:ext uri="{9D8B030D-6E8A-4147-A177-3AD203B41FA5}">
                      <a16:colId xmlns:a16="http://schemas.microsoft.com/office/drawing/2014/main" val="20003"/>
                    </a:ext>
                  </a:extLst>
                </a:gridCol>
              </a:tblGrid>
              <a:tr h="493685">
                <a:tc>
                  <a:txBody>
                    <a:bodyPr/>
                    <a:lstStyle/>
                    <a:p>
                      <a:r>
                        <a:rPr lang="en-US" b="1">
                          <a:solidFill>
                            <a:srgbClr val="008000"/>
                          </a:solidFill>
                          <a:latin typeface="Cambria"/>
                          <a:cs typeface="Cambria"/>
                        </a:rPr>
                        <a:t>Topic</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b="0" dirty="0">
                          <a:latin typeface="Cambria"/>
                          <a:cs typeface="Cambria"/>
                        </a:rPr>
                        <a:t>Position of equilibrium</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a:solidFill>
                            <a:srgbClr val="008000"/>
                          </a:solidFill>
                          <a:latin typeface="Cambria"/>
                          <a:cs typeface="Cambria"/>
                        </a:rPr>
                        <a:t>Level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b="0" dirty="0">
                          <a:latin typeface="Cambria"/>
                          <a:cs typeface="Cambria"/>
                        </a:rPr>
                        <a:t>GCSE (or any</a:t>
                      </a:r>
                      <a:r>
                        <a:rPr lang="en-US" b="0" baseline="0" dirty="0">
                          <a:latin typeface="Cambria"/>
                          <a:cs typeface="Cambria"/>
                        </a:rPr>
                        <a:t> other course for students aged 14-16)</a:t>
                      </a:r>
                      <a:endParaRPr lang="en-US" b="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1145256">
                <a:tc>
                  <a:txBody>
                    <a:bodyPr/>
                    <a:lstStyle/>
                    <a:p>
                      <a:r>
                        <a:rPr lang="en-US" b="1">
                          <a:solidFill>
                            <a:srgbClr val="008000"/>
                          </a:solidFill>
                          <a:latin typeface="Cambria"/>
                          <a:cs typeface="Cambria"/>
                        </a:rPr>
                        <a:t>Outcomes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r>
                        <a:rPr lang="en-US" dirty="0">
                          <a:latin typeface="Cambria"/>
                          <a:cs typeface="Cambria"/>
                        </a:rPr>
                        <a:t>To understand what</a:t>
                      </a:r>
                      <a:r>
                        <a:rPr lang="en-US" baseline="0" dirty="0">
                          <a:latin typeface="Cambria"/>
                          <a:cs typeface="Cambria"/>
                        </a:rPr>
                        <a:t> happens when the position of equilibrium moves. </a:t>
                      </a:r>
                      <a:endParaRPr lang="en-US" dirty="0">
                        <a:latin typeface="Cambria"/>
                        <a:cs typeface="Cambria"/>
                      </a:endParaRPr>
                    </a:p>
                    <a:p>
                      <a:r>
                        <a:rPr lang="en-US" dirty="0">
                          <a:latin typeface="Cambria"/>
                          <a:cs typeface="Cambria"/>
                        </a:rPr>
                        <a:t>To understand how pressure</a:t>
                      </a:r>
                      <a:r>
                        <a:rPr lang="en-US" baseline="0" dirty="0">
                          <a:latin typeface="Cambria"/>
                          <a:cs typeface="Cambria"/>
                        </a:rPr>
                        <a:t>,</a:t>
                      </a:r>
                      <a:r>
                        <a:rPr lang="en-US" dirty="0">
                          <a:latin typeface="Cambria"/>
                          <a:cs typeface="Cambria"/>
                        </a:rPr>
                        <a:t> temperature and a catalyst affect the position of equilibrium</a:t>
                      </a:r>
                      <a:r>
                        <a:rPr lang="en-US" baseline="0" dirty="0">
                          <a:latin typeface="Cambria"/>
                          <a:cs typeface="Cambria"/>
                        </a:rPr>
                        <a:t> and yield. </a:t>
                      </a:r>
                      <a:endParaRPr lang="en-US"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145256">
                <a:tc>
                  <a:txBody>
                    <a:bodyPr/>
                    <a:lstStyle/>
                    <a:p>
                      <a:r>
                        <a:rPr lang="en-US" b="1" dirty="0">
                          <a:solidFill>
                            <a:srgbClr val="008000"/>
                          </a:solidFill>
                          <a:latin typeface="Cambria"/>
                          <a:cs typeface="Cambria"/>
                        </a:rPr>
                        <a:t>Information for teachers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r>
                        <a:rPr lang="en-US" dirty="0">
                          <a:latin typeface="Cambria"/>
                          <a:cs typeface="Cambria"/>
                        </a:rPr>
                        <a:t>The graphic on slide 2 can be used to introduce the</a:t>
                      </a:r>
                      <a:r>
                        <a:rPr lang="en-US" baseline="0" dirty="0">
                          <a:latin typeface="Cambria"/>
                          <a:cs typeface="Cambria"/>
                        </a:rPr>
                        <a:t> concept of position of equilibrium to students.  Slide 3 could be used to help model student answers to questions on equilibria. Once students understand how temperature and pressure affect the position of equilibrium they can attempt slide 5. </a:t>
                      </a:r>
                      <a:endParaRPr lang="en-US"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9024554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7"/>
          <p:cNvSpPr txBox="1">
            <a:spLocks noChangeArrowheads="1"/>
          </p:cNvSpPr>
          <p:nvPr/>
        </p:nvSpPr>
        <p:spPr bwMode="auto">
          <a:xfrm>
            <a:off x="2022412" y="1588489"/>
            <a:ext cx="426646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dirty="0">
                <a:latin typeface="Cambria" panose="02040503050406030204" pitchFamily="18" charset="0"/>
              </a:rPr>
              <a:t>Position of equilibrium </a:t>
            </a:r>
            <a:endParaRPr lang="en-US" altLang="en-US" sz="2800" dirty="0">
              <a:latin typeface="Cambria" panose="02040503050406030204" pitchFamily="18" charset="0"/>
            </a:endParaRPr>
          </a:p>
        </p:txBody>
      </p:sp>
      <p:cxnSp>
        <p:nvCxnSpPr>
          <p:cNvPr id="6" name="Straight Connector 5"/>
          <p:cNvCxnSpPr/>
          <p:nvPr/>
        </p:nvCxnSpPr>
        <p:spPr>
          <a:xfrm>
            <a:off x="4064528" y="2110154"/>
            <a:ext cx="0" cy="1318845"/>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621907" y="3417275"/>
            <a:ext cx="5158154" cy="23447"/>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284240" y="3849613"/>
            <a:ext cx="1570893" cy="646331"/>
          </a:xfrm>
          <a:prstGeom prst="rect">
            <a:avLst/>
          </a:prstGeom>
          <a:noFill/>
        </p:spPr>
        <p:txBody>
          <a:bodyPr wrap="square" rtlCol="0">
            <a:spAutoFit/>
          </a:bodyPr>
          <a:lstStyle/>
          <a:p>
            <a:r>
              <a:rPr lang="en-GB" dirty="0">
                <a:latin typeface="Cambria" panose="02040503050406030204" pitchFamily="18" charset="0"/>
              </a:rPr>
              <a:t>Moves to the left</a:t>
            </a:r>
          </a:p>
        </p:txBody>
      </p:sp>
      <p:sp>
        <p:nvSpPr>
          <p:cNvPr id="9" name="TextBox 8"/>
          <p:cNvSpPr txBox="1"/>
          <p:nvPr/>
        </p:nvSpPr>
        <p:spPr>
          <a:xfrm>
            <a:off x="6197761" y="3779275"/>
            <a:ext cx="1570893" cy="646331"/>
          </a:xfrm>
          <a:prstGeom prst="rect">
            <a:avLst/>
          </a:prstGeom>
          <a:noFill/>
        </p:spPr>
        <p:txBody>
          <a:bodyPr wrap="square" rtlCol="0">
            <a:spAutoFit/>
          </a:bodyPr>
          <a:lstStyle/>
          <a:p>
            <a:r>
              <a:rPr lang="en-GB" dirty="0">
                <a:latin typeface="Cambria" panose="02040503050406030204" pitchFamily="18" charset="0"/>
              </a:rPr>
              <a:t>Moves to the right</a:t>
            </a:r>
          </a:p>
        </p:txBody>
      </p:sp>
      <p:cxnSp>
        <p:nvCxnSpPr>
          <p:cNvPr id="10" name="Straight Connector 9"/>
          <p:cNvCxnSpPr/>
          <p:nvPr/>
        </p:nvCxnSpPr>
        <p:spPr>
          <a:xfrm>
            <a:off x="1621907" y="3440721"/>
            <a:ext cx="0" cy="33855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772456" y="3417275"/>
            <a:ext cx="0" cy="33855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621907" y="4659921"/>
            <a:ext cx="0" cy="338554"/>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1162" y="4998475"/>
            <a:ext cx="1570893" cy="1477328"/>
          </a:xfrm>
          <a:prstGeom prst="rect">
            <a:avLst/>
          </a:prstGeom>
          <a:noFill/>
        </p:spPr>
        <p:txBody>
          <a:bodyPr wrap="square" rtlCol="0">
            <a:spAutoFit/>
          </a:bodyPr>
          <a:lstStyle/>
          <a:p>
            <a:r>
              <a:rPr lang="en-GB" dirty="0">
                <a:latin typeface="Cambria" panose="02040503050406030204" pitchFamily="18" charset="0"/>
              </a:rPr>
              <a:t>Proportion of reactants in reaction mixture increases</a:t>
            </a:r>
          </a:p>
        </p:txBody>
      </p:sp>
      <p:sp>
        <p:nvSpPr>
          <p:cNvPr id="14" name="TextBox 13"/>
          <p:cNvSpPr txBox="1"/>
          <p:nvPr/>
        </p:nvSpPr>
        <p:spPr>
          <a:xfrm>
            <a:off x="5940658" y="4999449"/>
            <a:ext cx="1710766" cy="1477328"/>
          </a:xfrm>
          <a:prstGeom prst="rect">
            <a:avLst/>
          </a:prstGeom>
          <a:noFill/>
        </p:spPr>
        <p:txBody>
          <a:bodyPr wrap="square" rtlCol="0">
            <a:spAutoFit/>
          </a:bodyPr>
          <a:lstStyle/>
          <a:p>
            <a:r>
              <a:rPr lang="en-GB" dirty="0">
                <a:latin typeface="Cambria" panose="02040503050406030204" pitchFamily="18" charset="0"/>
              </a:rPr>
              <a:t>Proportion of products in the reaction mixture increases</a:t>
            </a:r>
          </a:p>
        </p:txBody>
      </p:sp>
      <p:cxnSp>
        <p:nvCxnSpPr>
          <p:cNvPr id="15" name="Straight Connector 14"/>
          <p:cNvCxnSpPr/>
          <p:nvPr/>
        </p:nvCxnSpPr>
        <p:spPr>
          <a:xfrm>
            <a:off x="6780061" y="4431465"/>
            <a:ext cx="0" cy="338554"/>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670326" y="1214644"/>
            <a:ext cx="1384161" cy="1328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17" name="Oval 16"/>
          <p:cNvSpPr/>
          <p:nvPr/>
        </p:nvSpPr>
        <p:spPr>
          <a:xfrm>
            <a:off x="5799280" y="1365629"/>
            <a:ext cx="386861" cy="352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18" name="Oval 17"/>
          <p:cNvSpPr/>
          <p:nvPr/>
        </p:nvSpPr>
        <p:spPr>
          <a:xfrm>
            <a:off x="5808282" y="2028397"/>
            <a:ext cx="386861" cy="352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19" name="Oval 18"/>
          <p:cNvSpPr/>
          <p:nvPr/>
        </p:nvSpPr>
        <p:spPr>
          <a:xfrm>
            <a:off x="6374128" y="2104424"/>
            <a:ext cx="386861" cy="352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20" name="Oval 19"/>
          <p:cNvSpPr/>
          <p:nvPr/>
        </p:nvSpPr>
        <p:spPr>
          <a:xfrm>
            <a:off x="2671039" y="312602"/>
            <a:ext cx="386861" cy="352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21" name="Oval 20"/>
          <p:cNvSpPr/>
          <p:nvPr/>
        </p:nvSpPr>
        <p:spPr>
          <a:xfrm>
            <a:off x="5277343" y="212323"/>
            <a:ext cx="386861" cy="35291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cxnSp>
        <p:nvCxnSpPr>
          <p:cNvPr id="22" name="Straight Connector 21"/>
          <p:cNvCxnSpPr/>
          <p:nvPr/>
        </p:nvCxnSpPr>
        <p:spPr>
          <a:xfrm>
            <a:off x="3339533" y="383673"/>
            <a:ext cx="13848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4478223" y="208047"/>
            <a:ext cx="234462" cy="1764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rot="10800000">
            <a:off x="3327810" y="543067"/>
            <a:ext cx="1384875" cy="176455"/>
            <a:chOff x="4066356" y="677441"/>
            <a:chExt cx="1384875" cy="176455"/>
          </a:xfrm>
        </p:grpSpPr>
        <p:cxnSp>
          <p:nvCxnSpPr>
            <p:cNvPr id="25" name="Straight Connector 24"/>
            <p:cNvCxnSpPr/>
            <p:nvPr/>
          </p:nvCxnSpPr>
          <p:spPr>
            <a:xfrm>
              <a:off x="4066356" y="853067"/>
              <a:ext cx="13848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5205046" y="677441"/>
              <a:ext cx="234462" cy="1764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Oval 26"/>
          <p:cNvSpPr/>
          <p:nvPr/>
        </p:nvSpPr>
        <p:spPr>
          <a:xfrm>
            <a:off x="6206866" y="1665442"/>
            <a:ext cx="386861" cy="35291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cxnSp>
        <p:nvCxnSpPr>
          <p:cNvPr id="30" name="Straight Connector 29"/>
          <p:cNvCxnSpPr/>
          <p:nvPr/>
        </p:nvCxnSpPr>
        <p:spPr>
          <a:xfrm>
            <a:off x="1636210" y="2940895"/>
            <a:ext cx="13848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2774900" y="2765269"/>
            <a:ext cx="234462" cy="1764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a:off x="1624487" y="3101118"/>
            <a:ext cx="1384875"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flipH="1" flipV="1">
            <a:off x="1636210" y="3100289"/>
            <a:ext cx="234462" cy="17645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612420" y="5120655"/>
            <a:ext cx="1384161" cy="1328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35" name="Oval 34"/>
          <p:cNvSpPr/>
          <p:nvPr/>
        </p:nvSpPr>
        <p:spPr>
          <a:xfrm>
            <a:off x="2741374" y="5271640"/>
            <a:ext cx="386861" cy="352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36" name="Oval 35"/>
          <p:cNvSpPr/>
          <p:nvPr/>
        </p:nvSpPr>
        <p:spPr>
          <a:xfrm>
            <a:off x="2750376" y="5934408"/>
            <a:ext cx="386861" cy="352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37" name="Oval 36"/>
          <p:cNvSpPr/>
          <p:nvPr/>
        </p:nvSpPr>
        <p:spPr>
          <a:xfrm>
            <a:off x="3316222" y="6010435"/>
            <a:ext cx="386861" cy="352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38" name="Oval 37"/>
          <p:cNvSpPr/>
          <p:nvPr/>
        </p:nvSpPr>
        <p:spPr>
          <a:xfrm>
            <a:off x="3148960" y="5571453"/>
            <a:ext cx="386861" cy="35291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39" name="Oval 38"/>
          <p:cNvSpPr/>
          <p:nvPr/>
        </p:nvSpPr>
        <p:spPr>
          <a:xfrm>
            <a:off x="6567558" y="1334718"/>
            <a:ext cx="386861" cy="35291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40" name="Oval 39"/>
          <p:cNvSpPr/>
          <p:nvPr/>
        </p:nvSpPr>
        <p:spPr>
          <a:xfrm>
            <a:off x="3429365" y="5207681"/>
            <a:ext cx="386861" cy="352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grpSp>
        <p:nvGrpSpPr>
          <p:cNvPr id="43" name="Group 42"/>
          <p:cNvGrpSpPr/>
          <p:nvPr/>
        </p:nvGrpSpPr>
        <p:grpSpPr>
          <a:xfrm rot="10800000">
            <a:off x="4942256" y="3140870"/>
            <a:ext cx="1384875" cy="176455"/>
            <a:chOff x="5629136" y="2740774"/>
            <a:chExt cx="1384875" cy="176455"/>
          </a:xfrm>
        </p:grpSpPr>
        <p:cxnSp>
          <p:nvCxnSpPr>
            <p:cNvPr id="44" name="Straight Connector 43"/>
            <p:cNvCxnSpPr/>
            <p:nvPr/>
          </p:nvCxnSpPr>
          <p:spPr>
            <a:xfrm>
              <a:off x="5629136" y="2916400"/>
              <a:ext cx="13848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6767826" y="2740774"/>
              <a:ext cx="234462" cy="1764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rot="10800000">
            <a:off x="4977532" y="2805050"/>
            <a:ext cx="1384875" cy="176455"/>
            <a:chOff x="5617413" y="3075794"/>
            <a:chExt cx="1384875" cy="176455"/>
          </a:xfrm>
        </p:grpSpPr>
        <p:cxnSp>
          <p:nvCxnSpPr>
            <p:cNvPr id="47" name="Straight Connector 46"/>
            <p:cNvCxnSpPr/>
            <p:nvPr/>
          </p:nvCxnSpPr>
          <p:spPr>
            <a:xfrm rot="10800000">
              <a:off x="5617413" y="3076623"/>
              <a:ext cx="1384875"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flipH="1" flipV="1">
              <a:off x="5629136" y="3075794"/>
              <a:ext cx="234462" cy="17645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9" name="Rectangle 48"/>
          <p:cNvSpPr/>
          <p:nvPr/>
        </p:nvSpPr>
        <p:spPr>
          <a:xfrm>
            <a:off x="7604532" y="5120655"/>
            <a:ext cx="1384161" cy="1328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50" name="Oval 49"/>
          <p:cNvSpPr/>
          <p:nvPr/>
        </p:nvSpPr>
        <p:spPr>
          <a:xfrm>
            <a:off x="7742488" y="5934408"/>
            <a:ext cx="386861" cy="352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51" name="Oval 50"/>
          <p:cNvSpPr/>
          <p:nvPr/>
        </p:nvSpPr>
        <p:spPr>
          <a:xfrm>
            <a:off x="8308334" y="6010435"/>
            <a:ext cx="386861" cy="352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52" name="Oval 51"/>
          <p:cNvSpPr/>
          <p:nvPr/>
        </p:nvSpPr>
        <p:spPr>
          <a:xfrm>
            <a:off x="8141072" y="5571453"/>
            <a:ext cx="386861" cy="35291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53" name="Oval 52"/>
          <p:cNvSpPr/>
          <p:nvPr/>
        </p:nvSpPr>
        <p:spPr>
          <a:xfrm>
            <a:off x="8501764" y="5240729"/>
            <a:ext cx="386861" cy="35291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54" name="Oval 53"/>
          <p:cNvSpPr/>
          <p:nvPr/>
        </p:nvSpPr>
        <p:spPr>
          <a:xfrm>
            <a:off x="7770246" y="5218542"/>
            <a:ext cx="386861" cy="35291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Tree>
    <p:extLst>
      <p:ext uri="{BB962C8B-B14F-4D97-AF65-F5344CB8AC3E}">
        <p14:creationId xmlns:p14="http://schemas.microsoft.com/office/powerpoint/2010/main" val="1810666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5047" y="1230922"/>
            <a:ext cx="6412523" cy="5632311"/>
          </a:xfrm>
          <a:prstGeom prst="rect">
            <a:avLst/>
          </a:prstGeom>
          <a:noFill/>
        </p:spPr>
        <p:txBody>
          <a:bodyPr wrap="square" rtlCol="0">
            <a:spAutoFit/>
          </a:bodyPr>
          <a:lstStyle/>
          <a:p>
            <a:r>
              <a:rPr lang="en-GB" dirty="0">
                <a:latin typeface="Cambria" panose="02040503050406030204" pitchFamily="18" charset="0"/>
              </a:rPr>
              <a:t>Any reaction at equilibrium will try to oppose the change. If we increase the pressure, the reaction will try and decrease the pressure. If we increase the temperature, the reaction will try and decrease the temperature. </a:t>
            </a:r>
          </a:p>
          <a:p>
            <a:endParaRPr lang="en-GB" dirty="0">
              <a:latin typeface="Cambria" panose="02040503050406030204" pitchFamily="18" charset="0"/>
            </a:endParaRPr>
          </a:p>
          <a:p>
            <a:r>
              <a:rPr lang="en-GB" dirty="0">
                <a:latin typeface="Cambria" panose="02040503050406030204" pitchFamily="18" charset="0"/>
              </a:rPr>
              <a:t>This guide below can he helpful to explain what a reaction at equilibrium will do if a change is applied. </a:t>
            </a:r>
          </a:p>
          <a:p>
            <a:endParaRPr lang="en-GB" dirty="0">
              <a:latin typeface="Cambria" panose="02040503050406030204" pitchFamily="18" charset="0"/>
            </a:endParaRPr>
          </a:p>
          <a:p>
            <a:pPr marL="342900" indent="-342900">
              <a:buAutoNum type="arabicPeriod"/>
            </a:pPr>
            <a:r>
              <a:rPr lang="en-GB" dirty="0">
                <a:latin typeface="Cambria" panose="02040503050406030204" pitchFamily="18" charset="0"/>
              </a:rPr>
              <a:t>State what the change is e.g. </a:t>
            </a:r>
            <a:r>
              <a:rPr lang="en-GB" dirty="0">
                <a:solidFill>
                  <a:srgbClr val="FF0000"/>
                </a:solidFill>
                <a:latin typeface="Cambria" panose="02040503050406030204" pitchFamily="18" charset="0"/>
              </a:rPr>
              <a:t>if you increase the pressure…</a:t>
            </a:r>
          </a:p>
          <a:p>
            <a:pPr marL="342900" indent="-342900">
              <a:buAutoNum type="arabicPeriod"/>
            </a:pPr>
            <a:r>
              <a:rPr lang="en-GB" dirty="0">
                <a:latin typeface="Cambria" panose="02040503050406030204" pitchFamily="18" charset="0"/>
              </a:rPr>
              <a:t>State what the reaction will do e.g. </a:t>
            </a:r>
            <a:r>
              <a:rPr lang="en-GB" dirty="0">
                <a:solidFill>
                  <a:srgbClr val="FF0000"/>
                </a:solidFill>
                <a:latin typeface="Cambria" panose="02040503050406030204" pitchFamily="18" charset="0"/>
              </a:rPr>
              <a:t>the reaction will try to reduce the pressure</a:t>
            </a:r>
          </a:p>
          <a:p>
            <a:pPr marL="342900" indent="-342900">
              <a:buAutoNum type="arabicPeriod"/>
            </a:pPr>
            <a:r>
              <a:rPr lang="en-GB" dirty="0">
                <a:latin typeface="Cambria" panose="02040503050406030204" pitchFamily="18" charset="0"/>
              </a:rPr>
              <a:t>State how the reaction will do this (what will happen to the position of equilibrium)  e.g. </a:t>
            </a:r>
            <a:r>
              <a:rPr lang="en-GB" dirty="0">
                <a:solidFill>
                  <a:srgbClr val="FF0000"/>
                </a:solidFill>
                <a:latin typeface="Cambria" panose="02040503050406030204" pitchFamily="18" charset="0"/>
              </a:rPr>
              <a:t>this will happen because the  position of equilibrium will move to the right in the direction of the side with the fewer gas particles</a:t>
            </a:r>
            <a:r>
              <a:rPr lang="en-GB" dirty="0">
                <a:latin typeface="Cambria" panose="02040503050406030204" pitchFamily="18" charset="0"/>
              </a:rPr>
              <a:t>.</a:t>
            </a:r>
          </a:p>
          <a:p>
            <a:pPr marL="342900" indent="-342900">
              <a:buAutoNum type="arabicPeriod"/>
            </a:pPr>
            <a:endParaRPr lang="en-GB" dirty="0">
              <a:latin typeface="Cambria" panose="02040503050406030204" pitchFamily="18" charset="0"/>
            </a:endParaRPr>
          </a:p>
          <a:p>
            <a:pPr marL="342900" indent="-342900">
              <a:buAutoNum type="arabicPeriod"/>
            </a:pPr>
            <a:endParaRPr lang="en-GB" dirty="0">
              <a:latin typeface="Cambria" panose="02040503050406030204" pitchFamily="18" charset="0"/>
            </a:endParaRPr>
          </a:p>
          <a:p>
            <a:r>
              <a:rPr lang="en-GB" dirty="0">
                <a:latin typeface="Cambria" panose="02040503050406030204" pitchFamily="18" charset="0"/>
              </a:rPr>
              <a:t>Have a go for a) decreasing the pressure, b) increasing the temperature, c) decreasing the temperature and d) adding a catalyst.  </a:t>
            </a:r>
          </a:p>
        </p:txBody>
      </p:sp>
      <p:pic>
        <p:nvPicPr>
          <p:cNvPr id="55" name="Picture 54" descr="http://www.essentialchemicalindustry.org/images/stories/200_ammonia/10-20-ammonia_09_(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898" y="450530"/>
            <a:ext cx="7461250" cy="411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608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graphicFrame>
        <p:nvGraphicFramePr>
          <p:cNvPr id="4" name="Table 3"/>
          <p:cNvGraphicFramePr>
            <a:graphicFrameLocks noGrp="1"/>
          </p:cNvGraphicFramePr>
          <p:nvPr>
            <p:extLst>
              <p:ext uri="{D42A27DB-BD31-4B8C-83A1-F6EECF244321}">
                <p14:modId xmlns:p14="http://schemas.microsoft.com/office/powerpoint/2010/main" val="3112448546"/>
              </p:ext>
            </p:extLst>
          </p:nvPr>
        </p:nvGraphicFramePr>
        <p:xfrm>
          <a:off x="621167" y="1750185"/>
          <a:ext cx="7867652" cy="4920246"/>
        </p:xfrm>
        <a:graphic>
          <a:graphicData uri="http://schemas.openxmlformats.org/drawingml/2006/table">
            <a:tbl>
              <a:tblPr firstRow="1" bandRow="1">
                <a:tableStyleId>{5C22544A-7EE6-4342-B048-85BDC9FD1C3A}</a:tableStyleId>
              </a:tblPr>
              <a:tblGrid>
                <a:gridCol w="1966913">
                  <a:extLst>
                    <a:ext uri="{9D8B030D-6E8A-4147-A177-3AD203B41FA5}">
                      <a16:colId xmlns:a16="http://schemas.microsoft.com/office/drawing/2014/main" val="2714991788"/>
                    </a:ext>
                  </a:extLst>
                </a:gridCol>
                <a:gridCol w="1966913">
                  <a:extLst>
                    <a:ext uri="{9D8B030D-6E8A-4147-A177-3AD203B41FA5}">
                      <a16:colId xmlns:a16="http://schemas.microsoft.com/office/drawing/2014/main" val="1501673356"/>
                    </a:ext>
                  </a:extLst>
                </a:gridCol>
                <a:gridCol w="1966913">
                  <a:extLst>
                    <a:ext uri="{9D8B030D-6E8A-4147-A177-3AD203B41FA5}">
                      <a16:colId xmlns:a16="http://schemas.microsoft.com/office/drawing/2014/main" val="4251598794"/>
                    </a:ext>
                  </a:extLst>
                </a:gridCol>
                <a:gridCol w="1966913">
                  <a:extLst>
                    <a:ext uri="{9D8B030D-6E8A-4147-A177-3AD203B41FA5}">
                      <a16:colId xmlns:a16="http://schemas.microsoft.com/office/drawing/2014/main" val="2261686724"/>
                    </a:ext>
                  </a:extLst>
                </a:gridCol>
              </a:tblGrid>
              <a:tr h="2309956">
                <a:tc>
                  <a:txBody>
                    <a:bodyPr/>
                    <a:lstStyle/>
                    <a:p>
                      <a:pPr algn="ctr"/>
                      <a:endParaRPr lang="en-GB" sz="2200"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200" dirty="0">
                          <a:latin typeface="Cambria" panose="02040503050406030204" pitchFamily="18" charset="0"/>
                        </a:rPr>
                        <a:t>Effect on the rate (increase or decrease)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200" dirty="0">
                          <a:latin typeface="Cambria" panose="02040503050406030204" pitchFamily="18" charset="0"/>
                        </a:rPr>
                        <a:t>Effect on the position of equilibrium (shift</a:t>
                      </a:r>
                      <a:r>
                        <a:rPr lang="en-GB" sz="2200" baseline="0" dirty="0">
                          <a:latin typeface="Cambria" panose="02040503050406030204" pitchFamily="18" charset="0"/>
                        </a:rPr>
                        <a:t> to the </a:t>
                      </a:r>
                      <a:r>
                        <a:rPr lang="en-GB" sz="2200" dirty="0">
                          <a:latin typeface="Cambria" panose="02040503050406030204" pitchFamily="18" charset="0"/>
                        </a:rPr>
                        <a:t>right,</a:t>
                      </a:r>
                      <a:r>
                        <a:rPr lang="en-GB" sz="2200" baseline="0" dirty="0">
                          <a:latin typeface="Cambria" panose="02040503050406030204" pitchFamily="18" charset="0"/>
                        </a:rPr>
                        <a:t> left or no change)</a:t>
                      </a:r>
                      <a:endParaRPr lang="en-GB" sz="2200"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200" dirty="0">
                          <a:latin typeface="Cambria" panose="02040503050406030204" pitchFamily="18" charset="0"/>
                        </a:rPr>
                        <a:t>Effect on the yield</a:t>
                      </a:r>
                    </a:p>
                    <a:p>
                      <a:pPr algn="ctr"/>
                      <a:r>
                        <a:rPr lang="en-GB" sz="2200" dirty="0">
                          <a:latin typeface="Cambria" panose="02040503050406030204" pitchFamily="18" charset="0"/>
                        </a:rPr>
                        <a:t>(increase or decrease or no change)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6506040"/>
                  </a:ext>
                </a:extLst>
              </a:tr>
              <a:tr h="761335">
                <a:tc>
                  <a:txBody>
                    <a:bodyPr/>
                    <a:lstStyle/>
                    <a:p>
                      <a:r>
                        <a:rPr lang="en-GB" dirty="0">
                          <a:latin typeface="Cambria" panose="02040503050406030204" pitchFamily="18" charset="0"/>
                        </a:rPr>
                        <a:t>Increasing</a:t>
                      </a:r>
                      <a:r>
                        <a:rPr lang="en-GB" baseline="0" dirty="0">
                          <a:latin typeface="Cambria" panose="02040503050406030204" pitchFamily="18" charset="0"/>
                        </a:rPr>
                        <a:t> the temperature</a:t>
                      </a:r>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2360569"/>
                  </a:ext>
                </a:extLst>
              </a:tr>
              <a:tr h="1087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ambria" panose="02040503050406030204" pitchFamily="18" charset="0"/>
                        </a:rPr>
                        <a:t>Increasing</a:t>
                      </a:r>
                      <a:r>
                        <a:rPr lang="en-GB" baseline="0" dirty="0">
                          <a:latin typeface="Cambria" panose="02040503050406030204" pitchFamily="18" charset="0"/>
                        </a:rPr>
                        <a:t> the pressure</a:t>
                      </a:r>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725394"/>
                  </a:ext>
                </a:extLst>
              </a:tr>
              <a:tr h="761335">
                <a:tc>
                  <a:txBody>
                    <a:bodyPr/>
                    <a:lstStyle/>
                    <a:p>
                      <a:r>
                        <a:rPr lang="en-GB" dirty="0">
                          <a:latin typeface="Cambria" panose="02040503050406030204" pitchFamily="18" charset="0"/>
                        </a:rPr>
                        <a:t>Adding a catalyst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906290"/>
                  </a:ext>
                </a:extLst>
              </a:tr>
            </a:tbl>
          </a:graphicData>
        </a:graphic>
      </p:graphicFrame>
      <p:pic>
        <p:nvPicPr>
          <p:cNvPr id="5" name="Picture 4" descr="http://www.essentialchemicalindustry.org/images/stories/200_ammonia/10-20-ammonia_09_(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898" y="999298"/>
            <a:ext cx="7461250" cy="411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978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302829" y="1049329"/>
            <a:ext cx="8538341" cy="3992515"/>
          </a:xfrm>
          <a:prstGeom prst="rect">
            <a:avLst/>
          </a:prstGeom>
        </p:spPr>
      </p:pic>
    </p:spTree>
  </p:cSld>
  <p:clrMapOvr>
    <a:masterClrMapping/>
  </p:clrMapOvr>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04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280</TotalTime>
  <Words>346</Words>
  <Application>Microsoft Office PowerPoint</Application>
  <PresentationFormat>On-screen Show (4:3)</PresentationFormat>
  <Paragraphs>32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Cambria</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Jasper Green</dc:creator>
  <cp:lastModifiedBy>Jasper Green</cp:lastModifiedBy>
  <cp:revision>10</cp:revision>
  <dcterms:created xsi:type="dcterms:W3CDTF">2015-03-29T11:23:18Z</dcterms:created>
  <dcterms:modified xsi:type="dcterms:W3CDTF">2017-08-22T21:39:35Z</dcterms:modified>
</cp:coreProperties>
</file>