
<file path=[Content_Types].xml><?xml version="1.0" encoding="utf-8"?>
<Types xmlns="http://schemas.openxmlformats.org/package/2006/content-types">
  <Override PartName="/ppt/slideLayouts/slideLayout4.xml" ContentType="application/vnd.openxmlformats-officedocument.presentationml.slideLayout+xml"/>
  <Default Extension="jpeg" ContentType="image/jpeg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9.xml" ContentType="application/vnd.openxmlformats-officedocument.presentationml.slide+xml"/>
  <Default Extension="xml" ContentType="application/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8.xml" ContentType="application/vnd.openxmlformats-officedocument.presentationml.slide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slides/slide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48" r:id="rId1"/>
  </p:sldMasterIdLst>
  <p:sldIdLst>
    <p:sldId id="266" r:id="rId2"/>
    <p:sldId id="264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extLst>
    <p:ext uri="{E76CE94A-603C-4142-B9EB-6D1370010A27}">
      <p14:discardImageEditData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0"/>
    </p:ext>
    <p:ext uri="{D31A062A-798A-4329-ABDD-BBA856620510}">
      <p14:defaultImageDpi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528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48624-F84D-4271-B690-9012937C3F82}" type="datetimeFigureOut">
              <a:rPr lang="en-GB" smtClean="0"/>
              <a:pPr/>
              <a:t>2/14/15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E7C1D-5802-49BC-952E-907402AD08B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7780010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48624-F84D-4271-B690-9012937C3F82}" type="datetimeFigureOut">
              <a:rPr lang="en-GB" smtClean="0"/>
              <a:pPr/>
              <a:t>2/14/15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E7C1D-5802-49BC-952E-907402AD08B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9246872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48624-F84D-4271-B690-9012937C3F82}" type="datetimeFigureOut">
              <a:rPr lang="en-GB" smtClean="0"/>
              <a:pPr/>
              <a:t>2/14/15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E7C1D-5802-49BC-952E-907402AD08B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29047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48624-F84D-4271-B690-9012937C3F82}" type="datetimeFigureOut">
              <a:rPr lang="en-GB" smtClean="0"/>
              <a:pPr/>
              <a:t>2/14/15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E7C1D-5802-49BC-952E-907402AD08B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921470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48624-F84D-4271-B690-9012937C3F82}" type="datetimeFigureOut">
              <a:rPr lang="en-GB" smtClean="0"/>
              <a:pPr/>
              <a:t>2/14/15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E7C1D-5802-49BC-952E-907402AD08B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5582003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48624-F84D-4271-B690-9012937C3F82}" type="datetimeFigureOut">
              <a:rPr lang="en-GB" smtClean="0"/>
              <a:pPr/>
              <a:t>2/14/15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E7C1D-5802-49BC-952E-907402AD08B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3913974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48624-F84D-4271-B690-9012937C3F82}" type="datetimeFigureOut">
              <a:rPr lang="en-GB" smtClean="0"/>
              <a:pPr/>
              <a:t>2/14/15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E7C1D-5802-49BC-952E-907402AD08B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0043524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48624-F84D-4271-B690-9012937C3F82}" type="datetimeFigureOut">
              <a:rPr lang="en-GB" smtClean="0"/>
              <a:pPr/>
              <a:t>2/14/15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E7C1D-5802-49BC-952E-907402AD08B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5619456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48624-F84D-4271-B690-9012937C3F82}" type="datetimeFigureOut">
              <a:rPr lang="en-GB" smtClean="0"/>
              <a:pPr/>
              <a:t>2/14/15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E7C1D-5802-49BC-952E-907402AD08B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9163680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48624-F84D-4271-B690-9012937C3F82}" type="datetimeFigureOut">
              <a:rPr lang="en-GB" smtClean="0"/>
              <a:pPr/>
              <a:t>2/14/15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E7C1D-5802-49BC-952E-907402AD08B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0061155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48624-F84D-4271-B690-9012937C3F82}" type="datetimeFigureOut">
              <a:rPr lang="en-GB" smtClean="0"/>
              <a:pPr/>
              <a:t>2/14/15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E7C1D-5802-49BC-952E-907402AD08B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6518822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448624-F84D-4271-B690-9012937C3F82}" type="datetimeFigureOut">
              <a:rPr lang="en-GB" smtClean="0"/>
              <a:pPr/>
              <a:t>2/14/15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AE7C1D-5802-49BC-952E-907402AD08B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7923535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://www.thescienceteacher.co.uk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520553" y="5984123"/>
            <a:ext cx="810289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u="sng">
                <a:solidFill>
                  <a:srgbClr val="00B050"/>
                </a:solidFill>
                <a:latin typeface="Cambria"/>
                <a:ea typeface="Cambria"/>
                <a:cs typeface="Times New Roman"/>
                <a:hlinkClick r:id="rId2"/>
              </a:rPr>
              <a:t>www.thescienceteacher.co.uk</a:t>
            </a:r>
            <a:r>
              <a:rPr lang="en-US">
                <a:solidFill>
                  <a:srgbClr val="00B050"/>
                </a:solidFill>
                <a:latin typeface="Cambria"/>
                <a:ea typeface="Cambria"/>
                <a:cs typeface="Times New Roman"/>
              </a:rPr>
              <a:t> </a:t>
            </a:r>
            <a:r>
              <a:rPr lang="en-US">
                <a:solidFill>
                  <a:srgbClr val="008000"/>
                </a:solidFill>
                <a:latin typeface="Cambria"/>
                <a:ea typeface="Cambria"/>
                <a:cs typeface="Times New Roman"/>
              </a:rPr>
              <a:t> </a:t>
            </a:r>
            <a:r>
              <a:rPr lang="en-GB">
                <a:latin typeface="Cambria"/>
                <a:ea typeface="Cambria"/>
                <a:cs typeface="Times New Roman"/>
              </a:rPr>
              <a:t>| resources for science teachers who like to think </a:t>
            </a:r>
            <a:endParaRPr lang="en-US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503493317"/>
              </p:ext>
            </p:extLst>
          </p:nvPr>
        </p:nvGraphicFramePr>
        <p:xfrm>
          <a:off x="703049" y="947648"/>
          <a:ext cx="8102896" cy="4041328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1371076"/>
                <a:gridCol w="2492808"/>
                <a:gridCol w="1040397"/>
                <a:gridCol w="3198615"/>
              </a:tblGrid>
              <a:tr h="537136">
                <a:tc>
                  <a:txBody>
                    <a:bodyPr/>
                    <a:lstStyle/>
                    <a:p>
                      <a:r>
                        <a:rPr lang="en-US" b="1">
                          <a:solidFill>
                            <a:srgbClr val="008000"/>
                          </a:solidFill>
                          <a:latin typeface="Cambria"/>
                          <a:cs typeface="Cambria"/>
                        </a:rPr>
                        <a:t>Topic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0" smtClean="0">
                          <a:latin typeface="Cambria"/>
                          <a:cs typeface="Cambria"/>
                        </a:rPr>
                        <a:t>Tests for ions </a:t>
                      </a:r>
                      <a:endParaRPr lang="en-US" b="0">
                        <a:latin typeface="Cambria"/>
                        <a:cs typeface="Cambria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rgbClr val="008000"/>
                          </a:solidFill>
                          <a:latin typeface="Cambria"/>
                          <a:cs typeface="Cambria"/>
                        </a:rPr>
                        <a:t>Level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0">
                          <a:latin typeface="Cambria"/>
                          <a:cs typeface="Cambria"/>
                        </a:rPr>
                        <a:t>Key Stage 3 and </a:t>
                      </a:r>
                      <a:r>
                        <a:rPr lang="en-US" b="0" smtClean="0">
                          <a:latin typeface="Cambria"/>
                          <a:cs typeface="Cambria"/>
                        </a:rPr>
                        <a:t>GCSE (or any other</a:t>
                      </a:r>
                      <a:r>
                        <a:rPr lang="en-US" b="0" baseline="0" smtClean="0">
                          <a:latin typeface="Cambria"/>
                          <a:cs typeface="Cambria"/>
                        </a:rPr>
                        <a:t> course for students aged 11-16)</a:t>
                      </a:r>
                      <a:endParaRPr lang="en-US" b="0">
                        <a:latin typeface="Cambria"/>
                        <a:cs typeface="Cambria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26929">
                <a:tc>
                  <a:txBody>
                    <a:bodyPr/>
                    <a:lstStyle/>
                    <a:p>
                      <a:r>
                        <a:rPr lang="en-US" b="1">
                          <a:solidFill>
                            <a:srgbClr val="008000"/>
                          </a:solidFill>
                          <a:latin typeface="Cambria"/>
                          <a:cs typeface="Cambria"/>
                        </a:rPr>
                        <a:t>Outcomes 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-US">
                          <a:latin typeface="Cambria"/>
                          <a:cs typeface="Cambria"/>
                        </a:rPr>
                        <a:t>To </a:t>
                      </a:r>
                      <a:r>
                        <a:rPr lang="en-US" smtClean="0">
                          <a:latin typeface="Cambria"/>
                          <a:cs typeface="Cambria"/>
                        </a:rPr>
                        <a:t>state the reagents</a:t>
                      </a:r>
                      <a:r>
                        <a:rPr lang="en-US" baseline="0" smtClean="0">
                          <a:latin typeface="Cambria"/>
                          <a:cs typeface="Cambria"/>
                        </a:rPr>
                        <a:t> and observations for the following ion tests: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aseline="0" smtClean="0">
                          <a:latin typeface="Cambria"/>
                          <a:cs typeface="Cambria"/>
                        </a:rPr>
                        <a:t>halides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aseline="0" smtClean="0">
                          <a:latin typeface="Cambria"/>
                          <a:cs typeface="Cambria"/>
                        </a:rPr>
                        <a:t>sulphate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aseline="0" smtClean="0">
                          <a:latin typeface="Cambria"/>
                          <a:cs typeface="Cambria"/>
                        </a:rPr>
                        <a:t>carbonate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aseline="0" smtClean="0">
                          <a:latin typeface="Cambria"/>
                          <a:cs typeface="Cambria"/>
                        </a:rPr>
                        <a:t>ammonium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aseline="0" smtClean="0">
                          <a:latin typeface="Cambria"/>
                          <a:cs typeface="Cambria"/>
                        </a:rPr>
                        <a:t>copper (II)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aseline="0" smtClean="0">
                          <a:latin typeface="Cambria"/>
                          <a:cs typeface="Cambria"/>
                        </a:rPr>
                        <a:t>iron (II)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baseline="0" smtClean="0">
                          <a:latin typeface="Cambria"/>
                          <a:cs typeface="Cambria"/>
                        </a:rPr>
                        <a:t>iron (III)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aseline="0" smtClean="0">
                          <a:latin typeface="Cambria"/>
                          <a:cs typeface="Cambria"/>
                        </a:rPr>
                        <a:t>Na</a:t>
                      </a:r>
                      <a:r>
                        <a:rPr lang="en-US" baseline="30000" smtClean="0">
                          <a:latin typeface="Cambria"/>
                          <a:cs typeface="Cambria"/>
                        </a:rPr>
                        <a:t>+</a:t>
                      </a:r>
                      <a:r>
                        <a:rPr lang="en-US" baseline="0" smtClean="0">
                          <a:latin typeface="Cambria"/>
                          <a:cs typeface="Cambria"/>
                        </a:rPr>
                        <a:t>, K</a:t>
                      </a:r>
                      <a:r>
                        <a:rPr lang="en-US" baseline="30000" smtClean="0">
                          <a:latin typeface="Cambria"/>
                          <a:cs typeface="Cambria"/>
                        </a:rPr>
                        <a:t>+</a:t>
                      </a:r>
                      <a:r>
                        <a:rPr lang="en-US" baseline="0" smtClean="0">
                          <a:latin typeface="Cambria"/>
                          <a:cs typeface="Cambria"/>
                        </a:rPr>
                        <a:t>, Ca</a:t>
                      </a:r>
                      <a:r>
                        <a:rPr lang="en-US" baseline="30000" smtClean="0">
                          <a:latin typeface="Cambria"/>
                          <a:cs typeface="Cambria"/>
                        </a:rPr>
                        <a:t>2+</a:t>
                      </a:r>
                      <a:r>
                        <a:rPr lang="en-US" baseline="0" smtClean="0">
                          <a:latin typeface="Cambria"/>
                          <a:cs typeface="Cambria"/>
                        </a:rPr>
                        <a:t>, Li</a:t>
                      </a:r>
                      <a:r>
                        <a:rPr lang="en-US" baseline="30000" smtClean="0">
                          <a:latin typeface="Cambria"/>
                          <a:cs typeface="Cambria"/>
                        </a:rPr>
                        <a:t>+</a:t>
                      </a:r>
                      <a:endParaRPr lang="en-US" baseline="30000">
                        <a:latin typeface="Cambria"/>
                        <a:cs typeface="Cambria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0069667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>
                <a:latin typeface="Cambria" panose="02040503050406030204" pitchFamily="18" charset="0"/>
              </a:rPr>
              <a:t>Instructions for teachers</a:t>
            </a:r>
            <a:endParaRPr lang="en-GB">
              <a:latin typeface="Cambria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dirty="0" smtClean="0">
                <a:latin typeface="Cambria" panose="02040503050406030204" pitchFamily="18" charset="0"/>
              </a:rPr>
              <a:t>Print off each slide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>
                <a:latin typeface="Cambria" panose="02040503050406030204" pitchFamily="18" charset="0"/>
              </a:rPr>
              <a:t>Fold along the dotted line and stick both</a:t>
            </a:r>
            <a:r>
              <a:rPr lang="en-GB" dirty="0" smtClean="0">
                <a:latin typeface="Cambria" panose="02040503050406030204" pitchFamily="18" charset="0"/>
              </a:rPr>
              <a:t> halves </a:t>
            </a:r>
            <a:r>
              <a:rPr lang="en-GB" dirty="0" smtClean="0">
                <a:latin typeface="Cambria" panose="02040503050406030204" pitchFamily="18" charset="0"/>
              </a:rPr>
              <a:t>together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>
                <a:latin typeface="Cambria" panose="02040503050406030204" pitchFamily="18" charset="0"/>
              </a:rPr>
              <a:t>Cut along the solid lines to produce cards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>
                <a:latin typeface="Cambria" panose="02040503050406030204" pitchFamily="18" charset="0"/>
              </a:rPr>
              <a:t>Students play in pairs, having to give the formula of the ion or compound from the test</a:t>
            </a:r>
            <a:endParaRPr lang="en-GB" dirty="0" smtClean="0">
              <a:latin typeface="Cambria" panose="02040503050406030204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GB" dirty="0" smtClean="0">
                <a:latin typeface="Cambria" panose="02040503050406030204" pitchFamily="18" charset="0"/>
              </a:rPr>
              <a:t>To start, place the cards on the table and then each student has to chose a card and give the correct answer </a:t>
            </a:r>
            <a:r>
              <a:rPr lang="en-GB" dirty="0" smtClean="0">
                <a:latin typeface="Cambria" panose="02040503050406030204" pitchFamily="18" charset="0"/>
              </a:rPr>
              <a:t>written on the back 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>
                <a:latin typeface="Cambria" panose="02040503050406030204" pitchFamily="18" charset="0"/>
              </a:rPr>
              <a:t>Students </a:t>
            </a:r>
            <a:r>
              <a:rPr lang="en-GB" dirty="0" smtClean="0">
                <a:latin typeface="Cambria" panose="02040503050406030204" pitchFamily="18" charset="0"/>
              </a:rPr>
              <a:t>keep the card if they get it correct.  The winner is the student who has the most cards after 3 minutes</a:t>
            </a: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47046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5496" y="0"/>
            <a:ext cx="2808312" cy="3356992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 smtClean="0">
                <a:solidFill>
                  <a:schemeClr val="tx1"/>
                </a:solidFill>
              </a:rPr>
              <a:t>Burns with an orange flame</a:t>
            </a:r>
            <a:endParaRPr lang="en-GB" sz="4000" dirty="0">
              <a:solidFill>
                <a:schemeClr val="tx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3023320" y="5310"/>
            <a:ext cx="2808312" cy="3356992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 smtClean="0">
                <a:solidFill>
                  <a:schemeClr val="tx1"/>
                </a:solidFill>
              </a:rPr>
              <a:t>Burns with a lilac flame</a:t>
            </a:r>
            <a:endParaRPr lang="en-GB" sz="4000" dirty="0">
              <a:solidFill>
                <a:schemeClr val="tx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6084168" y="0"/>
            <a:ext cx="2808312" cy="3356992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 smtClean="0">
                <a:solidFill>
                  <a:schemeClr val="tx1"/>
                </a:solidFill>
              </a:rPr>
              <a:t>Burns with a brick red flame</a:t>
            </a:r>
            <a:endParaRPr lang="en-GB" sz="4000" dirty="0">
              <a:solidFill>
                <a:schemeClr val="tx1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 rot="10800000">
            <a:off x="35496" y="3501008"/>
            <a:ext cx="2808312" cy="335699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 smtClean="0">
                <a:solidFill>
                  <a:schemeClr val="tx1"/>
                </a:solidFill>
              </a:rPr>
              <a:t>Na</a:t>
            </a:r>
            <a:r>
              <a:rPr lang="en-GB" sz="4000" baseline="30000" dirty="0" smtClean="0">
                <a:solidFill>
                  <a:schemeClr val="tx1"/>
                </a:solidFill>
              </a:rPr>
              <a:t>+</a:t>
            </a:r>
            <a:endParaRPr lang="en-GB" sz="4000" baseline="30000" dirty="0">
              <a:solidFill>
                <a:schemeClr val="tx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 rot="10800000">
            <a:off x="3059832" y="3501008"/>
            <a:ext cx="2808312" cy="335699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>
                <a:solidFill>
                  <a:schemeClr val="tx1"/>
                </a:solidFill>
              </a:rPr>
              <a:t>K</a:t>
            </a:r>
            <a:r>
              <a:rPr lang="en-GB" sz="4000" baseline="30000" dirty="0" smtClean="0">
                <a:solidFill>
                  <a:schemeClr val="tx1"/>
                </a:solidFill>
              </a:rPr>
              <a:t>+</a:t>
            </a:r>
            <a:endParaRPr lang="en-GB" sz="4000" baseline="30000" dirty="0">
              <a:solidFill>
                <a:schemeClr val="tx1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 rot="10800000">
            <a:off x="6084168" y="3501008"/>
            <a:ext cx="2808312" cy="335699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 smtClean="0">
                <a:solidFill>
                  <a:schemeClr val="tx1"/>
                </a:solidFill>
              </a:rPr>
              <a:t>Ca</a:t>
            </a:r>
            <a:r>
              <a:rPr lang="en-GB" sz="4000" baseline="30000" dirty="0" smtClean="0">
                <a:solidFill>
                  <a:schemeClr val="tx1"/>
                </a:solidFill>
              </a:rPr>
              <a:t>2+</a:t>
            </a:r>
            <a:endParaRPr lang="en-GB" sz="4000" baseline="30000" dirty="0">
              <a:solidFill>
                <a:schemeClr val="tx1"/>
              </a:solidFill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0" y="3429000"/>
            <a:ext cx="9144000" cy="0"/>
          </a:xfrm>
          <a:prstGeom prst="line">
            <a:avLst/>
          </a:prstGeom>
          <a:ln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915816" y="5310"/>
            <a:ext cx="0" cy="685269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940152" y="0"/>
            <a:ext cx="0" cy="685269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122622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5496" y="0"/>
            <a:ext cx="2808312" cy="3356992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 smtClean="0">
                <a:solidFill>
                  <a:schemeClr val="tx1"/>
                </a:solidFill>
              </a:rPr>
              <a:t>Burns with a crimson-red flame</a:t>
            </a:r>
            <a:endParaRPr lang="en-GB" sz="4000" dirty="0">
              <a:solidFill>
                <a:schemeClr val="tx1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 rot="10800000">
            <a:off x="35496" y="3501008"/>
            <a:ext cx="2808312" cy="335699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 smtClean="0">
                <a:solidFill>
                  <a:schemeClr val="tx1"/>
                </a:solidFill>
              </a:rPr>
              <a:t>Li</a:t>
            </a:r>
            <a:r>
              <a:rPr lang="en-GB" sz="4000" baseline="30000" dirty="0" smtClean="0">
                <a:solidFill>
                  <a:schemeClr val="tx1"/>
                </a:solidFill>
              </a:rPr>
              <a:t>+</a:t>
            </a:r>
            <a:endParaRPr lang="en-GB" sz="4000" baseline="30000" dirty="0">
              <a:solidFill>
                <a:schemeClr val="tx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3023320" y="5310"/>
            <a:ext cx="2808312" cy="3356992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 smtClean="0">
                <a:solidFill>
                  <a:schemeClr val="tx1"/>
                </a:solidFill>
              </a:rPr>
              <a:t>Forms a blue precipitate with NaOH</a:t>
            </a:r>
            <a:endParaRPr lang="en-GB" sz="4000" dirty="0">
              <a:solidFill>
                <a:schemeClr val="tx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 rot="10800000">
            <a:off x="3059832" y="3501008"/>
            <a:ext cx="2808312" cy="335699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 smtClean="0">
                <a:solidFill>
                  <a:schemeClr val="tx1"/>
                </a:solidFill>
              </a:rPr>
              <a:t>Cu</a:t>
            </a:r>
            <a:r>
              <a:rPr lang="en-GB" sz="4000" baseline="30000" dirty="0" smtClean="0">
                <a:solidFill>
                  <a:schemeClr val="tx1"/>
                </a:solidFill>
              </a:rPr>
              <a:t>2+</a:t>
            </a:r>
            <a:endParaRPr lang="en-GB" sz="4000" baseline="30000" dirty="0">
              <a:solidFill>
                <a:schemeClr val="tx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6084168" y="0"/>
            <a:ext cx="2808312" cy="3356992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 smtClean="0">
                <a:solidFill>
                  <a:schemeClr val="tx1"/>
                </a:solidFill>
              </a:rPr>
              <a:t>Forms a green precipitate with NaOH</a:t>
            </a:r>
            <a:endParaRPr lang="en-GB" sz="4000" dirty="0">
              <a:solidFill>
                <a:schemeClr val="tx1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 rot="10800000">
            <a:off x="6084168" y="3501008"/>
            <a:ext cx="2808312" cy="335699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 smtClean="0">
                <a:solidFill>
                  <a:schemeClr val="tx1"/>
                </a:solidFill>
              </a:rPr>
              <a:t>Fe</a:t>
            </a:r>
            <a:r>
              <a:rPr lang="en-GB" sz="4000" baseline="30000" dirty="0" smtClean="0">
                <a:solidFill>
                  <a:schemeClr val="tx1"/>
                </a:solidFill>
              </a:rPr>
              <a:t>2+</a:t>
            </a:r>
            <a:endParaRPr lang="en-GB" sz="4000" baseline="30000" dirty="0">
              <a:solidFill>
                <a:schemeClr val="tx1"/>
              </a:solidFill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0" y="3429000"/>
            <a:ext cx="9144000" cy="0"/>
          </a:xfrm>
          <a:prstGeom prst="line">
            <a:avLst/>
          </a:prstGeom>
          <a:ln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915816" y="5310"/>
            <a:ext cx="0" cy="685269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5940152" y="0"/>
            <a:ext cx="0" cy="685269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571653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5496" y="0"/>
            <a:ext cx="2808312" cy="3356992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 smtClean="0">
                <a:solidFill>
                  <a:schemeClr val="tx1"/>
                </a:solidFill>
              </a:rPr>
              <a:t>Produces a white precipitate with BaCl</a:t>
            </a:r>
            <a:r>
              <a:rPr lang="en-GB" sz="4000" baseline="-25000" dirty="0" smtClean="0">
                <a:solidFill>
                  <a:schemeClr val="tx1"/>
                </a:solidFill>
              </a:rPr>
              <a:t>2</a:t>
            </a:r>
            <a:endParaRPr lang="en-GB" sz="4000" baseline="-25000" dirty="0">
              <a:solidFill>
                <a:schemeClr val="tx1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 rot="10800000">
            <a:off x="35496" y="3501008"/>
            <a:ext cx="2808312" cy="335699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 smtClean="0">
                <a:solidFill>
                  <a:schemeClr val="tx1"/>
                </a:solidFill>
              </a:rPr>
              <a:t>SO</a:t>
            </a:r>
            <a:r>
              <a:rPr lang="en-GB" sz="4000" baseline="-25000" dirty="0" smtClean="0">
                <a:solidFill>
                  <a:schemeClr val="tx1"/>
                </a:solidFill>
              </a:rPr>
              <a:t>4</a:t>
            </a:r>
            <a:r>
              <a:rPr lang="en-GB" sz="4000" baseline="30000" dirty="0" smtClean="0">
                <a:solidFill>
                  <a:schemeClr val="tx1"/>
                </a:solidFill>
              </a:rPr>
              <a:t>2-</a:t>
            </a:r>
          </a:p>
          <a:p>
            <a:pPr algn="ctr"/>
            <a:endParaRPr lang="en-GB" sz="4000" baseline="30000" dirty="0">
              <a:solidFill>
                <a:schemeClr val="tx1"/>
              </a:solidFill>
            </a:endParaRPr>
          </a:p>
          <a:p>
            <a:pPr algn="ctr"/>
            <a:r>
              <a:rPr lang="en-GB" sz="4000" baseline="30000" dirty="0" smtClean="0">
                <a:solidFill>
                  <a:schemeClr val="tx1"/>
                </a:solidFill>
              </a:rPr>
              <a:t>sulphate</a:t>
            </a:r>
          </a:p>
          <a:p>
            <a:pPr algn="ctr"/>
            <a:endParaRPr lang="en-GB" sz="4000" baseline="30000" dirty="0">
              <a:solidFill>
                <a:schemeClr val="tx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3023320" y="5310"/>
            <a:ext cx="2808312" cy="3356992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 smtClean="0">
                <a:solidFill>
                  <a:schemeClr val="tx1"/>
                </a:solidFill>
              </a:rPr>
              <a:t>Produces CO</a:t>
            </a:r>
            <a:r>
              <a:rPr lang="en-GB" sz="4000" baseline="-25000" dirty="0" smtClean="0">
                <a:solidFill>
                  <a:schemeClr val="tx1"/>
                </a:solidFill>
              </a:rPr>
              <a:t>2</a:t>
            </a:r>
            <a:r>
              <a:rPr lang="en-GB" sz="4000" dirty="0" smtClean="0">
                <a:solidFill>
                  <a:schemeClr val="tx1"/>
                </a:solidFill>
              </a:rPr>
              <a:t> when HCl </a:t>
            </a:r>
            <a:r>
              <a:rPr lang="en-GB" sz="4000" smtClean="0">
                <a:solidFill>
                  <a:schemeClr val="tx1"/>
                </a:solidFill>
              </a:rPr>
              <a:t>is added</a:t>
            </a:r>
            <a:endParaRPr lang="en-GB" sz="4000" dirty="0">
              <a:solidFill>
                <a:schemeClr val="tx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 rot="10800000">
            <a:off x="3059832" y="3501008"/>
            <a:ext cx="2808312" cy="335699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 smtClean="0">
                <a:solidFill>
                  <a:schemeClr val="tx1"/>
                </a:solidFill>
              </a:rPr>
              <a:t>CO</a:t>
            </a:r>
            <a:r>
              <a:rPr lang="en-GB" sz="4000" baseline="-25000" dirty="0" smtClean="0">
                <a:solidFill>
                  <a:schemeClr val="tx1"/>
                </a:solidFill>
              </a:rPr>
              <a:t>3</a:t>
            </a:r>
            <a:r>
              <a:rPr lang="en-GB" sz="4000" baseline="30000" dirty="0" smtClean="0">
                <a:solidFill>
                  <a:schemeClr val="tx1"/>
                </a:solidFill>
              </a:rPr>
              <a:t>2-</a:t>
            </a:r>
          </a:p>
          <a:p>
            <a:pPr algn="ctr"/>
            <a:endParaRPr lang="en-GB" sz="4000" baseline="30000" dirty="0">
              <a:solidFill>
                <a:schemeClr val="tx1"/>
              </a:solidFill>
            </a:endParaRPr>
          </a:p>
          <a:p>
            <a:pPr algn="ctr"/>
            <a:r>
              <a:rPr lang="en-GB" sz="4000" baseline="30000" dirty="0" smtClean="0">
                <a:solidFill>
                  <a:schemeClr val="tx1"/>
                </a:solidFill>
              </a:rPr>
              <a:t>carbonate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6084168" y="0"/>
            <a:ext cx="2808312" cy="3356992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 smtClean="0">
                <a:solidFill>
                  <a:schemeClr val="tx1"/>
                </a:solidFill>
              </a:rPr>
              <a:t>Forms a reddish brown precipitate </a:t>
            </a:r>
            <a:r>
              <a:rPr lang="en-GB" sz="4000" smtClean="0">
                <a:solidFill>
                  <a:schemeClr val="tx1"/>
                </a:solidFill>
              </a:rPr>
              <a:t>with NaOH</a:t>
            </a:r>
            <a:endParaRPr lang="en-GB" sz="4000" dirty="0">
              <a:solidFill>
                <a:schemeClr val="tx1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 rot="10800000">
            <a:off x="6084168" y="3501008"/>
            <a:ext cx="2808312" cy="335699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 smtClean="0">
                <a:solidFill>
                  <a:schemeClr val="tx1"/>
                </a:solidFill>
              </a:rPr>
              <a:t>Fe</a:t>
            </a:r>
            <a:r>
              <a:rPr lang="en-GB" sz="4000" baseline="30000" dirty="0">
                <a:solidFill>
                  <a:schemeClr val="tx1"/>
                </a:solidFill>
              </a:rPr>
              <a:t>3</a:t>
            </a:r>
            <a:r>
              <a:rPr lang="en-GB" sz="4000" baseline="30000" dirty="0" smtClean="0">
                <a:solidFill>
                  <a:schemeClr val="tx1"/>
                </a:solidFill>
              </a:rPr>
              <a:t>+</a:t>
            </a:r>
          </a:p>
          <a:p>
            <a:pPr algn="ctr"/>
            <a:endParaRPr lang="en-GB" sz="4000" baseline="30000" dirty="0">
              <a:solidFill>
                <a:schemeClr val="tx1"/>
              </a:solidFill>
            </a:endParaRPr>
          </a:p>
          <a:p>
            <a:pPr algn="ctr"/>
            <a:r>
              <a:rPr lang="en-GB" sz="4000" baseline="30000" dirty="0" smtClean="0">
                <a:solidFill>
                  <a:schemeClr val="tx1"/>
                </a:solidFill>
              </a:rPr>
              <a:t>Iron (III)</a:t>
            </a:r>
            <a:endParaRPr lang="en-GB" sz="4000" baseline="30000" dirty="0">
              <a:solidFill>
                <a:schemeClr val="tx1"/>
              </a:solidFill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0" y="3429000"/>
            <a:ext cx="9144000" cy="0"/>
          </a:xfrm>
          <a:prstGeom prst="line">
            <a:avLst/>
          </a:prstGeom>
          <a:ln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915816" y="5310"/>
            <a:ext cx="0" cy="685269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5940152" y="0"/>
            <a:ext cx="0" cy="685269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655625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5496" y="0"/>
            <a:ext cx="2808312" cy="3356992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 smtClean="0">
                <a:solidFill>
                  <a:schemeClr val="tx1"/>
                </a:solidFill>
              </a:rPr>
              <a:t>Produces a white precipitate with AgNO</a:t>
            </a:r>
            <a:r>
              <a:rPr lang="en-GB" sz="4000" baseline="-25000" dirty="0" smtClean="0">
                <a:solidFill>
                  <a:schemeClr val="tx1"/>
                </a:solidFill>
              </a:rPr>
              <a:t>3</a:t>
            </a:r>
            <a:endParaRPr lang="en-GB" sz="4000" baseline="-25000" dirty="0">
              <a:solidFill>
                <a:schemeClr val="tx1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 rot="10800000">
            <a:off x="35496" y="3501008"/>
            <a:ext cx="2808312" cy="335699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 smtClean="0">
                <a:solidFill>
                  <a:schemeClr val="tx1"/>
                </a:solidFill>
              </a:rPr>
              <a:t>Cl</a:t>
            </a:r>
            <a:r>
              <a:rPr lang="en-GB" sz="4000" baseline="30000" dirty="0" smtClean="0">
                <a:solidFill>
                  <a:schemeClr val="tx1"/>
                </a:solidFill>
              </a:rPr>
              <a:t>-</a:t>
            </a:r>
          </a:p>
          <a:p>
            <a:pPr algn="ctr"/>
            <a:endParaRPr lang="en-GB" sz="4000" baseline="30000" dirty="0">
              <a:solidFill>
                <a:schemeClr val="tx1"/>
              </a:solidFill>
            </a:endParaRPr>
          </a:p>
          <a:p>
            <a:pPr algn="ctr"/>
            <a:r>
              <a:rPr lang="en-GB" sz="4000" baseline="30000" dirty="0" smtClean="0">
                <a:solidFill>
                  <a:schemeClr val="tx1"/>
                </a:solidFill>
              </a:rPr>
              <a:t>chloride</a:t>
            </a:r>
          </a:p>
          <a:p>
            <a:pPr algn="ctr"/>
            <a:endParaRPr lang="en-GB" sz="4000" baseline="30000" dirty="0">
              <a:solidFill>
                <a:schemeClr val="tx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3023320" y="5310"/>
            <a:ext cx="2808312" cy="3356992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 smtClean="0">
                <a:solidFill>
                  <a:schemeClr val="tx1"/>
                </a:solidFill>
              </a:rPr>
              <a:t>Produces a cream precipitate with AgNO</a:t>
            </a:r>
            <a:r>
              <a:rPr lang="en-GB" sz="4000" baseline="-25000" dirty="0" smtClean="0">
                <a:solidFill>
                  <a:schemeClr val="tx1"/>
                </a:solidFill>
              </a:rPr>
              <a:t>3</a:t>
            </a:r>
            <a:endParaRPr lang="en-GB" sz="4000" baseline="-25000" dirty="0">
              <a:solidFill>
                <a:schemeClr val="tx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 rot="10800000">
            <a:off x="3059832" y="3501008"/>
            <a:ext cx="2808312" cy="335699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 smtClean="0">
                <a:solidFill>
                  <a:schemeClr val="tx1"/>
                </a:solidFill>
              </a:rPr>
              <a:t>Br</a:t>
            </a:r>
            <a:r>
              <a:rPr lang="en-GB" sz="4000" baseline="30000" dirty="0" smtClean="0">
                <a:solidFill>
                  <a:schemeClr val="tx1"/>
                </a:solidFill>
              </a:rPr>
              <a:t>-</a:t>
            </a:r>
          </a:p>
          <a:p>
            <a:pPr algn="ctr"/>
            <a:endParaRPr lang="en-GB" sz="4000" baseline="30000" dirty="0">
              <a:solidFill>
                <a:schemeClr val="tx1"/>
              </a:solidFill>
            </a:endParaRPr>
          </a:p>
          <a:p>
            <a:pPr algn="ctr"/>
            <a:r>
              <a:rPr lang="en-GB" sz="4000" baseline="30000" dirty="0" smtClean="0">
                <a:solidFill>
                  <a:schemeClr val="tx1"/>
                </a:solidFill>
              </a:rPr>
              <a:t>bromide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6084168" y="0"/>
            <a:ext cx="2808312" cy="3356992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 smtClean="0">
                <a:solidFill>
                  <a:schemeClr val="tx1"/>
                </a:solidFill>
              </a:rPr>
              <a:t>Produces a yellow precipitate with AgNO</a:t>
            </a:r>
            <a:r>
              <a:rPr lang="en-GB" sz="4000" baseline="-25000" dirty="0" smtClean="0">
                <a:solidFill>
                  <a:schemeClr val="tx1"/>
                </a:solidFill>
              </a:rPr>
              <a:t>3</a:t>
            </a:r>
            <a:endParaRPr lang="en-GB" sz="4000" baseline="-25000" dirty="0">
              <a:solidFill>
                <a:schemeClr val="tx1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 rot="10800000">
            <a:off x="6084168" y="3501008"/>
            <a:ext cx="2808312" cy="335699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 smtClean="0">
                <a:solidFill>
                  <a:schemeClr val="tx1"/>
                </a:solidFill>
              </a:rPr>
              <a:t>I</a:t>
            </a:r>
            <a:r>
              <a:rPr lang="en-GB" sz="4000" baseline="30000" dirty="0" smtClean="0">
                <a:solidFill>
                  <a:schemeClr val="tx1"/>
                </a:solidFill>
              </a:rPr>
              <a:t>-</a:t>
            </a:r>
          </a:p>
          <a:p>
            <a:pPr algn="ctr"/>
            <a:endParaRPr lang="en-GB" sz="4000" baseline="30000" dirty="0">
              <a:solidFill>
                <a:schemeClr val="tx1"/>
              </a:solidFill>
            </a:endParaRPr>
          </a:p>
          <a:p>
            <a:pPr algn="ctr"/>
            <a:r>
              <a:rPr lang="en-GB" sz="4000" baseline="30000" dirty="0" smtClean="0">
                <a:solidFill>
                  <a:schemeClr val="tx1"/>
                </a:solidFill>
              </a:rPr>
              <a:t>iodide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0" y="3429000"/>
            <a:ext cx="9144000" cy="0"/>
          </a:xfrm>
          <a:prstGeom prst="line">
            <a:avLst/>
          </a:prstGeom>
          <a:ln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915816" y="5310"/>
            <a:ext cx="0" cy="685269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5940152" y="0"/>
            <a:ext cx="0" cy="685269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256716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5496" y="0"/>
            <a:ext cx="2808312" cy="3356992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500" smtClean="0">
                <a:solidFill>
                  <a:schemeClr val="tx1"/>
                </a:solidFill>
              </a:rPr>
              <a:t>Produces a blue precipitate with NaOH. When </a:t>
            </a:r>
            <a:r>
              <a:rPr lang="en-GB" sz="2500" dirty="0" smtClean="0">
                <a:solidFill>
                  <a:schemeClr val="tx1"/>
                </a:solidFill>
              </a:rPr>
              <a:t>HCl is added bubbles are produced that turn </a:t>
            </a:r>
            <a:r>
              <a:rPr lang="en-GB" sz="2500" smtClean="0">
                <a:solidFill>
                  <a:schemeClr val="tx1"/>
                </a:solidFill>
              </a:rPr>
              <a:t>limewater cloudy. </a:t>
            </a:r>
            <a:endParaRPr lang="en-GB" sz="2500" baseline="-25000" dirty="0">
              <a:solidFill>
                <a:schemeClr val="tx1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 rot="10800000">
            <a:off x="35496" y="3501008"/>
            <a:ext cx="2808312" cy="335699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 smtClean="0">
                <a:solidFill>
                  <a:schemeClr val="tx1"/>
                </a:solidFill>
              </a:rPr>
              <a:t>CuCO</a:t>
            </a:r>
            <a:r>
              <a:rPr lang="en-GB" sz="4000" baseline="-25000" dirty="0" smtClean="0">
                <a:solidFill>
                  <a:schemeClr val="tx1"/>
                </a:solidFill>
              </a:rPr>
              <a:t>3</a:t>
            </a:r>
          </a:p>
          <a:p>
            <a:pPr algn="ctr"/>
            <a:r>
              <a:rPr lang="en-GB" sz="4000" baseline="-25000" dirty="0">
                <a:solidFill>
                  <a:schemeClr val="tx1"/>
                </a:solidFill>
              </a:rPr>
              <a:t>c</a:t>
            </a:r>
            <a:r>
              <a:rPr lang="en-GB" sz="4000" baseline="-25000" dirty="0" smtClean="0">
                <a:solidFill>
                  <a:schemeClr val="tx1"/>
                </a:solidFill>
              </a:rPr>
              <a:t>opper (II) carbonate</a:t>
            </a:r>
            <a:endParaRPr lang="en-GB" sz="4000" baseline="-25000" dirty="0">
              <a:solidFill>
                <a:schemeClr val="tx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3023320" y="5310"/>
            <a:ext cx="2808312" cy="3356992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500" smtClean="0">
                <a:solidFill>
                  <a:schemeClr val="tx1"/>
                </a:solidFill>
              </a:rPr>
              <a:t>Produces a lilac </a:t>
            </a:r>
            <a:r>
              <a:rPr lang="en-GB" sz="2500" dirty="0" smtClean="0">
                <a:solidFill>
                  <a:schemeClr val="tx1"/>
                </a:solidFill>
              </a:rPr>
              <a:t>flame.  </a:t>
            </a:r>
            <a:r>
              <a:rPr lang="en-GB" sz="2500" smtClean="0">
                <a:solidFill>
                  <a:schemeClr val="tx1"/>
                </a:solidFill>
              </a:rPr>
              <a:t>When barium chloride is </a:t>
            </a:r>
            <a:r>
              <a:rPr lang="en-GB" sz="2500" dirty="0" smtClean="0">
                <a:solidFill>
                  <a:schemeClr val="tx1"/>
                </a:solidFill>
              </a:rPr>
              <a:t>added a white precipitate </a:t>
            </a:r>
            <a:r>
              <a:rPr lang="en-GB" sz="2500" smtClean="0">
                <a:solidFill>
                  <a:schemeClr val="tx1"/>
                </a:solidFill>
              </a:rPr>
              <a:t>is observed.</a:t>
            </a:r>
            <a:endParaRPr lang="en-GB" sz="2500" baseline="-25000" dirty="0">
              <a:solidFill>
                <a:schemeClr val="tx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 rot="10800000">
            <a:off x="3059832" y="3501008"/>
            <a:ext cx="2808312" cy="335699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smtClean="0">
                <a:solidFill>
                  <a:schemeClr val="tx1"/>
                </a:solidFill>
              </a:rPr>
              <a:t>K</a:t>
            </a:r>
            <a:r>
              <a:rPr lang="en-GB" sz="4000" baseline="-25000" smtClean="0">
                <a:solidFill>
                  <a:schemeClr val="tx1"/>
                </a:solidFill>
              </a:rPr>
              <a:t>2</a:t>
            </a:r>
            <a:r>
              <a:rPr lang="en-GB" sz="4000" smtClean="0">
                <a:solidFill>
                  <a:schemeClr val="tx1"/>
                </a:solidFill>
              </a:rPr>
              <a:t>SO</a:t>
            </a:r>
            <a:r>
              <a:rPr lang="en-GB" sz="4000" baseline="-25000" smtClean="0">
                <a:solidFill>
                  <a:schemeClr val="tx1"/>
                </a:solidFill>
              </a:rPr>
              <a:t>4</a:t>
            </a:r>
            <a:endParaRPr lang="en-GB" sz="4000" baseline="-25000">
              <a:solidFill>
                <a:schemeClr val="tx1"/>
              </a:solidFill>
            </a:endParaRPr>
          </a:p>
          <a:p>
            <a:pPr algn="ctr"/>
            <a:endParaRPr lang="en-GB" sz="4000" baseline="-25000" dirty="0" smtClean="0">
              <a:solidFill>
                <a:schemeClr val="tx1"/>
              </a:solidFill>
            </a:endParaRPr>
          </a:p>
          <a:p>
            <a:pPr algn="ctr"/>
            <a:r>
              <a:rPr lang="en-GB" sz="4000" baseline="-25000" smtClean="0">
                <a:solidFill>
                  <a:schemeClr val="tx1"/>
                </a:solidFill>
              </a:rPr>
              <a:t>potassium sulphate</a:t>
            </a:r>
            <a:endParaRPr lang="en-GB" sz="4000" baseline="-25000" dirty="0">
              <a:solidFill>
                <a:schemeClr val="tx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6084168" y="0"/>
            <a:ext cx="2808312" cy="3356992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500" dirty="0" smtClean="0">
                <a:solidFill>
                  <a:schemeClr val="tx1"/>
                </a:solidFill>
              </a:rPr>
              <a:t>Produces a blue precipitate with NaOH.  When silver nitrate is added a white precipitate </a:t>
            </a:r>
            <a:r>
              <a:rPr lang="en-GB" sz="2500" smtClean="0">
                <a:solidFill>
                  <a:schemeClr val="tx1"/>
                </a:solidFill>
              </a:rPr>
              <a:t>is observed.</a:t>
            </a:r>
            <a:endParaRPr lang="en-GB" sz="2500" baseline="-25000" dirty="0">
              <a:solidFill>
                <a:schemeClr val="tx1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 rot="10800000">
            <a:off x="6084168" y="3501008"/>
            <a:ext cx="2808312" cy="335699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 smtClean="0">
                <a:solidFill>
                  <a:schemeClr val="tx1"/>
                </a:solidFill>
              </a:rPr>
              <a:t>CuCl</a:t>
            </a:r>
            <a:r>
              <a:rPr lang="en-GB" sz="4000" baseline="-25000" dirty="0" smtClean="0">
                <a:solidFill>
                  <a:schemeClr val="tx1"/>
                </a:solidFill>
              </a:rPr>
              <a:t>2</a:t>
            </a:r>
          </a:p>
          <a:p>
            <a:pPr algn="ctr"/>
            <a:r>
              <a:rPr lang="en-GB" sz="4000" baseline="-25000" dirty="0">
                <a:solidFill>
                  <a:schemeClr val="tx1"/>
                </a:solidFill>
              </a:rPr>
              <a:t>c</a:t>
            </a:r>
            <a:r>
              <a:rPr lang="en-GB" sz="4000" baseline="-25000" smtClean="0">
                <a:solidFill>
                  <a:schemeClr val="tx1"/>
                </a:solidFill>
              </a:rPr>
              <a:t>opper </a:t>
            </a:r>
            <a:r>
              <a:rPr lang="en-GB" sz="4000" baseline="-25000" dirty="0" smtClean="0">
                <a:solidFill>
                  <a:schemeClr val="tx1"/>
                </a:solidFill>
              </a:rPr>
              <a:t>(II) chloride</a:t>
            </a:r>
            <a:endParaRPr lang="en-GB" sz="4000" baseline="-25000" dirty="0">
              <a:solidFill>
                <a:schemeClr val="tx1"/>
              </a:solidFill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0" y="3429000"/>
            <a:ext cx="9144000" cy="0"/>
          </a:xfrm>
          <a:prstGeom prst="line">
            <a:avLst/>
          </a:prstGeom>
          <a:ln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915816" y="5310"/>
            <a:ext cx="0" cy="685269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5940152" y="0"/>
            <a:ext cx="0" cy="685269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24857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5496" y="0"/>
            <a:ext cx="2808312" cy="3356992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500" dirty="0" smtClean="0">
                <a:solidFill>
                  <a:schemeClr val="tx1"/>
                </a:solidFill>
              </a:rPr>
              <a:t>Produces a brick red flame.  When HCl is added bubbles are produced that turn </a:t>
            </a:r>
            <a:r>
              <a:rPr lang="en-GB" sz="2500" smtClean="0">
                <a:solidFill>
                  <a:schemeClr val="tx1"/>
                </a:solidFill>
              </a:rPr>
              <a:t>limewater cloudy. </a:t>
            </a:r>
            <a:endParaRPr lang="en-GB" sz="2500" baseline="-25000" dirty="0">
              <a:solidFill>
                <a:schemeClr val="tx1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 rot="10800000">
            <a:off x="35496" y="3501008"/>
            <a:ext cx="2808312" cy="335699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 smtClean="0">
                <a:solidFill>
                  <a:schemeClr val="tx1"/>
                </a:solidFill>
              </a:rPr>
              <a:t>CaCO</a:t>
            </a:r>
            <a:r>
              <a:rPr lang="en-GB" sz="4000" baseline="-25000" dirty="0" smtClean="0">
                <a:solidFill>
                  <a:schemeClr val="tx1"/>
                </a:solidFill>
              </a:rPr>
              <a:t>3</a:t>
            </a:r>
          </a:p>
          <a:p>
            <a:pPr algn="ctr"/>
            <a:r>
              <a:rPr lang="en-GB" sz="4000" baseline="-25000" dirty="0">
                <a:solidFill>
                  <a:schemeClr val="tx1"/>
                </a:solidFill>
              </a:rPr>
              <a:t>c</a:t>
            </a:r>
            <a:r>
              <a:rPr lang="en-GB" sz="4000" baseline="-25000" dirty="0" smtClean="0">
                <a:solidFill>
                  <a:schemeClr val="tx1"/>
                </a:solidFill>
              </a:rPr>
              <a:t>alcium carbonate</a:t>
            </a:r>
            <a:endParaRPr lang="en-GB" sz="4000" baseline="-25000" dirty="0">
              <a:solidFill>
                <a:schemeClr val="tx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3023320" y="5310"/>
            <a:ext cx="2808312" cy="3356992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500" dirty="0" smtClean="0">
                <a:solidFill>
                  <a:schemeClr val="tx1"/>
                </a:solidFill>
              </a:rPr>
              <a:t>Produces an orange flame.  When silver nitrate is added a white precipitate </a:t>
            </a:r>
            <a:r>
              <a:rPr lang="en-GB" sz="2500" smtClean="0">
                <a:solidFill>
                  <a:schemeClr val="tx1"/>
                </a:solidFill>
              </a:rPr>
              <a:t>is observed.</a:t>
            </a:r>
            <a:endParaRPr lang="en-GB" sz="2500" baseline="-25000" dirty="0">
              <a:solidFill>
                <a:schemeClr val="tx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 rot="10800000">
            <a:off x="3059832" y="3501008"/>
            <a:ext cx="2808312" cy="335699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 smtClean="0">
                <a:solidFill>
                  <a:schemeClr val="tx1"/>
                </a:solidFill>
              </a:rPr>
              <a:t>NaCl</a:t>
            </a:r>
            <a:endParaRPr lang="en-GB" sz="4000" baseline="-25000" dirty="0" smtClean="0">
              <a:solidFill>
                <a:schemeClr val="tx1"/>
              </a:solidFill>
            </a:endParaRPr>
          </a:p>
          <a:p>
            <a:pPr algn="ctr"/>
            <a:r>
              <a:rPr lang="en-GB" sz="4000" baseline="-25000" dirty="0">
                <a:solidFill>
                  <a:schemeClr val="tx1"/>
                </a:solidFill>
              </a:rPr>
              <a:t>s</a:t>
            </a:r>
            <a:r>
              <a:rPr lang="en-GB" sz="4000" baseline="-25000" dirty="0" smtClean="0">
                <a:solidFill>
                  <a:schemeClr val="tx1"/>
                </a:solidFill>
              </a:rPr>
              <a:t>odium chloride</a:t>
            </a:r>
            <a:endParaRPr lang="en-GB" sz="4000" baseline="-25000" dirty="0">
              <a:solidFill>
                <a:schemeClr val="tx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6084168" y="0"/>
            <a:ext cx="2808312" cy="3356992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500" dirty="0" smtClean="0">
                <a:solidFill>
                  <a:schemeClr val="tx1"/>
                </a:solidFill>
              </a:rPr>
              <a:t>Produces a green precipitate with NaOH.  When BaCl</a:t>
            </a:r>
            <a:r>
              <a:rPr lang="en-GB" sz="2500" baseline="-25000" dirty="0" smtClean="0">
                <a:solidFill>
                  <a:schemeClr val="tx1"/>
                </a:solidFill>
              </a:rPr>
              <a:t>2</a:t>
            </a:r>
            <a:r>
              <a:rPr lang="en-GB" sz="2500" dirty="0" smtClean="0">
                <a:solidFill>
                  <a:schemeClr val="tx1"/>
                </a:solidFill>
              </a:rPr>
              <a:t> is added a white precipitate </a:t>
            </a:r>
            <a:r>
              <a:rPr lang="en-GB" sz="2500" smtClean="0">
                <a:solidFill>
                  <a:schemeClr val="tx1"/>
                </a:solidFill>
              </a:rPr>
              <a:t>is observed.</a:t>
            </a:r>
            <a:endParaRPr lang="en-GB" sz="2500" baseline="-25000" dirty="0">
              <a:solidFill>
                <a:schemeClr val="tx1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 rot="10800000">
            <a:off x="6084168" y="3501008"/>
            <a:ext cx="2808312" cy="335699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 smtClean="0">
                <a:solidFill>
                  <a:schemeClr val="tx1"/>
                </a:solidFill>
              </a:rPr>
              <a:t>FeSO</a:t>
            </a:r>
            <a:r>
              <a:rPr lang="en-GB" sz="4000" baseline="-25000" dirty="0" smtClean="0">
                <a:solidFill>
                  <a:schemeClr val="tx1"/>
                </a:solidFill>
              </a:rPr>
              <a:t>4</a:t>
            </a:r>
          </a:p>
          <a:p>
            <a:pPr algn="ctr"/>
            <a:r>
              <a:rPr lang="en-GB" sz="4000" baseline="-25000" dirty="0" smtClean="0">
                <a:solidFill>
                  <a:schemeClr val="tx1"/>
                </a:solidFill>
              </a:rPr>
              <a:t>iron (II) sulphate</a:t>
            </a:r>
            <a:endParaRPr lang="en-GB" sz="4000" baseline="-25000" dirty="0">
              <a:solidFill>
                <a:schemeClr val="tx1"/>
              </a:solidFill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0" y="3429000"/>
            <a:ext cx="9144000" cy="0"/>
          </a:xfrm>
          <a:prstGeom prst="line">
            <a:avLst/>
          </a:prstGeom>
          <a:ln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915816" y="5310"/>
            <a:ext cx="0" cy="685269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5940152" y="0"/>
            <a:ext cx="0" cy="685269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245515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5496" y="0"/>
            <a:ext cx="2808312" cy="3356992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500" dirty="0" smtClean="0">
                <a:solidFill>
                  <a:schemeClr val="tx1"/>
                </a:solidFill>
              </a:rPr>
              <a:t>When warmed with NaOH a gas is produced that turns damp </a:t>
            </a:r>
            <a:r>
              <a:rPr lang="en-GB" sz="2500" smtClean="0">
                <a:solidFill>
                  <a:schemeClr val="tx1"/>
                </a:solidFill>
              </a:rPr>
              <a:t>red litmus paper blue.</a:t>
            </a:r>
            <a:endParaRPr lang="en-GB" sz="2500" baseline="-25000" dirty="0">
              <a:solidFill>
                <a:schemeClr val="tx1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 rot="10800000">
            <a:off x="35496" y="3501008"/>
            <a:ext cx="2808312" cy="335699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 smtClean="0">
                <a:solidFill>
                  <a:schemeClr val="tx1"/>
                </a:solidFill>
              </a:rPr>
              <a:t>NH</a:t>
            </a:r>
            <a:r>
              <a:rPr lang="en-GB" sz="4000" baseline="-25000" dirty="0" smtClean="0">
                <a:solidFill>
                  <a:schemeClr val="tx1"/>
                </a:solidFill>
              </a:rPr>
              <a:t>4</a:t>
            </a:r>
            <a:r>
              <a:rPr lang="en-GB" sz="4000" baseline="30000" dirty="0" smtClean="0">
                <a:solidFill>
                  <a:schemeClr val="tx1"/>
                </a:solidFill>
              </a:rPr>
              <a:t>+</a:t>
            </a:r>
          </a:p>
          <a:p>
            <a:pPr algn="ctr"/>
            <a:r>
              <a:rPr lang="en-GB" sz="4000" baseline="-25000" dirty="0" smtClean="0">
                <a:solidFill>
                  <a:schemeClr val="tx1"/>
                </a:solidFill>
              </a:rPr>
              <a:t>ammonium</a:t>
            </a:r>
            <a:endParaRPr lang="en-GB" sz="4000" baseline="-25000" dirty="0">
              <a:solidFill>
                <a:schemeClr val="tx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3023320" y="5310"/>
            <a:ext cx="2808312" cy="3356992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500" dirty="0" smtClean="0">
                <a:solidFill>
                  <a:schemeClr val="tx1"/>
                </a:solidFill>
              </a:rPr>
              <a:t>Produces a crimson-red flame.  When silver nitrate is added a</a:t>
            </a:r>
            <a:r>
              <a:rPr lang="en-GB" sz="2500" dirty="0" smtClean="0">
                <a:solidFill>
                  <a:schemeClr val="tx1"/>
                </a:solidFill>
              </a:rPr>
              <a:t> cream </a:t>
            </a:r>
            <a:r>
              <a:rPr lang="en-GB" sz="2500" dirty="0" smtClean="0">
                <a:solidFill>
                  <a:schemeClr val="tx1"/>
                </a:solidFill>
              </a:rPr>
              <a:t>precipitate is observed.</a:t>
            </a:r>
            <a:endParaRPr lang="en-GB" sz="2500" baseline="-25000" dirty="0">
              <a:solidFill>
                <a:schemeClr val="tx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 rot="10800000">
            <a:off x="3059832" y="3501008"/>
            <a:ext cx="2808312" cy="335699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smtClean="0">
                <a:solidFill>
                  <a:schemeClr val="tx1"/>
                </a:solidFill>
              </a:rPr>
              <a:t>LiBr</a:t>
            </a:r>
            <a:endParaRPr lang="en-GB" sz="4000" baseline="-25000" dirty="0" smtClean="0">
              <a:solidFill>
                <a:schemeClr val="tx1"/>
              </a:solidFill>
            </a:endParaRPr>
          </a:p>
          <a:p>
            <a:pPr algn="ctr"/>
            <a:r>
              <a:rPr lang="en-GB" sz="4000" baseline="-25000" smtClean="0">
                <a:solidFill>
                  <a:schemeClr val="tx1"/>
                </a:solidFill>
              </a:rPr>
              <a:t>lithium bromide</a:t>
            </a:r>
            <a:endParaRPr lang="en-GB" sz="4000" baseline="-25000" dirty="0">
              <a:solidFill>
                <a:schemeClr val="tx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6084168" y="0"/>
            <a:ext cx="2808312" cy="3356992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500" dirty="0" smtClean="0">
                <a:solidFill>
                  <a:schemeClr val="tx1"/>
                </a:solidFill>
              </a:rPr>
              <a:t>Produces a green precipitate with NaOH.  When BaCl</a:t>
            </a:r>
            <a:r>
              <a:rPr lang="en-GB" sz="2500" baseline="-25000" dirty="0" smtClean="0">
                <a:solidFill>
                  <a:schemeClr val="tx1"/>
                </a:solidFill>
              </a:rPr>
              <a:t>2</a:t>
            </a:r>
            <a:r>
              <a:rPr lang="en-GB" sz="2500" dirty="0" smtClean="0">
                <a:solidFill>
                  <a:schemeClr val="tx1"/>
                </a:solidFill>
              </a:rPr>
              <a:t> is added a white precipitate </a:t>
            </a:r>
            <a:r>
              <a:rPr lang="en-GB" sz="2500" smtClean="0">
                <a:solidFill>
                  <a:schemeClr val="tx1"/>
                </a:solidFill>
              </a:rPr>
              <a:t>is observed.</a:t>
            </a:r>
            <a:endParaRPr lang="en-GB" sz="2500" baseline="-25000" dirty="0">
              <a:solidFill>
                <a:schemeClr val="tx1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 rot="10800000">
            <a:off x="6084168" y="3501008"/>
            <a:ext cx="2808312" cy="335699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 smtClean="0">
                <a:solidFill>
                  <a:schemeClr val="tx1"/>
                </a:solidFill>
              </a:rPr>
              <a:t>FeSO</a:t>
            </a:r>
            <a:r>
              <a:rPr lang="en-GB" sz="4000" baseline="-25000" dirty="0" smtClean="0">
                <a:solidFill>
                  <a:schemeClr val="tx1"/>
                </a:solidFill>
              </a:rPr>
              <a:t>4</a:t>
            </a:r>
          </a:p>
          <a:p>
            <a:pPr algn="ctr"/>
            <a:r>
              <a:rPr lang="en-GB" sz="4000" baseline="-25000" dirty="0">
                <a:solidFill>
                  <a:schemeClr val="tx1"/>
                </a:solidFill>
              </a:rPr>
              <a:t>i</a:t>
            </a:r>
            <a:r>
              <a:rPr lang="en-GB" sz="4000" baseline="-25000" smtClean="0">
                <a:solidFill>
                  <a:schemeClr val="tx1"/>
                </a:solidFill>
              </a:rPr>
              <a:t>ron </a:t>
            </a:r>
            <a:r>
              <a:rPr lang="en-GB" sz="4000" baseline="-25000" dirty="0" smtClean="0">
                <a:solidFill>
                  <a:schemeClr val="tx1"/>
                </a:solidFill>
              </a:rPr>
              <a:t>(II) sulphate</a:t>
            </a:r>
            <a:endParaRPr lang="en-GB" sz="4000" baseline="-25000" dirty="0">
              <a:solidFill>
                <a:schemeClr val="tx1"/>
              </a:solidFill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0" y="3429000"/>
            <a:ext cx="9144000" cy="0"/>
          </a:xfrm>
          <a:prstGeom prst="line">
            <a:avLst/>
          </a:prstGeom>
          <a:ln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915816" y="5310"/>
            <a:ext cx="0" cy="685269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5940152" y="0"/>
            <a:ext cx="0" cy="685269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166268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</TotalTime>
  <Words>464</Words>
  <Application>Microsoft Macintosh PowerPoint</Application>
  <PresentationFormat>On-screen Show (4:3)</PresentationFormat>
  <Paragraphs>86</Paragraphs>
  <Slides>9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Slide 1</vt:lpstr>
      <vt:lpstr>Instructions for teachers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>Mossbourne Community Academy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Jasper Green</dc:creator>
  <cp:lastModifiedBy>Jasper Green</cp:lastModifiedBy>
  <cp:revision>17</cp:revision>
  <cp:lastPrinted>2015-02-02T16:23:01Z</cp:lastPrinted>
  <dcterms:created xsi:type="dcterms:W3CDTF">2015-02-14T08:26:52Z</dcterms:created>
  <dcterms:modified xsi:type="dcterms:W3CDTF">2015-02-14T08:35:48Z</dcterms:modified>
</cp:coreProperties>
</file>