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95" r:id="rId2"/>
    <p:sldId id="297" r:id="rId3"/>
    <p:sldId id="296" r:id="rId4"/>
    <p:sldId id="299" r:id="rId5"/>
    <p:sldId id="30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4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4747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4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42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4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Purpose: </a:t>
            </a:r>
            <a:r>
              <a:rPr lang="en-GB" dirty="0"/>
              <a:t>to introduce new ideas, making sure that you start from what your students already know. Create</a:t>
            </a:r>
            <a:r>
              <a:rPr lang="en-GB" baseline="0" dirty="0"/>
              <a:t> time to identify and remedy misconceptions.   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Ideas for checking prior 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Spider diagram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Concept cartoons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Open questions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True or false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Draw a picture of … e.g.</a:t>
            </a:r>
            <a:r>
              <a:rPr lang="en-GB" baseline="0" dirty="0"/>
              <a:t> draw a picture to show what respiration is.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MCQ quizzes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Ideas for introducing</a:t>
            </a:r>
            <a:r>
              <a:rPr lang="en-US" b="1" baseline="0" dirty="0"/>
              <a:t> </a:t>
            </a:r>
            <a:r>
              <a:rPr lang="en-US" b="1" dirty="0"/>
              <a:t>new 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Direct instruction using the white board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Demonstration – predict, observe and explain </a:t>
            </a:r>
          </a:p>
          <a:p>
            <a:pPr>
              <a:defRPr/>
            </a:pPr>
            <a:r>
              <a:rPr lang="en-GB" dirty="0"/>
              <a:t>Video and questions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51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53" y="5984123"/>
            <a:ext cx="8102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cs typeface="Cambria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ea typeface="Cambria"/>
                <a:cs typeface="Times New Roman"/>
              </a:rPr>
              <a:t>  </a:t>
            </a:r>
            <a:r>
              <a:rPr lang="en-GB" dirty="0">
                <a:latin typeface="Cambria" panose="02040503050406030204" pitchFamily="18" charset="0"/>
                <a:ea typeface="Cambria"/>
                <a:cs typeface="Times New Roman"/>
              </a:rPr>
              <a:t>| resources for science teachers who like to think 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47163"/>
              </p:ext>
            </p:extLst>
          </p:nvPr>
        </p:nvGraphicFramePr>
        <p:xfrm>
          <a:off x="703049" y="980727"/>
          <a:ext cx="8102896" cy="22790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Introducing exothermic and endothermic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reactions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  <a:endParaRPr lang="en-US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Key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Stage 3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 (or any course for students aged 11-14)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can describe the energy changes in an endothermic and exothermic reaction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Students can draw simple energy level diagrams for exothermic and endothermic reactions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</a:t>
                      </a:r>
                      <a:r>
                        <a:rPr lang="en-US" b="1" baseline="0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for teachers</a:t>
                      </a:r>
                      <a:endParaRPr lang="en-US" b="1" dirty="0" smtClean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  <a:p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This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activity probes students’ understanding of exothermic and endothermic reactions.  It should be used once students have seen and experienced simple exothermic and endothermic reactions in the lab. 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2623" y="1007745"/>
            <a:ext cx="8239125" cy="329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2" name="AutoShape 2" descr="Image result for thermal energy fi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100" name="Picture 4" descr="Image result for entrance and exi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4"/>
          <a:stretch/>
        </p:blipFill>
        <p:spPr bwMode="auto">
          <a:xfrm>
            <a:off x="1763688" y="476672"/>
            <a:ext cx="5469570" cy="340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576" y="430454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ambria" panose="02040503050406030204" pitchFamily="18" charset="0"/>
              </a:rPr>
              <a:t>How many words can you think of that begin with Ex or </a:t>
            </a:r>
            <a:r>
              <a:rPr lang="en-GB" sz="2800" dirty="0" err="1" smtClean="0">
                <a:latin typeface="Cambria" panose="02040503050406030204" pitchFamily="18" charset="0"/>
              </a:rPr>
              <a:t>En</a:t>
            </a:r>
            <a:r>
              <a:rPr lang="en-GB" sz="2800" dirty="0" smtClean="0">
                <a:latin typeface="Cambria" panose="02040503050406030204" pitchFamily="18" charset="0"/>
              </a:rPr>
              <a:t>?</a:t>
            </a:r>
          </a:p>
          <a:p>
            <a:pPr algn="ctr"/>
            <a:r>
              <a:rPr lang="en-GB" sz="2800" dirty="0" smtClean="0">
                <a:latin typeface="Cambria" panose="02040503050406030204" pitchFamily="18" charset="0"/>
              </a:rPr>
              <a:t>What do these pre-fixes mean? </a:t>
            </a:r>
            <a:endParaRPr lang="en-GB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5175" y="195263"/>
            <a:ext cx="8802877" cy="1143000"/>
          </a:xfrm>
        </p:spPr>
        <p:txBody>
          <a:bodyPr>
            <a:normAutofit fontScale="90000"/>
          </a:bodyPr>
          <a:lstStyle/>
          <a:p>
            <a:r>
              <a:rPr lang="en-GB" sz="3300" dirty="0" smtClean="0">
                <a:latin typeface="Cambria" panose="02040503050406030204" pitchFamily="18" charset="0"/>
              </a:rPr>
              <a:t>A reaction is taking place in each beaker. </a:t>
            </a:r>
            <a:br>
              <a:rPr lang="en-GB" sz="3300" dirty="0" smtClean="0">
                <a:latin typeface="Cambria" panose="02040503050406030204" pitchFamily="18" charset="0"/>
              </a:rPr>
            </a:br>
            <a:r>
              <a:rPr lang="en-GB" sz="3300" dirty="0" smtClean="0">
                <a:latin typeface="Cambria" panose="02040503050406030204" pitchFamily="18" charset="0"/>
              </a:rPr>
              <a:t>The arrows represent energy transfer</a:t>
            </a:r>
            <a:r>
              <a:rPr lang="en-GB" dirty="0" smtClean="0">
                <a:latin typeface="Cambria" panose="02040503050406030204" pitchFamily="18" charset="0"/>
              </a:rPr>
              <a:t>. 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2623" y="1007745"/>
            <a:ext cx="8239125" cy="329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dirty="0" smtClean="0">
              <a:latin typeface="Cambria" panose="02040503050406030204" pitchFamily="18" charset="0"/>
            </a:endParaRPr>
          </a:p>
        </p:txBody>
      </p:sp>
      <p:sp>
        <p:nvSpPr>
          <p:cNvPr id="2" name="AutoShape 2" descr="Image result for thermal energy fi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051" name="AutoShape 2" descr="Image result for image of a h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052" name="AutoShape 4" descr="Image result for image of a han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053" name="TextBox 2052"/>
          <p:cNvSpPr txBox="1"/>
          <p:nvPr/>
        </p:nvSpPr>
        <p:spPr>
          <a:xfrm>
            <a:off x="1594741" y="1469478"/>
            <a:ext cx="659140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mbria" panose="02040503050406030204" pitchFamily="18" charset="0"/>
              </a:rPr>
              <a:t>What would John feel and what would Jack feel?</a:t>
            </a:r>
          </a:p>
          <a:p>
            <a:pPr algn="ctr"/>
            <a:r>
              <a:rPr lang="en-GB" sz="1600" dirty="0" smtClean="0">
                <a:latin typeface="Cambria" panose="02040503050406030204" pitchFamily="18" charset="0"/>
              </a:rPr>
              <a:t>What would happen to the temperature </a:t>
            </a:r>
            <a:r>
              <a:rPr lang="en-GB" sz="1600" dirty="0" smtClean="0">
                <a:latin typeface="Cambria" panose="02040503050406030204" pitchFamily="18" charset="0"/>
              </a:rPr>
              <a:t>in </a:t>
            </a:r>
            <a:r>
              <a:rPr lang="en-GB" sz="1600" dirty="0" smtClean="0">
                <a:latin typeface="Cambria" panose="02040503050406030204" pitchFamily="18" charset="0"/>
              </a:rPr>
              <a:t>beakers A and B</a:t>
            </a:r>
            <a:r>
              <a:rPr lang="en-GB" dirty="0" smtClean="0">
                <a:latin typeface="Cambria" panose="02040503050406030204" pitchFamily="18" charset="0"/>
              </a:rPr>
              <a:t>?  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73395" y="3608613"/>
            <a:ext cx="1836964" cy="164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057" name="Rectangle 2056"/>
          <p:cNvSpPr/>
          <p:nvPr/>
        </p:nvSpPr>
        <p:spPr>
          <a:xfrm>
            <a:off x="1828800" y="3608614"/>
            <a:ext cx="1836964" cy="164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pic>
        <p:nvPicPr>
          <p:cNvPr id="24" name="Picture 2" descr="Image result for beaker 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41" y="3007448"/>
            <a:ext cx="2071023" cy="227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beaker 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55" y="2801782"/>
            <a:ext cx="2194268" cy="250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>
            <a:off x="2971800" y="4119590"/>
            <a:ext cx="138792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971800" y="4631219"/>
            <a:ext cx="138792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661379" y="4954059"/>
            <a:ext cx="1" cy="7027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078602" y="4119590"/>
            <a:ext cx="1156785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78601" y="4631219"/>
            <a:ext cx="1156785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297991" y="3879452"/>
            <a:ext cx="138792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297991" y="4644907"/>
            <a:ext cx="138792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46103" y="4591161"/>
            <a:ext cx="111289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661162" y="3879452"/>
            <a:ext cx="116188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159218" y="4765628"/>
            <a:ext cx="1" cy="9830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Miss Trend She: hands off the hand ou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2" y="5425610"/>
            <a:ext cx="2059177" cy="142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iss Trend She: hands off the hand ou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04" y="5490926"/>
            <a:ext cx="1960100" cy="135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Box 2054"/>
          <p:cNvSpPr txBox="1"/>
          <p:nvPr/>
        </p:nvSpPr>
        <p:spPr>
          <a:xfrm>
            <a:off x="3583909" y="6324124"/>
            <a:ext cx="116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mbria" panose="02040503050406030204" pitchFamily="18" charset="0"/>
              </a:rPr>
              <a:t>John</a:t>
            </a:r>
            <a:endParaRPr lang="en-GB" sz="2400" dirty="0">
              <a:latin typeface="Cambria" panose="020405030504060302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78965" y="6324124"/>
            <a:ext cx="116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mbria" panose="02040503050406030204" pitchFamily="18" charset="0"/>
              </a:rPr>
              <a:t>Jack</a:t>
            </a:r>
            <a:endParaRPr lang="en-GB" sz="2400" dirty="0">
              <a:latin typeface="Cambria" panose="02040503050406030204" pitchFamily="18" charset="0"/>
            </a:endParaRPr>
          </a:p>
        </p:txBody>
      </p:sp>
      <p:pic>
        <p:nvPicPr>
          <p:cNvPr id="2062" name="Picture 14" descr="Image result for thermometer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106" y="2939771"/>
            <a:ext cx="148002" cy="16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Image result for thermometer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545" y="2762890"/>
            <a:ext cx="148002" cy="16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Box 2058"/>
          <p:cNvSpPr txBox="1"/>
          <p:nvPr/>
        </p:nvSpPr>
        <p:spPr>
          <a:xfrm>
            <a:off x="2144405" y="2455150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mbria" panose="02040503050406030204" pitchFamily="18" charset="0"/>
              </a:rPr>
              <a:t>Beaker A</a:t>
            </a:r>
            <a:endParaRPr lang="en-GB" sz="2400" dirty="0">
              <a:latin typeface="Cambria" panose="020405030504060302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23132" y="2393558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mbria" panose="02040503050406030204" pitchFamily="18" charset="0"/>
              </a:rPr>
              <a:t>Beaker B</a:t>
            </a:r>
            <a:endParaRPr lang="en-GB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2623" y="2230242"/>
            <a:ext cx="8239125" cy="329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1600" dirty="0" smtClean="0">
              <a:latin typeface="Cambria" panose="02040503050406030204" pitchFamily="18" charset="0"/>
            </a:endParaRPr>
          </a:p>
        </p:txBody>
      </p:sp>
      <p:sp>
        <p:nvSpPr>
          <p:cNvPr id="2" name="AutoShape 2" descr="Image result for thermal energy fire"/>
          <p:cNvSpPr>
            <a:spLocks noChangeAspect="1" noChangeArrowheads="1"/>
          </p:cNvSpPr>
          <p:nvPr/>
        </p:nvSpPr>
        <p:spPr bwMode="auto">
          <a:xfrm>
            <a:off x="-529379" y="-798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051" name="AutoShape 2" descr="Image result for image of a hand"/>
          <p:cNvSpPr>
            <a:spLocks noChangeAspect="1" noChangeArrowheads="1"/>
          </p:cNvSpPr>
          <p:nvPr/>
        </p:nvSpPr>
        <p:spPr bwMode="auto">
          <a:xfrm>
            <a:off x="-376979" y="1444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Cambria" panose="02040503050406030204" pitchFamily="18" charset="0"/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1101941" y="2279516"/>
            <a:ext cx="382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Beaker A is an </a:t>
            </a:r>
            <a:r>
              <a:rPr lang="en-GB" sz="1600" b="1" dirty="0" smtClean="0">
                <a:latin typeface="Cambria" panose="02040503050406030204" pitchFamily="18" charset="0"/>
              </a:rPr>
              <a:t>endothermic reaction</a:t>
            </a:r>
            <a:endParaRPr lang="en-GB" sz="1600" b="1" dirty="0">
              <a:latin typeface="Cambria" panose="020405030504060302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4976" y="2311929"/>
            <a:ext cx="3846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Beaker B is an </a:t>
            </a:r>
            <a:r>
              <a:rPr lang="en-GB" sz="1600" b="1" dirty="0" smtClean="0">
                <a:latin typeface="Cambria" panose="02040503050406030204" pitchFamily="18" charset="0"/>
              </a:rPr>
              <a:t>exothermic reaction</a:t>
            </a:r>
            <a:endParaRPr lang="en-GB" sz="1600" b="1" dirty="0">
              <a:latin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97341" y="2658405"/>
            <a:ext cx="0" cy="2895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7341" y="5554006"/>
            <a:ext cx="2979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31191" y="2658404"/>
            <a:ext cx="0" cy="2895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31191" y="5554005"/>
            <a:ext cx="2979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5876" y="4391956"/>
            <a:ext cx="113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83966" y="3268006"/>
            <a:ext cx="113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82271" y="4411006"/>
            <a:ext cx="113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36916" y="5173006"/>
            <a:ext cx="11389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178958" y="3268006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577023" y="4391956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9048" y="5682734"/>
            <a:ext cx="325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Reaction progress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64145" y="5662567"/>
            <a:ext cx="325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Reaction progress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-1048799" y="2535996"/>
            <a:ext cx="325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Energy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89681" y="293628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products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36916" y="4821970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products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36826" y="4041674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reactants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4976" y="410620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reactants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3062973" y="2535996"/>
            <a:ext cx="325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Energy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26574" y="549446"/>
            <a:ext cx="744836" cy="703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67921" y="491215"/>
            <a:ext cx="744836" cy="703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pic>
        <p:nvPicPr>
          <p:cNvPr id="48" name="Picture 2" descr="Image result for beaker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17" y="234681"/>
            <a:ext cx="839740" cy="97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Image result for beaker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458" y="205149"/>
            <a:ext cx="889713" cy="106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>
            <a:off x="2931375" y="709262"/>
            <a:ext cx="5627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931375" y="927588"/>
            <a:ext cx="5627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801469" y="1082316"/>
            <a:ext cx="0" cy="2998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163737" y="709262"/>
            <a:ext cx="46904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163737" y="927588"/>
            <a:ext cx="46904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231076" y="665020"/>
            <a:ext cx="5627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231076" y="991660"/>
            <a:ext cx="56276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183168" y="968725"/>
            <a:ext cx="4512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189274" y="665020"/>
            <a:ext cx="47111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985750" y="1043175"/>
            <a:ext cx="0" cy="4194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" descr="Miss Trend She: hands off the hand ou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85" y="1266576"/>
            <a:ext cx="834937" cy="60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Miss Trend She: hands off the hand ou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243" y="1352679"/>
            <a:ext cx="794764" cy="57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4" descr="Image result for thermome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29" y="131984"/>
            <a:ext cx="60011" cy="72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4" descr="Image result for thermome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030" y="188553"/>
            <a:ext cx="60011" cy="72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625783" y="4560500"/>
            <a:ext cx="2338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Where did </a:t>
            </a:r>
            <a:r>
              <a:rPr lang="en-GB" dirty="0" smtClean="0">
                <a:solidFill>
                  <a:srgbClr val="FF0000"/>
                </a:solidFill>
              </a:rPr>
              <a:t>this energy go?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90253" y="3592389"/>
            <a:ext cx="180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Where did </a:t>
            </a:r>
            <a:r>
              <a:rPr lang="en-GB" dirty="0" smtClean="0">
                <a:solidFill>
                  <a:srgbClr val="FF0000"/>
                </a:solidFill>
              </a:rPr>
              <a:t>this energy come from?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912623" y="2230242"/>
            <a:ext cx="8239125" cy="329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1600" dirty="0" smtClean="0">
              <a:latin typeface="Cambria" panose="02040503050406030204" pitchFamily="18" charset="0"/>
            </a:endParaRPr>
          </a:p>
        </p:txBody>
      </p:sp>
      <p:sp>
        <p:nvSpPr>
          <p:cNvPr id="2051" name="AutoShape 2" descr="Image result for image of a hand"/>
          <p:cNvSpPr>
            <a:spLocks noChangeAspect="1" noChangeArrowheads="1"/>
          </p:cNvSpPr>
          <p:nvPr/>
        </p:nvSpPr>
        <p:spPr bwMode="auto">
          <a:xfrm>
            <a:off x="-376979" y="14441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320866"/>
            <a:ext cx="8064896" cy="875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When coal burns, stored chemical energy is transferred by heating to the surroundings. The temperature of the surroundings increases.  We can see this because the burnt coal glows red hot.    </a:t>
            </a:r>
            <a:endParaRPr lang="en-GB" dirty="0">
              <a:latin typeface="Cambria" panose="02040503050406030204" pitchFamily="18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205471" y="3148188"/>
            <a:ext cx="0" cy="2895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05471" y="6043789"/>
            <a:ext cx="2979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888837" y="6103653"/>
            <a:ext cx="3257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Reaction progress</a:t>
            </a: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6200000">
            <a:off x="1309030" y="4075097"/>
            <a:ext cx="1341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Energy</a:t>
            </a:r>
            <a:endParaRPr lang="en-GB" sz="1600" dirty="0">
              <a:latin typeface="Cambria" panose="020405030504060302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319289" y="4587191"/>
            <a:ext cx="1139097" cy="17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71200" y="4279414"/>
            <a:ext cx="152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coal + oxygen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405719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coal + oxygen </a:t>
            </a:r>
            <a:r>
              <a:rPr lang="en-GB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carbon dioxide + water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4" name="AutoShape 6" descr="Image result for burning co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167" y="1462066"/>
            <a:ext cx="1507638" cy="11025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t="15569"/>
          <a:stretch/>
        </p:blipFill>
        <p:spPr>
          <a:xfrm>
            <a:off x="2386482" y="3573402"/>
            <a:ext cx="1175389" cy="7054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2940" y="1873408"/>
            <a:ext cx="6735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Complete the energy level diagram below by adding the products 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Show the heat change for the reaction on the energy level diagram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Has the coal and oxygen gained or lost energy in this reaction?</a:t>
            </a:r>
          </a:p>
          <a:p>
            <a:pPr marL="342900" indent="-342900"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Is this an endothermic or exothermic reaction?</a:t>
            </a:r>
          </a:p>
          <a:p>
            <a:endParaRPr lang="en-GB" dirty="0" smtClean="0">
              <a:latin typeface="Cambria" panose="02040503050406030204" pitchFamily="18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277</Words>
  <Application>Microsoft Office PowerPoint</Application>
  <PresentationFormat>On-screen Show (4:3)</PresentationFormat>
  <Paragraphs>61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A reaction is taking place in each beaker.  The arrows represent energy transfer.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Jasper Green</cp:lastModifiedBy>
  <cp:revision>34</cp:revision>
  <dcterms:modified xsi:type="dcterms:W3CDTF">2017-03-18T17:06:45Z</dcterms:modified>
</cp:coreProperties>
</file>