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73" r:id="rId2"/>
    <p:sldId id="274" r:id="rId3"/>
    <p:sldId id="258" r:id="rId4"/>
    <p:sldId id="260" r:id="rId5"/>
    <p:sldId id="259" r:id="rId6"/>
    <p:sldId id="261" r:id="rId7"/>
    <p:sldId id="262" r:id="rId8"/>
    <p:sldId id="263" r:id="rId9"/>
    <p:sldId id="268" r:id="rId10"/>
    <p:sldId id="269" r:id="rId11"/>
    <p:sldId id="271" r:id="rId12"/>
    <p:sldId id="275" r:id="rId13"/>
    <p:sldId id="264"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1293" autoAdjust="0"/>
  </p:normalViewPr>
  <p:slideViewPr>
    <p:cSldViewPr snapToGrid="0" snapToObjects="1" showGuides="1">
      <p:cViewPr varScale="1">
        <p:scale>
          <a:sx n="119" d="100"/>
          <a:sy n="119" d="100"/>
        </p:scale>
        <p:origin x="-264" y="-112"/>
      </p:cViewPr>
      <p:guideLst>
        <p:guide orient="horz" pos="2160"/>
        <p:guide pos="287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778EE-A04C-E34A-8778-C01C97B287B7}" type="datetimeFigureOut">
              <a:rPr lang="en-GB"/>
              <a:pPr/>
              <a:t>12/22/17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81B4F-F2ED-534B-AAE5-AEE5996EB2CB}" type="slidenum">
              <a:rPr/>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1F9A93F-085E-A74A-9944-37A5C420532B}" type="datetimeFigureOut">
              <a:rPr lang="en-GB"/>
              <a:pPr/>
              <a:t>12/22/17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1F9A93F-085E-A74A-9944-37A5C420532B}" type="datetimeFigureOut">
              <a:rPr lang="en-GB"/>
              <a:pPr/>
              <a:t>12/22/17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1F9A93F-085E-A74A-9944-37A5C420532B}" type="datetimeFigureOut">
              <a:rPr lang="en-GB"/>
              <a:pPr/>
              <a:t>12/22/17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1F9A93F-085E-A74A-9944-37A5C420532B}" type="datetimeFigureOut">
              <a:rPr lang="en-GB"/>
              <a:pPr/>
              <a:t>12/22/17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1F9A93F-085E-A74A-9944-37A5C420532B}" type="datetimeFigureOut">
              <a:rPr lang="en-GB"/>
              <a:pPr/>
              <a:t>12/22/17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1F9A93F-085E-A74A-9944-37A5C420532B}" type="datetimeFigureOut">
              <a:rPr lang="en-GB"/>
              <a:pPr/>
              <a:t>12/22/17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1F9A93F-085E-A74A-9944-37A5C420532B}" type="datetimeFigureOut">
              <a:rPr lang="en-GB"/>
              <a:pPr/>
              <a:t>12/22/17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1F9A93F-085E-A74A-9944-37A5C420532B}" type="datetimeFigureOut">
              <a:rPr lang="en-GB"/>
              <a:pPr/>
              <a:t>12/22/17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9A93F-085E-A74A-9944-37A5C420532B}" type="datetimeFigureOut">
              <a:rPr lang="en-GB"/>
              <a:pPr/>
              <a:t>12/22/17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1F9A93F-085E-A74A-9944-37A5C420532B}" type="datetimeFigureOut">
              <a:rPr lang="en-GB"/>
              <a:pPr/>
              <a:t>12/22/17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1F9A93F-085E-A74A-9944-37A5C420532B}" type="datetimeFigureOut">
              <a:rPr lang="en-GB"/>
              <a:pPr/>
              <a:t>12/22/17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C6B1DD-1788-0E42-8231-1CC392CACA26}" type="slidenum">
              <a: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9A93F-085E-A74A-9944-37A5C420532B}" type="datetimeFigureOut">
              <a:rPr lang="en-GB"/>
              <a:pPr/>
              <a:t>12/22/17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6B1DD-1788-0E42-8231-1CC392CACA26}" type="slidenum">
              <a: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scienceteacher.co.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20553" y="5984123"/>
            <a:ext cx="8102894" cy="369332"/>
          </a:xfrm>
          <a:prstGeom prst="rect">
            <a:avLst/>
          </a:prstGeom>
        </p:spPr>
        <p:txBody>
          <a:bodyPr wrap="square">
            <a:spAutoFit/>
          </a:bodyPr>
          <a:lstStyle/>
          <a:p>
            <a:r>
              <a:rPr lang="en-US" u="sng" dirty="0">
                <a:solidFill>
                  <a:srgbClr val="008000"/>
                </a:solidFill>
                <a:latin typeface="Cambria"/>
                <a:ea typeface="Cambria"/>
                <a:cs typeface="Times New Roman"/>
                <a:hlinkClick r:id="rId2"/>
              </a:rPr>
              <a:t>www.thescienceteacher.co.uk</a:t>
            </a:r>
            <a:r>
              <a:rPr lang="en-US" dirty="0">
                <a:solidFill>
                  <a:srgbClr val="008000"/>
                </a:solidFill>
                <a:latin typeface="Cambria"/>
                <a:ea typeface="Cambria"/>
                <a:cs typeface="Times New Roman"/>
              </a:rPr>
              <a:t>  </a:t>
            </a:r>
            <a:r>
              <a:rPr lang="en-GB" dirty="0">
                <a:latin typeface="Cambria"/>
                <a:ea typeface="Cambria"/>
                <a:cs typeface="Times New Roman"/>
              </a:rPr>
              <a:t>| resources for science teachers who like to think </a:t>
            </a:r>
            <a:endParaRPr lang="en-US" dirty="0"/>
          </a:p>
        </p:txBody>
      </p:sp>
      <p:graphicFrame>
        <p:nvGraphicFramePr>
          <p:cNvPr id="5" name="Table 4"/>
          <p:cNvGraphicFramePr>
            <a:graphicFrameLocks noGrp="1"/>
          </p:cNvGraphicFramePr>
          <p:nvPr/>
        </p:nvGraphicFramePr>
        <p:xfrm>
          <a:off x="703049" y="947648"/>
          <a:ext cx="8102896" cy="3522695"/>
        </p:xfrm>
        <a:graphic>
          <a:graphicData uri="http://schemas.openxmlformats.org/drawingml/2006/table">
            <a:tbl>
              <a:tblPr firstRow="1" bandRow="1">
                <a:tableStyleId>{9D7B26C5-4107-4FEC-AEDC-1716B250A1EF}</a:tableStyleId>
              </a:tblPr>
              <a:tblGrid>
                <a:gridCol w="1498284"/>
                <a:gridCol w="2365600"/>
                <a:gridCol w="1040397"/>
                <a:gridCol w="3198615"/>
              </a:tblGrid>
              <a:tr h="493685">
                <a:tc>
                  <a:txBody>
                    <a:bodyPr/>
                    <a:lstStyle/>
                    <a:p>
                      <a:r>
                        <a:rPr lang="en-US" b="1" dirty="0">
                          <a:solidFill>
                            <a:srgbClr val="008000"/>
                          </a:solidFill>
                          <a:latin typeface="Cambria"/>
                          <a:cs typeface="Cambria"/>
                        </a:rPr>
                        <a:t>Topic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0" dirty="0">
                          <a:latin typeface="Cambria"/>
                          <a:cs typeface="Cambria"/>
                        </a:rPr>
                        <a:t>Enthalpy changes and energy level</a:t>
                      </a:r>
                      <a:r>
                        <a:rPr lang="en-US" b="0" baseline="0" dirty="0">
                          <a:latin typeface="Cambria"/>
                          <a:cs typeface="Cambria"/>
                        </a:rPr>
                        <a:t> diagrams</a:t>
                      </a:r>
                      <a:endParaRPr lang="en-US" b="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solidFill>
                            <a:srgbClr val="008000"/>
                          </a:solidFill>
                          <a:latin typeface="Cambria"/>
                          <a:cs typeface="Cambria"/>
                        </a:rPr>
                        <a:t>Level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0" dirty="0" smtClean="0">
                          <a:latin typeface="Cambria"/>
                          <a:cs typeface="Cambria"/>
                        </a:rPr>
                        <a:t>GCSE (or any course for students aged 14-16)</a:t>
                      </a:r>
                      <a:endParaRPr lang="en-US" b="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45256">
                <a:tc>
                  <a:txBody>
                    <a:bodyPr/>
                    <a:lstStyle/>
                    <a:p>
                      <a:r>
                        <a:rPr lang="en-US" b="1" dirty="0">
                          <a:solidFill>
                            <a:srgbClr val="008000"/>
                          </a:solidFill>
                          <a:latin typeface="Cambria"/>
                          <a:cs typeface="Cambria"/>
                        </a:rPr>
                        <a:t>Outcomes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342900" indent="-342900">
                        <a:buAutoNum type="arabicPeriod"/>
                      </a:pPr>
                      <a:r>
                        <a:rPr lang="en-US" dirty="0">
                          <a:latin typeface="Cambria"/>
                          <a:cs typeface="Cambria"/>
                        </a:rPr>
                        <a:t>To understand</a:t>
                      </a:r>
                      <a:r>
                        <a:rPr lang="en-US" baseline="0" dirty="0">
                          <a:latin typeface="Cambria"/>
                          <a:cs typeface="Cambria"/>
                        </a:rPr>
                        <a:t> the terms exothermic and endothermic</a:t>
                      </a:r>
                    </a:p>
                    <a:p>
                      <a:pPr marL="342900" indent="-342900">
                        <a:buAutoNum type="arabicPeriod"/>
                      </a:pPr>
                      <a:r>
                        <a:rPr lang="en-US" baseline="0" dirty="0">
                          <a:latin typeface="Cambria"/>
                          <a:cs typeface="Cambria"/>
                        </a:rPr>
                        <a:t>To be able to draw energy level diagrams for endothermic and exothermic </a:t>
                      </a:r>
                      <a:r>
                        <a:rPr lang="en-US" baseline="0" dirty="0" smtClean="0">
                          <a:latin typeface="Cambria"/>
                          <a:cs typeface="Cambria"/>
                        </a:rPr>
                        <a:t>reactions</a:t>
                      </a:r>
                      <a:endParaRPr lang="en-US" baseline="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1452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8000"/>
                          </a:solidFill>
                          <a:latin typeface="Cambria"/>
                          <a:cs typeface="Cambria"/>
                        </a:rPr>
                        <a:t>Information</a:t>
                      </a:r>
                      <a:r>
                        <a:rPr lang="en-US" b="1" baseline="0" dirty="0" smtClean="0">
                          <a:solidFill>
                            <a:srgbClr val="008000"/>
                          </a:solidFill>
                          <a:latin typeface="Cambria"/>
                          <a:cs typeface="Cambria"/>
                        </a:rPr>
                        <a:t> for teachers</a:t>
                      </a:r>
                      <a:endParaRPr lang="en-US" b="1" dirty="0" smtClean="0">
                        <a:solidFill>
                          <a:srgbClr val="008000"/>
                        </a:solidFill>
                        <a:latin typeface="Cambria"/>
                        <a:cs typeface="Cambria"/>
                      </a:endParaRPr>
                    </a:p>
                    <a:p>
                      <a:endParaRPr lang="en-US" b="1" dirty="0">
                        <a:solidFill>
                          <a:srgbClr val="008000"/>
                        </a:solidFill>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342900" indent="-342900">
                        <a:buFont typeface="Arial"/>
                        <a:buChar char="•"/>
                      </a:pPr>
                      <a:r>
                        <a:rPr lang="en-US" baseline="0" dirty="0" smtClean="0">
                          <a:latin typeface="Cambria"/>
                          <a:cs typeface="Cambria"/>
                        </a:rPr>
                        <a:t>These slides take students through a series of steps to help understand energy level diagrams for exothermic and endothermic reaction.  You could use these slides once students have been taught the basics. Students will initially struggle to understand why an exothermic reactions has a negative enthalpy change. </a:t>
                      </a:r>
                      <a:endParaRPr lang="en-US" baseline="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1401757" y="3415412"/>
            <a:ext cx="5148863" cy="11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66953" y="5995564"/>
            <a:ext cx="6223756"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23744" y="6167194"/>
            <a:ext cx="3420777" cy="369332"/>
          </a:xfrm>
          <a:prstGeom prst="rect">
            <a:avLst/>
          </a:prstGeom>
          <a:noFill/>
        </p:spPr>
        <p:txBody>
          <a:bodyPr wrap="square" rtlCol="0">
            <a:spAutoFit/>
          </a:bodyPr>
          <a:lstStyle/>
          <a:p>
            <a:r>
              <a:rPr lang="en-US" dirty="0">
                <a:latin typeface="Cambria"/>
                <a:cs typeface="Cambria"/>
              </a:rPr>
              <a:t>Progress of reaction </a:t>
            </a:r>
          </a:p>
        </p:txBody>
      </p:sp>
      <p:cxnSp>
        <p:nvCxnSpPr>
          <p:cNvPr id="11" name="Straight Connector 10"/>
          <p:cNvCxnSpPr/>
          <p:nvPr/>
        </p:nvCxnSpPr>
        <p:spPr>
          <a:xfrm flipV="1">
            <a:off x="1395769" y="3180853"/>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95769" y="2488355"/>
            <a:ext cx="1933483" cy="646331"/>
          </a:xfrm>
          <a:prstGeom prst="rect">
            <a:avLst/>
          </a:prstGeom>
          <a:noFill/>
        </p:spPr>
        <p:txBody>
          <a:bodyPr wrap="square" rtlCol="0">
            <a:spAutoFit/>
          </a:bodyPr>
          <a:lstStyle/>
          <a:p>
            <a:r>
              <a:rPr lang="en-US" dirty="0">
                <a:latin typeface="Cambria"/>
                <a:cs typeface="Cambria"/>
              </a:rPr>
              <a:t>Reactants </a:t>
            </a:r>
            <a:r>
              <a:rPr lang="en-US" dirty="0" smtClean="0">
                <a:latin typeface="Cambria"/>
                <a:cs typeface="Cambria"/>
              </a:rPr>
              <a:t>(fuel </a:t>
            </a:r>
            <a:r>
              <a:rPr lang="en-US" dirty="0">
                <a:latin typeface="Cambria"/>
                <a:cs typeface="Cambria"/>
              </a:rPr>
              <a:t>+ oxygen)</a:t>
            </a:r>
          </a:p>
        </p:txBody>
      </p:sp>
      <p:cxnSp>
        <p:nvCxnSpPr>
          <p:cNvPr id="10" name="Straight Connector 9"/>
          <p:cNvCxnSpPr/>
          <p:nvPr/>
        </p:nvCxnSpPr>
        <p:spPr>
          <a:xfrm flipV="1">
            <a:off x="4559300" y="4977235"/>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559300" y="4330904"/>
            <a:ext cx="1933483" cy="646331"/>
          </a:xfrm>
          <a:prstGeom prst="rect">
            <a:avLst/>
          </a:prstGeom>
          <a:noFill/>
        </p:spPr>
        <p:txBody>
          <a:bodyPr wrap="square" rtlCol="0">
            <a:spAutoFit/>
          </a:bodyPr>
          <a:lstStyle/>
          <a:p>
            <a:r>
              <a:rPr lang="en-US" dirty="0">
                <a:latin typeface="Cambria"/>
                <a:cs typeface="Cambria"/>
              </a:rPr>
              <a:t>Products (carbon dioxide + water)</a:t>
            </a:r>
          </a:p>
        </p:txBody>
      </p:sp>
      <p:cxnSp>
        <p:nvCxnSpPr>
          <p:cNvPr id="16" name="Straight Arrow Connector 15"/>
          <p:cNvCxnSpPr/>
          <p:nvPr/>
        </p:nvCxnSpPr>
        <p:spPr>
          <a:xfrm rot="5400000">
            <a:off x="2625553" y="4079045"/>
            <a:ext cx="179638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962108" y="3901401"/>
            <a:ext cx="1879950" cy="369332"/>
          </a:xfrm>
          <a:prstGeom prst="rect">
            <a:avLst/>
          </a:prstGeom>
          <a:noFill/>
        </p:spPr>
        <p:txBody>
          <a:bodyPr wrap="square" rtlCol="0">
            <a:spAutoFit/>
          </a:bodyPr>
          <a:lstStyle/>
          <a:p>
            <a:r>
              <a:rPr lang="en-US" dirty="0">
                <a:latin typeface="Cambria"/>
                <a:cs typeface="Cambria"/>
              </a:rPr>
              <a:t>ΔH</a:t>
            </a:r>
          </a:p>
        </p:txBody>
      </p:sp>
      <p:sp>
        <p:nvSpPr>
          <p:cNvPr id="19" name="TextBox 18"/>
          <p:cNvSpPr txBox="1"/>
          <p:nvPr/>
        </p:nvSpPr>
        <p:spPr>
          <a:xfrm rot="16200000">
            <a:off x="-1068522" y="2303689"/>
            <a:ext cx="3420777" cy="369332"/>
          </a:xfrm>
          <a:prstGeom prst="rect">
            <a:avLst/>
          </a:prstGeom>
          <a:noFill/>
        </p:spPr>
        <p:txBody>
          <a:bodyPr wrap="square" rtlCol="0">
            <a:spAutoFit/>
          </a:bodyPr>
          <a:lstStyle/>
          <a:p>
            <a:r>
              <a:rPr lang="en-US" dirty="0">
                <a:latin typeface="Cambria"/>
                <a:cs typeface="Cambria"/>
              </a:rPr>
              <a:t>Energy </a:t>
            </a:r>
            <a:r>
              <a:rPr lang="en-US" dirty="0" smtClean="0">
                <a:latin typeface="Cambria"/>
                <a:cs typeface="Cambria"/>
              </a:rPr>
              <a:t>(</a:t>
            </a:r>
            <a:r>
              <a:rPr lang="en-US" dirty="0" smtClean="0">
                <a:latin typeface="Cambria"/>
                <a:cs typeface="Cambria"/>
              </a:rPr>
              <a:t>J</a:t>
            </a:r>
            <a:r>
              <a:rPr lang="en-US" dirty="0" smtClean="0">
                <a:latin typeface="Cambria"/>
                <a:cs typeface="Cambria"/>
              </a:rPr>
              <a:t>) </a:t>
            </a:r>
            <a:endParaRPr lang="en-US" dirty="0">
              <a:latin typeface="Cambria"/>
              <a:cs typeface="Cambria"/>
            </a:endParaRPr>
          </a:p>
        </p:txBody>
      </p:sp>
      <p:cxnSp>
        <p:nvCxnSpPr>
          <p:cNvPr id="15" name="Straight Connector 14"/>
          <p:cNvCxnSpPr/>
          <p:nvPr/>
        </p:nvCxnSpPr>
        <p:spPr>
          <a:xfrm>
            <a:off x="3604626" y="1350146"/>
            <a:ext cx="549155"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576290" y="2119023"/>
            <a:ext cx="417517" cy="369332"/>
          </a:xfrm>
          <a:prstGeom prst="rect">
            <a:avLst/>
          </a:prstGeom>
        </p:spPr>
        <p:txBody>
          <a:bodyPr wrap="none">
            <a:spAutoFit/>
          </a:bodyPr>
          <a:lstStyle/>
          <a:p>
            <a:r>
              <a:rPr lang="en-US" i="1" dirty="0">
                <a:latin typeface="Cambria"/>
                <a:cs typeface="Cambria"/>
              </a:rPr>
              <a:t>E</a:t>
            </a:r>
            <a:r>
              <a:rPr lang="en-US" i="1" baseline="-25000" dirty="0">
                <a:latin typeface="Cambria"/>
                <a:cs typeface="Cambria"/>
              </a:rPr>
              <a:t>a</a:t>
            </a:r>
            <a:endParaRPr lang="en-US" dirty="0">
              <a:latin typeface="Cambria"/>
              <a:cs typeface="Cambria"/>
            </a:endParaRPr>
          </a:p>
        </p:txBody>
      </p:sp>
      <p:sp>
        <p:nvSpPr>
          <p:cNvPr id="22" name="Freeform 21"/>
          <p:cNvSpPr/>
          <p:nvPr/>
        </p:nvSpPr>
        <p:spPr>
          <a:xfrm>
            <a:off x="3088996" y="1111773"/>
            <a:ext cx="1487294" cy="3865462"/>
          </a:xfrm>
          <a:custGeom>
            <a:avLst/>
            <a:gdLst>
              <a:gd name="connsiteX0" fmla="*/ 0 w 1487294"/>
              <a:gd name="connsiteY0" fmla="*/ 2023313 h 3865462"/>
              <a:gd name="connsiteX1" fmla="*/ 858054 w 1487294"/>
              <a:gd name="connsiteY1" fmla="*/ 307025 h 3865462"/>
              <a:gd name="connsiteX2" fmla="*/ 1487294 w 1487294"/>
              <a:gd name="connsiteY2" fmla="*/ 3865462 h 3865462"/>
            </a:gdLst>
            <a:ahLst/>
            <a:cxnLst>
              <a:cxn ang="0">
                <a:pos x="connsiteX0" y="connsiteY0"/>
              </a:cxn>
              <a:cxn ang="0">
                <a:pos x="connsiteX1" y="connsiteY1"/>
              </a:cxn>
              <a:cxn ang="0">
                <a:pos x="connsiteX2" y="connsiteY2"/>
              </a:cxn>
            </a:cxnLst>
            <a:rect l="l" t="t" r="r" b="b"/>
            <a:pathLst>
              <a:path w="1487294" h="3865462">
                <a:moveTo>
                  <a:pt x="0" y="2023313"/>
                </a:moveTo>
                <a:cubicBezTo>
                  <a:pt x="305086" y="1011656"/>
                  <a:pt x="610172" y="0"/>
                  <a:pt x="858054" y="307025"/>
                </a:cubicBezTo>
                <a:cubicBezTo>
                  <a:pt x="1105936" y="614050"/>
                  <a:pt x="1296615" y="2239756"/>
                  <a:pt x="1487294" y="386546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mbria"/>
              <a:cs typeface="Cambria"/>
            </a:endParaRPr>
          </a:p>
        </p:txBody>
      </p:sp>
      <p:cxnSp>
        <p:nvCxnSpPr>
          <p:cNvPr id="23" name="Straight Arrow Connector 22"/>
          <p:cNvCxnSpPr/>
          <p:nvPr/>
        </p:nvCxnSpPr>
        <p:spPr>
          <a:xfrm rot="16200000" flipV="1">
            <a:off x="3675288" y="2234160"/>
            <a:ext cx="1782952" cy="18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1401757" y="3415412"/>
            <a:ext cx="5148863" cy="11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66953" y="5995564"/>
            <a:ext cx="6223756"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23744" y="6167194"/>
            <a:ext cx="3420777" cy="369332"/>
          </a:xfrm>
          <a:prstGeom prst="rect">
            <a:avLst/>
          </a:prstGeom>
          <a:noFill/>
        </p:spPr>
        <p:txBody>
          <a:bodyPr wrap="square" rtlCol="0">
            <a:spAutoFit/>
          </a:bodyPr>
          <a:lstStyle/>
          <a:p>
            <a:r>
              <a:rPr lang="en-US" dirty="0">
                <a:latin typeface="Georgia"/>
                <a:cs typeface="Georgia"/>
              </a:rPr>
              <a:t>Progress of reaction </a:t>
            </a:r>
          </a:p>
        </p:txBody>
      </p:sp>
      <p:sp>
        <p:nvSpPr>
          <p:cNvPr id="19" name="TextBox 18"/>
          <p:cNvSpPr txBox="1"/>
          <p:nvPr/>
        </p:nvSpPr>
        <p:spPr>
          <a:xfrm rot="16200000">
            <a:off x="-1068522" y="2303689"/>
            <a:ext cx="3420777" cy="369332"/>
          </a:xfrm>
          <a:prstGeom prst="rect">
            <a:avLst/>
          </a:prstGeom>
          <a:noFill/>
        </p:spPr>
        <p:txBody>
          <a:bodyPr wrap="square" rtlCol="0">
            <a:spAutoFit/>
          </a:bodyPr>
          <a:lstStyle/>
          <a:p>
            <a:r>
              <a:rPr lang="en-US" dirty="0">
                <a:latin typeface="Georgia"/>
                <a:cs typeface="Georgia"/>
              </a:rPr>
              <a:t>Energy </a:t>
            </a:r>
            <a:r>
              <a:rPr lang="en-US" dirty="0" smtClean="0">
                <a:latin typeface="Georgia"/>
                <a:cs typeface="Georgia"/>
              </a:rPr>
              <a:t>(</a:t>
            </a:r>
            <a:r>
              <a:rPr lang="en-US" dirty="0" smtClean="0">
                <a:latin typeface="Georgia"/>
                <a:cs typeface="Georgia"/>
              </a:rPr>
              <a:t>J</a:t>
            </a:r>
            <a:r>
              <a:rPr lang="en-US" dirty="0" smtClean="0">
                <a:latin typeface="Georgia"/>
                <a:cs typeface="Georgia"/>
              </a:rPr>
              <a:t>) </a:t>
            </a:r>
            <a:endParaRPr lang="en-US" dirty="0">
              <a:latin typeface="Georgia"/>
              <a:cs typeface="Georgia"/>
            </a:endParaRPr>
          </a:p>
        </p:txBody>
      </p:sp>
      <p:sp>
        <p:nvSpPr>
          <p:cNvPr id="32" name="Freeform 31"/>
          <p:cNvSpPr/>
          <p:nvPr/>
        </p:nvSpPr>
        <p:spPr>
          <a:xfrm>
            <a:off x="1187647" y="2010661"/>
            <a:ext cx="5561951" cy="3127695"/>
          </a:xfrm>
          <a:custGeom>
            <a:avLst/>
            <a:gdLst>
              <a:gd name="connsiteX0" fmla="*/ 0 w 5561951"/>
              <a:gd name="connsiteY0" fmla="*/ 3104178 h 3127695"/>
              <a:gd name="connsiteX1" fmla="*/ 1963733 w 5561951"/>
              <a:gd name="connsiteY1" fmla="*/ 3127695 h 3127695"/>
              <a:gd name="connsiteX2" fmla="*/ 2292982 w 5561951"/>
              <a:gd name="connsiteY2" fmla="*/ 2927804 h 3127695"/>
              <a:gd name="connsiteX3" fmla="*/ 2927961 w 5561951"/>
              <a:gd name="connsiteY3" fmla="*/ 0 h 3127695"/>
              <a:gd name="connsiteX4" fmla="*/ 3751083 w 5561951"/>
              <a:gd name="connsiteY4" fmla="*/ 1904837 h 3127695"/>
              <a:gd name="connsiteX5" fmla="*/ 5561951 w 5561951"/>
              <a:gd name="connsiteY5" fmla="*/ 1904837 h 3127695"/>
              <a:gd name="connsiteX6" fmla="*/ 5561951 w 5561951"/>
              <a:gd name="connsiteY6" fmla="*/ 1904837 h 312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1951" h="3127695">
                <a:moveTo>
                  <a:pt x="0" y="3104178"/>
                </a:moveTo>
                <a:lnTo>
                  <a:pt x="1963733" y="3127695"/>
                </a:lnTo>
                <a:lnTo>
                  <a:pt x="2292982" y="2927804"/>
                </a:lnTo>
                <a:lnTo>
                  <a:pt x="2927961" y="0"/>
                </a:lnTo>
                <a:lnTo>
                  <a:pt x="3751083" y="1904837"/>
                </a:lnTo>
                <a:lnTo>
                  <a:pt x="5561951" y="1904837"/>
                </a:lnTo>
                <a:lnTo>
                  <a:pt x="5561951" y="190483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Georgia"/>
              <a:cs typeface="Georgia"/>
            </a:endParaRPr>
          </a:p>
        </p:txBody>
      </p:sp>
      <p:cxnSp>
        <p:nvCxnSpPr>
          <p:cNvPr id="34" name="Straight Connector 33"/>
          <p:cNvCxnSpPr/>
          <p:nvPr/>
        </p:nvCxnSpPr>
        <p:spPr>
          <a:xfrm rot="5400000">
            <a:off x="1387244" y="3574903"/>
            <a:ext cx="3128488" cy="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980303" y="4529866"/>
            <a:ext cx="1216984"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flipH="1">
            <a:off x="4247089" y="2966413"/>
            <a:ext cx="1911505"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202841" y="256334"/>
            <a:ext cx="3941159" cy="1754327"/>
          </a:xfrm>
          <a:prstGeom prst="rect">
            <a:avLst/>
          </a:prstGeom>
          <a:noFill/>
        </p:spPr>
        <p:txBody>
          <a:bodyPr wrap="square" rtlCol="0">
            <a:spAutoFit/>
          </a:bodyPr>
          <a:lstStyle/>
          <a:p>
            <a:r>
              <a:rPr lang="en-US" dirty="0">
                <a:latin typeface="Georgia"/>
                <a:cs typeface="Georgia"/>
              </a:rPr>
              <a:t>Which colour line represents the enthalpy change?</a:t>
            </a:r>
          </a:p>
          <a:p>
            <a:endParaRPr lang="en-US" dirty="0">
              <a:latin typeface="Georgia"/>
              <a:cs typeface="Georgia"/>
            </a:endParaRPr>
          </a:p>
          <a:p>
            <a:r>
              <a:rPr lang="en-US" dirty="0">
                <a:latin typeface="Georgia"/>
                <a:cs typeface="Georgia"/>
              </a:rPr>
              <a:t>Which colour line </a:t>
            </a:r>
            <a:r>
              <a:rPr lang="en-US" dirty="0" smtClean="0">
                <a:latin typeface="Georgia"/>
                <a:cs typeface="Georgia"/>
              </a:rPr>
              <a:t>represents </a:t>
            </a:r>
            <a:r>
              <a:rPr lang="en-US" dirty="0">
                <a:latin typeface="Georgia"/>
                <a:cs typeface="Georgia"/>
              </a:rPr>
              <a:t>the activation energy? </a:t>
            </a:r>
          </a:p>
          <a:p>
            <a:endParaRPr lang="en-US" dirty="0">
              <a:latin typeface="Georgia"/>
              <a:cs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1401757" y="3415412"/>
            <a:ext cx="5148863" cy="11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66953" y="5995564"/>
            <a:ext cx="6223756"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23744" y="6167194"/>
            <a:ext cx="3420777" cy="369332"/>
          </a:xfrm>
          <a:prstGeom prst="rect">
            <a:avLst/>
          </a:prstGeom>
          <a:noFill/>
        </p:spPr>
        <p:txBody>
          <a:bodyPr wrap="square" rtlCol="0">
            <a:spAutoFit/>
          </a:bodyPr>
          <a:lstStyle/>
          <a:p>
            <a:r>
              <a:rPr lang="en-US" dirty="0">
                <a:latin typeface="Georgia"/>
                <a:cs typeface="Georgia"/>
              </a:rPr>
              <a:t>Progress of reaction </a:t>
            </a:r>
          </a:p>
        </p:txBody>
      </p:sp>
      <p:sp>
        <p:nvSpPr>
          <p:cNvPr id="19" name="TextBox 18"/>
          <p:cNvSpPr txBox="1"/>
          <p:nvPr/>
        </p:nvSpPr>
        <p:spPr>
          <a:xfrm rot="16200000">
            <a:off x="-1068522" y="2303689"/>
            <a:ext cx="3420777" cy="369332"/>
          </a:xfrm>
          <a:prstGeom prst="rect">
            <a:avLst/>
          </a:prstGeom>
          <a:noFill/>
        </p:spPr>
        <p:txBody>
          <a:bodyPr wrap="square" rtlCol="0">
            <a:spAutoFit/>
          </a:bodyPr>
          <a:lstStyle/>
          <a:p>
            <a:r>
              <a:rPr lang="en-US" dirty="0">
                <a:latin typeface="Georgia"/>
                <a:cs typeface="Georgia"/>
              </a:rPr>
              <a:t>Energy </a:t>
            </a:r>
            <a:r>
              <a:rPr lang="en-US" dirty="0" smtClean="0">
                <a:latin typeface="Georgia"/>
                <a:cs typeface="Georgia"/>
              </a:rPr>
              <a:t>(</a:t>
            </a:r>
            <a:r>
              <a:rPr lang="en-US" dirty="0" smtClean="0">
                <a:latin typeface="Georgia"/>
                <a:cs typeface="Georgia"/>
              </a:rPr>
              <a:t>J</a:t>
            </a:r>
            <a:r>
              <a:rPr lang="en-US" dirty="0" smtClean="0">
                <a:latin typeface="Georgia"/>
                <a:cs typeface="Georgia"/>
              </a:rPr>
              <a:t>) </a:t>
            </a:r>
            <a:endParaRPr lang="en-US" dirty="0">
              <a:latin typeface="Georgia"/>
              <a:cs typeface="Georgia"/>
            </a:endParaRPr>
          </a:p>
        </p:txBody>
      </p:sp>
      <p:sp>
        <p:nvSpPr>
          <p:cNvPr id="32" name="Freeform 31"/>
          <p:cNvSpPr/>
          <p:nvPr/>
        </p:nvSpPr>
        <p:spPr>
          <a:xfrm>
            <a:off x="1187647" y="2010661"/>
            <a:ext cx="5561951" cy="3127695"/>
          </a:xfrm>
          <a:custGeom>
            <a:avLst/>
            <a:gdLst>
              <a:gd name="connsiteX0" fmla="*/ 0 w 5561951"/>
              <a:gd name="connsiteY0" fmla="*/ 3104178 h 3127695"/>
              <a:gd name="connsiteX1" fmla="*/ 1963733 w 5561951"/>
              <a:gd name="connsiteY1" fmla="*/ 3127695 h 3127695"/>
              <a:gd name="connsiteX2" fmla="*/ 2292982 w 5561951"/>
              <a:gd name="connsiteY2" fmla="*/ 2927804 h 3127695"/>
              <a:gd name="connsiteX3" fmla="*/ 2927961 w 5561951"/>
              <a:gd name="connsiteY3" fmla="*/ 0 h 3127695"/>
              <a:gd name="connsiteX4" fmla="*/ 3751083 w 5561951"/>
              <a:gd name="connsiteY4" fmla="*/ 1904837 h 3127695"/>
              <a:gd name="connsiteX5" fmla="*/ 5561951 w 5561951"/>
              <a:gd name="connsiteY5" fmla="*/ 1904837 h 3127695"/>
              <a:gd name="connsiteX6" fmla="*/ 5561951 w 5561951"/>
              <a:gd name="connsiteY6" fmla="*/ 1904837 h 312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1951" h="3127695">
                <a:moveTo>
                  <a:pt x="0" y="3104178"/>
                </a:moveTo>
                <a:lnTo>
                  <a:pt x="1963733" y="3127695"/>
                </a:lnTo>
                <a:lnTo>
                  <a:pt x="2292982" y="2927804"/>
                </a:lnTo>
                <a:lnTo>
                  <a:pt x="2927961" y="0"/>
                </a:lnTo>
                <a:lnTo>
                  <a:pt x="3751083" y="1904837"/>
                </a:lnTo>
                <a:lnTo>
                  <a:pt x="5561951" y="1904837"/>
                </a:lnTo>
                <a:lnTo>
                  <a:pt x="5561951" y="190483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Georgia"/>
              <a:cs typeface="Georgia"/>
            </a:endParaRPr>
          </a:p>
        </p:txBody>
      </p:sp>
      <p:cxnSp>
        <p:nvCxnSpPr>
          <p:cNvPr id="34" name="Straight Connector 33"/>
          <p:cNvCxnSpPr/>
          <p:nvPr/>
        </p:nvCxnSpPr>
        <p:spPr>
          <a:xfrm rot="5400000">
            <a:off x="1387244" y="3574903"/>
            <a:ext cx="3128488" cy="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980303" y="4529866"/>
            <a:ext cx="1216984"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flipH="1">
            <a:off x="4247089" y="2966413"/>
            <a:ext cx="1911505"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202841" y="256334"/>
            <a:ext cx="3941159" cy="1754327"/>
          </a:xfrm>
          <a:prstGeom prst="rect">
            <a:avLst/>
          </a:prstGeom>
          <a:noFill/>
        </p:spPr>
        <p:txBody>
          <a:bodyPr wrap="square" rtlCol="0">
            <a:spAutoFit/>
          </a:bodyPr>
          <a:lstStyle/>
          <a:p>
            <a:r>
              <a:rPr lang="en-US" dirty="0">
                <a:latin typeface="Georgia"/>
                <a:cs typeface="Georgia"/>
              </a:rPr>
              <a:t>Which colour line represents the enthalpy change?</a:t>
            </a:r>
          </a:p>
          <a:p>
            <a:endParaRPr lang="en-US" dirty="0">
              <a:latin typeface="Georgia"/>
              <a:cs typeface="Georgia"/>
            </a:endParaRPr>
          </a:p>
          <a:p>
            <a:r>
              <a:rPr lang="en-US" dirty="0">
                <a:latin typeface="Georgia"/>
                <a:cs typeface="Georgia"/>
              </a:rPr>
              <a:t>Which colour line </a:t>
            </a:r>
            <a:r>
              <a:rPr lang="en-US" dirty="0" smtClean="0">
                <a:latin typeface="Georgia"/>
                <a:cs typeface="Georgia"/>
              </a:rPr>
              <a:t>represents </a:t>
            </a:r>
            <a:r>
              <a:rPr lang="en-US" dirty="0">
                <a:latin typeface="Georgia"/>
                <a:cs typeface="Georgia"/>
              </a:rPr>
              <a:t>the activation energy? </a:t>
            </a:r>
          </a:p>
          <a:p>
            <a:endParaRPr lang="en-US" dirty="0">
              <a:latin typeface="Georgia"/>
              <a:cs typeface="Georgia"/>
            </a:endParaRPr>
          </a:p>
        </p:txBody>
      </p:sp>
      <p:sp>
        <p:nvSpPr>
          <p:cNvPr id="11" name="Rectangle 10"/>
          <p:cNvSpPr/>
          <p:nvPr/>
        </p:nvSpPr>
        <p:spPr>
          <a:xfrm>
            <a:off x="2533974" y="3552834"/>
            <a:ext cx="417517" cy="369332"/>
          </a:xfrm>
          <a:prstGeom prst="rect">
            <a:avLst/>
          </a:prstGeom>
        </p:spPr>
        <p:txBody>
          <a:bodyPr wrap="none">
            <a:spAutoFit/>
          </a:bodyPr>
          <a:lstStyle/>
          <a:p>
            <a:r>
              <a:rPr lang="en-US" i="1" dirty="0">
                <a:latin typeface="Cambria"/>
                <a:cs typeface="Cambria"/>
              </a:rPr>
              <a:t>E</a:t>
            </a:r>
            <a:r>
              <a:rPr lang="en-US" i="1" baseline="-25000" dirty="0">
                <a:latin typeface="Cambria"/>
                <a:cs typeface="Cambria"/>
              </a:rPr>
              <a:t>a</a:t>
            </a:r>
            <a:endParaRPr lang="en-US" dirty="0">
              <a:latin typeface="Cambria"/>
              <a:cs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a:cs typeface="Cambria"/>
              </a:rPr>
              <a:t>Sketch </a:t>
            </a:r>
            <a:r>
              <a:rPr lang="en-US" dirty="0">
                <a:latin typeface="Cambria"/>
                <a:cs typeface="Cambria"/>
              </a:rPr>
              <a:t>your own energy level diagrams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latin typeface="Cambria"/>
                <a:cs typeface="Cambria"/>
              </a:rPr>
              <a:t>A reaction with a small activation energy where ΔH is negative </a:t>
            </a:r>
          </a:p>
          <a:p>
            <a:pPr marL="514350" indent="-514350">
              <a:buFont typeface="+mj-lt"/>
              <a:buAutoNum type="arabicPeriod"/>
            </a:pPr>
            <a:r>
              <a:rPr lang="en-US" dirty="0">
                <a:latin typeface="Cambria"/>
                <a:cs typeface="Cambria"/>
              </a:rPr>
              <a:t>An enothermic reaction with a large activation energy</a:t>
            </a:r>
          </a:p>
          <a:p>
            <a:pPr marL="514350" indent="-514350">
              <a:buFont typeface="+mj-lt"/>
              <a:buAutoNum type="arabicPeriod"/>
            </a:pPr>
            <a:r>
              <a:rPr lang="en-US" dirty="0">
                <a:latin typeface="Cambria"/>
                <a:cs typeface="Cambria"/>
              </a:rPr>
              <a:t>The reaction between Mg and O</a:t>
            </a:r>
            <a:r>
              <a:rPr lang="en-US" baseline="-25000" dirty="0">
                <a:latin typeface="Cambria"/>
                <a:cs typeface="Cambria"/>
              </a:rPr>
              <a:t>2</a:t>
            </a:r>
            <a:endParaRPr lang="en-US" dirty="0">
              <a:latin typeface="Cambria"/>
              <a:cs typeface="Cambria"/>
            </a:endParaRPr>
          </a:p>
          <a:p>
            <a:pPr marL="514350" indent="-514350">
              <a:buFont typeface="+mj-lt"/>
              <a:buAutoNum type="arabicPeriod"/>
            </a:pPr>
            <a:r>
              <a:rPr lang="en-US" dirty="0">
                <a:latin typeface="Cambria"/>
                <a:cs typeface="Cambria"/>
              </a:rPr>
              <a:t>The combustion of petrol</a:t>
            </a:r>
          </a:p>
          <a:p>
            <a:pPr marL="514350" indent="-514350">
              <a:buFont typeface="+mj-lt"/>
              <a:buAutoNum type="arabicPeriod"/>
            </a:pPr>
            <a:r>
              <a:rPr lang="en-US" dirty="0">
                <a:latin typeface="Cambria"/>
                <a:cs typeface="Cambria"/>
              </a:rPr>
              <a:t>The reaction inside an ice pack </a:t>
            </a:r>
          </a:p>
          <a:p>
            <a:pPr marL="514350" indent="-514350">
              <a:buFont typeface="+mj-lt"/>
              <a:buAutoNum type="arabicPeriod"/>
            </a:pPr>
            <a:r>
              <a:rPr lang="en-US" dirty="0">
                <a:latin typeface="Cambria"/>
                <a:cs typeface="Cambria"/>
              </a:rPr>
              <a:t>Melting snow </a:t>
            </a:r>
          </a:p>
          <a:p>
            <a:endParaRPr lang="en-US" dirty="0">
              <a:latin typeface="Cambria"/>
              <a:cs typeface="Cambria"/>
            </a:endParaRPr>
          </a:p>
          <a:p>
            <a:endParaRPr lang="en-US" dirty="0">
              <a:latin typeface="Cambria"/>
              <a:cs typeface="Cambria"/>
            </a:endParaRPr>
          </a:p>
          <a:p>
            <a:pPr>
              <a:buNone/>
            </a:pPr>
            <a:endParaRPr lang="en-US" dirty="0">
              <a:latin typeface="Cambria"/>
              <a:cs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1401757" y="3415412"/>
            <a:ext cx="5148863" cy="11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66953" y="5995564"/>
            <a:ext cx="6223756"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23744" y="6167194"/>
            <a:ext cx="3420777" cy="369332"/>
          </a:xfrm>
          <a:prstGeom prst="rect">
            <a:avLst/>
          </a:prstGeom>
          <a:noFill/>
        </p:spPr>
        <p:txBody>
          <a:bodyPr wrap="square" rtlCol="0">
            <a:spAutoFit/>
          </a:bodyPr>
          <a:lstStyle/>
          <a:p>
            <a:r>
              <a:rPr lang="en-US" dirty="0">
                <a:latin typeface="Cambria"/>
                <a:cs typeface="Cambria"/>
              </a:rPr>
              <a:t>Progress of reaction </a:t>
            </a:r>
          </a:p>
        </p:txBody>
      </p:sp>
      <p:cxnSp>
        <p:nvCxnSpPr>
          <p:cNvPr id="11" name="Straight Connector 10"/>
          <p:cNvCxnSpPr/>
          <p:nvPr/>
        </p:nvCxnSpPr>
        <p:spPr>
          <a:xfrm flipV="1">
            <a:off x="1395769" y="3180853"/>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95769" y="2488355"/>
            <a:ext cx="1933483" cy="646331"/>
          </a:xfrm>
          <a:prstGeom prst="rect">
            <a:avLst/>
          </a:prstGeom>
          <a:noFill/>
        </p:spPr>
        <p:txBody>
          <a:bodyPr wrap="square" rtlCol="0">
            <a:spAutoFit/>
          </a:bodyPr>
          <a:lstStyle/>
          <a:p>
            <a:r>
              <a:rPr lang="en-US" dirty="0">
                <a:latin typeface="Cambria"/>
                <a:cs typeface="Cambria"/>
              </a:rPr>
              <a:t>r</a:t>
            </a:r>
            <a:r>
              <a:rPr lang="en-US" dirty="0" smtClean="0">
                <a:latin typeface="Cambria"/>
                <a:cs typeface="Cambria"/>
              </a:rPr>
              <a:t>eactants </a:t>
            </a:r>
            <a:r>
              <a:rPr lang="en-US" dirty="0" smtClean="0">
                <a:latin typeface="Cambria"/>
                <a:cs typeface="Cambria"/>
              </a:rPr>
              <a:t>(fuel </a:t>
            </a:r>
            <a:r>
              <a:rPr lang="en-US" dirty="0">
                <a:latin typeface="Cambria"/>
                <a:cs typeface="Cambria"/>
              </a:rPr>
              <a:t>+ oxygen)</a:t>
            </a:r>
          </a:p>
        </p:txBody>
      </p:sp>
      <p:cxnSp>
        <p:nvCxnSpPr>
          <p:cNvPr id="10" name="Straight Connector 9"/>
          <p:cNvCxnSpPr/>
          <p:nvPr/>
        </p:nvCxnSpPr>
        <p:spPr>
          <a:xfrm flipV="1">
            <a:off x="4559300" y="4977235"/>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559300" y="4330904"/>
            <a:ext cx="1933483" cy="646331"/>
          </a:xfrm>
          <a:prstGeom prst="rect">
            <a:avLst/>
          </a:prstGeom>
          <a:noFill/>
        </p:spPr>
        <p:txBody>
          <a:bodyPr wrap="square" rtlCol="0">
            <a:spAutoFit/>
          </a:bodyPr>
          <a:lstStyle/>
          <a:p>
            <a:r>
              <a:rPr lang="en-US" dirty="0">
                <a:latin typeface="Cambria"/>
                <a:cs typeface="Cambria"/>
              </a:rPr>
              <a:t>p</a:t>
            </a:r>
            <a:r>
              <a:rPr lang="en-US" dirty="0" smtClean="0">
                <a:latin typeface="Cambria"/>
                <a:cs typeface="Cambria"/>
              </a:rPr>
              <a:t>roducts </a:t>
            </a:r>
            <a:r>
              <a:rPr lang="en-US" dirty="0">
                <a:latin typeface="Cambria"/>
                <a:cs typeface="Cambria"/>
              </a:rPr>
              <a:t>(carbon dioxide + water)</a:t>
            </a:r>
          </a:p>
        </p:txBody>
      </p:sp>
      <p:cxnSp>
        <p:nvCxnSpPr>
          <p:cNvPr id="16" name="Straight Arrow Connector 15"/>
          <p:cNvCxnSpPr/>
          <p:nvPr/>
        </p:nvCxnSpPr>
        <p:spPr>
          <a:xfrm rot="5400000">
            <a:off x="2625553" y="4079045"/>
            <a:ext cx="179638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962108" y="3901401"/>
            <a:ext cx="1879950" cy="369332"/>
          </a:xfrm>
          <a:prstGeom prst="rect">
            <a:avLst/>
          </a:prstGeom>
          <a:noFill/>
        </p:spPr>
        <p:txBody>
          <a:bodyPr wrap="square" rtlCol="0">
            <a:spAutoFit/>
          </a:bodyPr>
          <a:lstStyle/>
          <a:p>
            <a:r>
              <a:rPr lang="en-US" dirty="0">
                <a:latin typeface="Cambria"/>
                <a:cs typeface="Cambria"/>
              </a:rPr>
              <a:t>ΔH</a:t>
            </a:r>
          </a:p>
        </p:txBody>
      </p:sp>
      <p:sp>
        <p:nvSpPr>
          <p:cNvPr id="19" name="TextBox 18"/>
          <p:cNvSpPr txBox="1"/>
          <p:nvPr/>
        </p:nvSpPr>
        <p:spPr>
          <a:xfrm rot="16200000">
            <a:off x="-1068522" y="2303689"/>
            <a:ext cx="3420777" cy="369332"/>
          </a:xfrm>
          <a:prstGeom prst="rect">
            <a:avLst/>
          </a:prstGeom>
          <a:noFill/>
        </p:spPr>
        <p:txBody>
          <a:bodyPr wrap="square" rtlCol="0">
            <a:spAutoFit/>
          </a:bodyPr>
          <a:lstStyle/>
          <a:p>
            <a:r>
              <a:rPr lang="en-US" dirty="0">
                <a:latin typeface="Cambria"/>
                <a:cs typeface="Cambria"/>
              </a:rPr>
              <a:t>Energy </a:t>
            </a:r>
            <a:r>
              <a:rPr lang="en-US" dirty="0" smtClean="0">
                <a:latin typeface="Cambria"/>
                <a:cs typeface="Cambria"/>
              </a:rPr>
              <a:t>(</a:t>
            </a:r>
            <a:r>
              <a:rPr lang="en-US" dirty="0" smtClean="0">
                <a:latin typeface="Cambria"/>
                <a:cs typeface="Cambria"/>
              </a:rPr>
              <a:t>J</a:t>
            </a:r>
            <a:r>
              <a:rPr lang="en-US" dirty="0" smtClean="0">
                <a:latin typeface="Cambria"/>
                <a:cs typeface="Cambria"/>
              </a:rPr>
              <a:t>) </a:t>
            </a:r>
            <a:endParaRPr lang="en-US" dirty="0">
              <a:latin typeface="Cambria"/>
              <a:cs typeface="Cambria"/>
            </a:endParaRPr>
          </a:p>
        </p:txBody>
      </p:sp>
      <p:cxnSp>
        <p:nvCxnSpPr>
          <p:cNvPr id="15" name="Straight Connector 14"/>
          <p:cNvCxnSpPr/>
          <p:nvPr/>
        </p:nvCxnSpPr>
        <p:spPr>
          <a:xfrm>
            <a:off x="3604626" y="1350146"/>
            <a:ext cx="549155"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576290" y="2119023"/>
            <a:ext cx="417517" cy="369332"/>
          </a:xfrm>
          <a:prstGeom prst="rect">
            <a:avLst/>
          </a:prstGeom>
        </p:spPr>
        <p:txBody>
          <a:bodyPr wrap="none">
            <a:spAutoFit/>
          </a:bodyPr>
          <a:lstStyle/>
          <a:p>
            <a:r>
              <a:rPr lang="en-US" i="1" dirty="0">
                <a:latin typeface="Cambria"/>
                <a:cs typeface="Cambria"/>
              </a:rPr>
              <a:t>E</a:t>
            </a:r>
            <a:r>
              <a:rPr lang="en-US" i="1" baseline="-25000" dirty="0">
                <a:latin typeface="Cambria"/>
                <a:cs typeface="Cambria"/>
              </a:rPr>
              <a:t>a</a:t>
            </a:r>
            <a:endParaRPr lang="en-US" dirty="0">
              <a:latin typeface="Cambria"/>
              <a:cs typeface="Cambria"/>
            </a:endParaRPr>
          </a:p>
        </p:txBody>
      </p:sp>
      <p:sp>
        <p:nvSpPr>
          <p:cNvPr id="22" name="Freeform 21"/>
          <p:cNvSpPr/>
          <p:nvPr/>
        </p:nvSpPr>
        <p:spPr>
          <a:xfrm>
            <a:off x="3088996" y="1111773"/>
            <a:ext cx="1487294" cy="3865462"/>
          </a:xfrm>
          <a:custGeom>
            <a:avLst/>
            <a:gdLst>
              <a:gd name="connsiteX0" fmla="*/ 0 w 1487294"/>
              <a:gd name="connsiteY0" fmla="*/ 2023313 h 3865462"/>
              <a:gd name="connsiteX1" fmla="*/ 858054 w 1487294"/>
              <a:gd name="connsiteY1" fmla="*/ 307025 h 3865462"/>
              <a:gd name="connsiteX2" fmla="*/ 1487294 w 1487294"/>
              <a:gd name="connsiteY2" fmla="*/ 3865462 h 3865462"/>
            </a:gdLst>
            <a:ahLst/>
            <a:cxnLst>
              <a:cxn ang="0">
                <a:pos x="connsiteX0" y="connsiteY0"/>
              </a:cxn>
              <a:cxn ang="0">
                <a:pos x="connsiteX1" y="connsiteY1"/>
              </a:cxn>
              <a:cxn ang="0">
                <a:pos x="connsiteX2" y="connsiteY2"/>
              </a:cxn>
            </a:cxnLst>
            <a:rect l="l" t="t" r="r" b="b"/>
            <a:pathLst>
              <a:path w="1487294" h="3865462">
                <a:moveTo>
                  <a:pt x="0" y="2023313"/>
                </a:moveTo>
                <a:cubicBezTo>
                  <a:pt x="305086" y="1011656"/>
                  <a:pt x="610172" y="0"/>
                  <a:pt x="858054" y="307025"/>
                </a:cubicBezTo>
                <a:cubicBezTo>
                  <a:pt x="1105936" y="614050"/>
                  <a:pt x="1296615" y="2239756"/>
                  <a:pt x="1487294" y="386546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Cambria"/>
              <a:cs typeface="Cambria"/>
            </a:endParaRPr>
          </a:p>
        </p:txBody>
      </p:sp>
      <p:cxnSp>
        <p:nvCxnSpPr>
          <p:cNvPr id="23" name="Straight Arrow Connector 22"/>
          <p:cNvCxnSpPr/>
          <p:nvPr/>
        </p:nvCxnSpPr>
        <p:spPr>
          <a:xfrm rot="16200000" flipV="1">
            <a:off x="3675288" y="2234160"/>
            <a:ext cx="1782952" cy="18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5856125" y="155817"/>
            <a:ext cx="3069167" cy="239183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Cambria"/>
                <a:cs typeface="Cambria"/>
              </a:rPr>
              <a:t>Think deep! </a:t>
            </a:r>
            <a:r>
              <a:rPr lang="en-US" dirty="0" smtClean="0">
                <a:solidFill>
                  <a:schemeClr val="tx1"/>
                </a:solidFill>
                <a:latin typeface="Cambria"/>
                <a:cs typeface="Cambria"/>
              </a:rPr>
              <a:t>If a match is required to start a fire, why doesn’t the fire go out when the match finishes burning? </a:t>
            </a:r>
            <a:endParaRPr lang="en-US" dirty="0">
              <a:solidFill>
                <a:schemeClr val="tx1"/>
              </a:solidFill>
              <a:latin typeface="Cambria"/>
              <a:cs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230705"/>
            <a:ext cx="7969250" cy="5309513"/>
          </a:xfrm>
          <a:prstGeom prst="rect">
            <a:avLst/>
          </a:prstGeom>
        </p:spPr>
      </p:pic>
      <p:sp>
        <p:nvSpPr>
          <p:cNvPr id="6" name="TextBox 5"/>
          <p:cNvSpPr txBox="1"/>
          <p:nvPr/>
        </p:nvSpPr>
        <p:spPr>
          <a:xfrm>
            <a:off x="436033" y="349248"/>
            <a:ext cx="8168217" cy="646331"/>
          </a:xfrm>
          <a:prstGeom prst="rect">
            <a:avLst/>
          </a:prstGeom>
          <a:noFill/>
        </p:spPr>
        <p:txBody>
          <a:bodyPr wrap="square" rtlCol="0">
            <a:spAutoFit/>
          </a:bodyPr>
          <a:lstStyle/>
          <a:p>
            <a:r>
              <a:rPr lang="en-US" dirty="0" smtClean="0">
                <a:latin typeface="Cambria"/>
                <a:cs typeface="Cambria"/>
              </a:rPr>
              <a:t>The men in this picture are being kept warm by the fire. We can use a diagram to show what energy changes are taking place when the wood burns. </a:t>
            </a:r>
            <a:endParaRPr lang="en-US" dirty="0">
              <a:latin typeface="Cambria"/>
              <a:cs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1401757" y="3415412"/>
            <a:ext cx="5148863" cy="11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66953" y="5995564"/>
            <a:ext cx="6223756"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23744" y="6167194"/>
            <a:ext cx="3420777" cy="369332"/>
          </a:xfrm>
          <a:prstGeom prst="rect">
            <a:avLst/>
          </a:prstGeom>
          <a:noFill/>
        </p:spPr>
        <p:txBody>
          <a:bodyPr wrap="square" rtlCol="0">
            <a:spAutoFit/>
          </a:bodyPr>
          <a:lstStyle/>
          <a:p>
            <a:r>
              <a:rPr lang="en-US" dirty="0">
                <a:latin typeface="Georgia"/>
                <a:cs typeface="Georgia"/>
              </a:rPr>
              <a:t>Progress of reaction </a:t>
            </a:r>
          </a:p>
        </p:txBody>
      </p:sp>
      <p:cxnSp>
        <p:nvCxnSpPr>
          <p:cNvPr id="11" name="Straight Connector 10"/>
          <p:cNvCxnSpPr/>
          <p:nvPr/>
        </p:nvCxnSpPr>
        <p:spPr>
          <a:xfrm flipV="1">
            <a:off x="1395769" y="3180853"/>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95769" y="2488355"/>
            <a:ext cx="1933483" cy="646331"/>
          </a:xfrm>
          <a:prstGeom prst="rect">
            <a:avLst/>
          </a:prstGeom>
          <a:noFill/>
        </p:spPr>
        <p:txBody>
          <a:bodyPr wrap="square" rtlCol="0">
            <a:spAutoFit/>
          </a:bodyPr>
          <a:lstStyle/>
          <a:p>
            <a:r>
              <a:rPr lang="en-US" dirty="0">
                <a:latin typeface="Georgia"/>
                <a:cs typeface="Georgia"/>
              </a:rPr>
              <a:t>r</a:t>
            </a:r>
            <a:r>
              <a:rPr lang="en-US" dirty="0" smtClean="0">
                <a:latin typeface="Georgia"/>
                <a:cs typeface="Georgia"/>
              </a:rPr>
              <a:t>eactants </a:t>
            </a:r>
          </a:p>
          <a:p>
            <a:r>
              <a:rPr lang="en-US" dirty="0" smtClean="0">
                <a:latin typeface="Georgia"/>
                <a:cs typeface="Georgia"/>
              </a:rPr>
              <a:t>(fuel </a:t>
            </a:r>
            <a:r>
              <a:rPr lang="en-US" dirty="0">
                <a:latin typeface="Georgia"/>
                <a:cs typeface="Georgia"/>
              </a:rPr>
              <a:t>+ oxygen)</a:t>
            </a:r>
          </a:p>
        </p:txBody>
      </p:sp>
      <p:sp>
        <p:nvSpPr>
          <p:cNvPr id="16" name="TextBox 15"/>
          <p:cNvSpPr txBox="1"/>
          <p:nvPr/>
        </p:nvSpPr>
        <p:spPr>
          <a:xfrm rot="16200000">
            <a:off x="-1068521" y="2070856"/>
            <a:ext cx="3420777" cy="369332"/>
          </a:xfrm>
          <a:prstGeom prst="rect">
            <a:avLst/>
          </a:prstGeom>
          <a:noFill/>
        </p:spPr>
        <p:txBody>
          <a:bodyPr wrap="square" rtlCol="0">
            <a:spAutoFit/>
          </a:bodyPr>
          <a:lstStyle/>
          <a:p>
            <a:r>
              <a:rPr lang="en-US" dirty="0">
                <a:latin typeface="Georgia"/>
                <a:cs typeface="Georgia"/>
              </a:rPr>
              <a:t>Energy </a:t>
            </a:r>
            <a:r>
              <a:rPr lang="en-US" dirty="0" smtClean="0">
                <a:latin typeface="Georgia"/>
                <a:cs typeface="Georgia"/>
              </a:rPr>
              <a:t>(J) </a:t>
            </a:r>
            <a:endParaRPr lang="en-US" dirty="0">
              <a:latin typeface="Georgia"/>
              <a:cs typeface="Georgia"/>
            </a:endParaRPr>
          </a:p>
        </p:txBody>
      </p:sp>
      <p:sp>
        <p:nvSpPr>
          <p:cNvPr id="9" name="TextBox 8"/>
          <p:cNvSpPr txBox="1"/>
          <p:nvPr/>
        </p:nvSpPr>
        <p:spPr>
          <a:xfrm>
            <a:off x="4973941" y="108037"/>
            <a:ext cx="3941159" cy="2031325"/>
          </a:xfrm>
          <a:prstGeom prst="rect">
            <a:avLst/>
          </a:prstGeom>
          <a:noFill/>
          <a:ln>
            <a:solidFill>
              <a:schemeClr val="tx1"/>
            </a:solidFill>
          </a:ln>
        </p:spPr>
        <p:txBody>
          <a:bodyPr wrap="square" rtlCol="0">
            <a:spAutoFit/>
          </a:bodyPr>
          <a:lstStyle/>
          <a:p>
            <a:r>
              <a:rPr lang="en-US" dirty="0" smtClean="0">
                <a:solidFill>
                  <a:srgbClr val="FF0000"/>
                </a:solidFill>
                <a:latin typeface="Cambria"/>
                <a:cs typeface="Cambria"/>
              </a:rPr>
              <a:t>Questions</a:t>
            </a:r>
          </a:p>
          <a:p>
            <a:r>
              <a:rPr lang="en-US" dirty="0" smtClean="0">
                <a:latin typeface="Cambria"/>
                <a:cs typeface="Cambria"/>
              </a:rPr>
              <a:t>Where are the products on this energy level diagram?</a:t>
            </a:r>
            <a:endParaRPr lang="en-US" dirty="0" smtClean="0">
              <a:latin typeface="Cambria"/>
              <a:cs typeface="Cambria"/>
            </a:endParaRPr>
          </a:p>
          <a:p>
            <a:r>
              <a:rPr lang="en-US" dirty="0" smtClean="0">
                <a:latin typeface="Cambria"/>
                <a:cs typeface="Cambria"/>
              </a:rPr>
              <a:t>ΔH </a:t>
            </a:r>
            <a:r>
              <a:rPr lang="en-US" dirty="0">
                <a:latin typeface="Cambria"/>
                <a:cs typeface="Cambria"/>
              </a:rPr>
              <a:t>= positive or negative?</a:t>
            </a:r>
          </a:p>
          <a:p>
            <a:r>
              <a:rPr lang="en-US" dirty="0">
                <a:latin typeface="Cambria"/>
                <a:cs typeface="Cambria"/>
              </a:rPr>
              <a:t>ΔT(surroundings) = positive or negative? </a:t>
            </a:r>
          </a:p>
          <a:p>
            <a:endParaRPr lang="en-US" dirty="0">
              <a:latin typeface="Cambria"/>
              <a:cs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1401757" y="3415412"/>
            <a:ext cx="5148863" cy="11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66953" y="5995564"/>
            <a:ext cx="6223756"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523744" y="6167194"/>
            <a:ext cx="3420777" cy="369332"/>
          </a:xfrm>
          <a:prstGeom prst="rect">
            <a:avLst/>
          </a:prstGeom>
          <a:noFill/>
        </p:spPr>
        <p:txBody>
          <a:bodyPr wrap="square" rtlCol="0">
            <a:spAutoFit/>
          </a:bodyPr>
          <a:lstStyle/>
          <a:p>
            <a:r>
              <a:rPr lang="en-US" dirty="0">
                <a:latin typeface="Cambria"/>
                <a:cs typeface="Cambria"/>
              </a:rPr>
              <a:t>Progress of reaction </a:t>
            </a:r>
          </a:p>
        </p:txBody>
      </p:sp>
      <p:cxnSp>
        <p:nvCxnSpPr>
          <p:cNvPr id="11" name="Straight Connector 10"/>
          <p:cNvCxnSpPr/>
          <p:nvPr/>
        </p:nvCxnSpPr>
        <p:spPr>
          <a:xfrm flipV="1">
            <a:off x="1395769" y="3180853"/>
            <a:ext cx="1727549"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559300" y="4977235"/>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559300" y="4330904"/>
            <a:ext cx="1933483" cy="646331"/>
          </a:xfrm>
          <a:prstGeom prst="rect">
            <a:avLst/>
          </a:prstGeom>
          <a:noFill/>
        </p:spPr>
        <p:txBody>
          <a:bodyPr wrap="square" rtlCol="0">
            <a:spAutoFit/>
          </a:bodyPr>
          <a:lstStyle/>
          <a:p>
            <a:r>
              <a:rPr lang="en-US" dirty="0">
                <a:latin typeface="Cambria"/>
                <a:cs typeface="Cambria"/>
              </a:rPr>
              <a:t>p</a:t>
            </a:r>
            <a:r>
              <a:rPr lang="en-US" dirty="0" smtClean="0">
                <a:latin typeface="Cambria"/>
                <a:cs typeface="Cambria"/>
              </a:rPr>
              <a:t>roducts </a:t>
            </a:r>
            <a:r>
              <a:rPr lang="en-US" dirty="0">
                <a:latin typeface="Cambria"/>
                <a:cs typeface="Cambria"/>
              </a:rPr>
              <a:t>(carbon dioxide + water)</a:t>
            </a:r>
          </a:p>
        </p:txBody>
      </p:sp>
      <p:cxnSp>
        <p:nvCxnSpPr>
          <p:cNvPr id="16" name="Straight Arrow Connector 15"/>
          <p:cNvCxnSpPr/>
          <p:nvPr/>
        </p:nvCxnSpPr>
        <p:spPr>
          <a:xfrm rot="5400000">
            <a:off x="2836931" y="4079045"/>
            <a:ext cx="179638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022133" y="3901401"/>
            <a:ext cx="1879950" cy="369332"/>
          </a:xfrm>
          <a:prstGeom prst="rect">
            <a:avLst/>
          </a:prstGeom>
          <a:noFill/>
        </p:spPr>
        <p:txBody>
          <a:bodyPr wrap="square" rtlCol="0">
            <a:spAutoFit/>
          </a:bodyPr>
          <a:lstStyle/>
          <a:p>
            <a:r>
              <a:rPr lang="en-US" dirty="0">
                <a:latin typeface="Cambria"/>
                <a:cs typeface="Cambria"/>
              </a:rPr>
              <a:t>ΔH = negative</a:t>
            </a:r>
          </a:p>
        </p:txBody>
      </p:sp>
      <p:sp>
        <p:nvSpPr>
          <p:cNvPr id="19" name="TextBox 18"/>
          <p:cNvSpPr txBox="1"/>
          <p:nvPr/>
        </p:nvSpPr>
        <p:spPr>
          <a:xfrm rot="16200000">
            <a:off x="-1068522" y="2303689"/>
            <a:ext cx="3420777" cy="369332"/>
          </a:xfrm>
          <a:prstGeom prst="rect">
            <a:avLst/>
          </a:prstGeom>
          <a:noFill/>
        </p:spPr>
        <p:txBody>
          <a:bodyPr wrap="square" rtlCol="0">
            <a:spAutoFit/>
          </a:bodyPr>
          <a:lstStyle/>
          <a:p>
            <a:r>
              <a:rPr lang="en-US" dirty="0">
                <a:latin typeface="Cambria"/>
                <a:cs typeface="Cambria"/>
              </a:rPr>
              <a:t>Energy </a:t>
            </a:r>
            <a:r>
              <a:rPr lang="en-US" dirty="0" smtClean="0">
                <a:latin typeface="Cambria"/>
                <a:cs typeface="Cambria"/>
              </a:rPr>
              <a:t>(</a:t>
            </a:r>
            <a:r>
              <a:rPr lang="en-US" dirty="0" smtClean="0">
                <a:latin typeface="Cambria"/>
                <a:cs typeface="Cambria"/>
              </a:rPr>
              <a:t>J</a:t>
            </a:r>
            <a:r>
              <a:rPr lang="en-US" dirty="0" smtClean="0">
                <a:latin typeface="Cambria"/>
                <a:cs typeface="Cambria"/>
              </a:rPr>
              <a:t>) </a:t>
            </a:r>
            <a:endParaRPr lang="en-US" dirty="0">
              <a:latin typeface="Cambria"/>
              <a:cs typeface="Cambria"/>
            </a:endParaRPr>
          </a:p>
        </p:txBody>
      </p:sp>
      <p:sp>
        <p:nvSpPr>
          <p:cNvPr id="14" name="TextBox 13"/>
          <p:cNvSpPr txBox="1"/>
          <p:nvPr/>
        </p:nvSpPr>
        <p:spPr>
          <a:xfrm>
            <a:off x="1395769" y="2488355"/>
            <a:ext cx="1933483" cy="646331"/>
          </a:xfrm>
          <a:prstGeom prst="rect">
            <a:avLst/>
          </a:prstGeom>
          <a:noFill/>
        </p:spPr>
        <p:txBody>
          <a:bodyPr wrap="square" rtlCol="0">
            <a:spAutoFit/>
          </a:bodyPr>
          <a:lstStyle/>
          <a:p>
            <a:r>
              <a:rPr lang="en-US" dirty="0">
                <a:latin typeface="Cambria"/>
                <a:cs typeface="Cambria"/>
              </a:rPr>
              <a:t>r</a:t>
            </a:r>
            <a:r>
              <a:rPr lang="en-US" dirty="0" smtClean="0">
                <a:latin typeface="Cambria"/>
                <a:cs typeface="Cambria"/>
              </a:rPr>
              <a:t>eactants </a:t>
            </a:r>
          </a:p>
          <a:p>
            <a:r>
              <a:rPr lang="en-US" dirty="0" smtClean="0">
                <a:latin typeface="Cambria"/>
                <a:cs typeface="Cambria"/>
              </a:rPr>
              <a:t>(fuel </a:t>
            </a:r>
            <a:r>
              <a:rPr lang="en-US" dirty="0">
                <a:latin typeface="Cambria"/>
                <a:cs typeface="Cambria"/>
              </a:rPr>
              <a:t>+ oxygen)</a:t>
            </a:r>
          </a:p>
        </p:txBody>
      </p:sp>
      <p:sp>
        <p:nvSpPr>
          <p:cNvPr id="15" name="TextBox 14"/>
          <p:cNvSpPr txBox="1"/>
          <p:nvPr/>
        </p:nvSpPr>
        <p:spPr>
          <a:xfrm>
            <a:off x="5637373" y="200370"/>
            <a:ext cx="3227917" cy="646331"/>
          </a:xfrm>
          <a:prstGeom prst="rect">
            <a:avLst/>
          </a:prstGeom>
          <a:noFill/>
        </p:spPr>
        <p:txBody>
          <a:bodyPr wrap="square" rtlCol="0">
            <a:spAutoFit/>
          </a:bodyPr>
          <a:lstStyle/>
          <a:p>
            <a:r>
              <a:rPr lang="en-US" dirty="0" smtClean="0">
                <a:solidFill>
                  <a:srgbClr val="FF0000"/>
                </a:solidFill>
                <a:latin typeface="Cambria"/>
                <a:cs typeface="Cambria"/>
              </a:rPr>
              <a:t>Temperature of surroundings would increase. </a:t>
            </a:r>
            <a:endParaRPr lang="en-US" dirty="0">
              <a:solidFill>
                <a:srgbClr val="FF0000"/>
              </a:solidFill>
              <a:latin typeface="Cambria"/>
              <a:cs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rot="16200000" flipH="1">
            <a:off x="-1401757" y="3415412"/>
            <a:ext cx="5148863" cy="11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166953" y="5995564"/>
            <a:ext cx="6223756"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23744" y="6167194"/>
            <a:ext cx="3420777" cy="369332"/>
          </a:xfrm>
          <a:prstGeom prst="rect">
            <a:avLst/>
          </a:prstGeom>
          <a:noFill/>
        </p:spPr>
        <p:txBody>
          <a:bodyPr wrap="square" rtlCol="0">
            <a:spAutoFit/>
          </a:bodyPr>
          <a:lstStyle/>
          <a:p>
            <a:r>
              <a:rPr lang="en-US" dirty="0">
                <a:latin typeface="Cambria"/>
                <a:cs typeface="Cambria"/>
              </a:rPr>
              <a:t>Progress of reaction </a:t>
            </a:r>
          </a:p>
        </p:txBody>
      </p:sp>
      <p:cxnSp>
        <p:nvCxnSpPr>
          <p:cNvPr id="8" name="Straight Connector 7"/>
          <p:cNvCxnSpPr/>
          <p:nvPr/>
        </p:nvCxnSpPr>
        <p:spPr>
          <a:xfrm flipV="1">
            <a:off x="1395769" y="3180853"/>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91056" y="2811521"/>
            <a:ext cx="1933483" cy="369332"/>
          </a:xfrm>
          <a:prstGeom prst="rect">
            <a:avLst/>
          </a:prstGeom>
          <a:noFill/>
        </p:spPr>
        <p:txBody>
          <a:bodyPr wrap="square" rtlCol="0">
            <a:spAutoFit/>
          </a:bodyPr>
          <a:lstStyle/>
          <a:p>
            <a:r>
              <a:rPr lang="en-US" dirty="0">
                <a:latin typeface="Cambria"/>
                <a:cs typeface="Cambria"/>
              </a:rPr>
              <a:t>Reactants</a:t>
            </a:r>
          </a:p>
        </p:txBody>
      </p:sp>
      <p:sp>
        <p:nvSpPr>
          <p:cNvPr id="10" name="TextBox 9"/>
          <p:cNvSpPr txBox="1"/>
          <p:nvPr/>
        </p:nvSpPr>
        <p:spPr>
          <a:xfrm>
            <a:off x="4973941" y="108037"/>
            <a:ext cx="3941159" cy="1754327"/>
          </a:xfrm>
          <a:prstGeom prst="rect">
            <a:avLst/>
          </a:prstGeom>
          <a:noFill/>
          <a:ln>
            <a:solidFill>
              <a:schemeClr val="tx1"/>
            </a:solidFill>
          </a:ln>
        </p:spPr>
        <p:txBody>
          <a:bodyPr wrap="square" rtlCol="0">
            <a:spAutoFit/>
          </a:bodyPr>
          <a:lstStyle/>
          <a:p>
            <a:r>
              <a:rPr lang="en-US" dirty="0" smtClean="0">
                <a:solidFill>
                  <a:srgbClr val="FF0000"/>
                </a:solidFill>
                <a:latin typeface="Cambria"/>
                <a:cs typeface="Cambria"/>
              </a:rPr>
              <a:t>Questions</a:t>
            </a:r>
          </a:p>
          <a:p>
            <a:endParaRPr lang="en-US" dirty="0" smtClean="0">
              <a:solidFill>
                <a:srgbClr val="FF0000"/>
              </a:solidFill>
              <a:latin typeface="Cambria"/>
              <a:cs typeface="Cambria"/>
            </a:endParaRPr>
          </a:p>
          <a:p>
            <a:r>
              <a:rPr lang="en-US" dirty="0" smtClean="0">
                <a:latin typeface="Cambria"/>
                <a:cs typeface="Cambria"/>
              </a:rPr>
              <a:t>ΔH </a:t>
            </a:r>
            <a:r>
              <a:rPr lang="en-US" dirty="0">
                <a:latin typeface="Cambria"/>
                <a:cs typeface="Cambria"/>
              </a:rPr>
              <a:t>= positive or negative?</a:t>
            </a:r>
          </a:p>
          <a:p>
            <a:r>
              <a:rPr lang="en-US" dirty="0">
                <a:latin typeface="Cambria"/>
                <a:cs typeface="Cambria"/>
              </a:rPr>
              <a:t>ΔT(surroundings) = positive or negative? </a:t>
            </a:r>
          </a:p>
          <a:p>
            <a:endParaRPr lang="en-US" dirty="0">
              <a:latin typeface="Cambria"/>
              <a:cs typeface="Cambria"/>
            </a:endParaRPr>
          </a:p>
        </p:txBody>
      </p:sp>
      <p:cxnSp>
        <p:nvCxnSpPr>
          <p:cNvPr id="11" name="Straight Connector 10"/>
          <p:cNvCxnSpPr/>
          <p:nvPr/>
        </p:nvCxnSpPr>
        <p:spPr>
          <a:xfrm flipV="1">
            <a:off x="4559300" y="4977235"/>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39315" y="4621400"/>
            <a:ext cx="1933483" cy="369332"/>
          </a:xfrm>
          <a:prstGeom prst="rect">
            <a:avLst/>
          </a:prstGeom>
          <a:noFill/>
        </p:spPr>
        <p:txBody>
          <a:bodyPr wrap="square" rtlCol="0">
            <a:spAutoFit/>
          </a:bodyPr>
          <a:lstStyle/>
          <a:p>
            <a:r>
              <a:rPr lang="en-US" dirty="0">
                <a:latin typeface="Cambria"/>
                <a:cs typeface="Cambria"/>
              </a:rPr>
              <a:t>Products </a:t>
            </a:r>
          </a:p>
        </p:txBody>
      </p:sp>
      <p:cxnSp>
        <p:nvCxnSpPr>
          <p:cNvPr id="13" name="Straight Arrow Connector 12"/>
          <p:cNvCxnSpPr/>
          <p:nvPr/>
        </p:nvCxnSpPr>
        <p:spPr>
          <a:xfrm rot="5400000">
            <a:off x="2625553" y="4079045"/>
            <a:ext cx="179638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rot="16200000">
            <a:off x="-1068522" y="2303690"/>
            <a:ext cx="3420777" cy="369332"/>
          </a:xfrm>
          <a:prstGeom prst="rect">
            <a:avLst/>
          </a:prstGeom>
          <a:noFill/>
        </p:spPr>
        <p:txBody>
          <a:bodyPr wrap="square" rtlCol="0">
            <a:spAutoFit/>
          </a:bodyPr>
          <a:lstStyle/>
          <a:p>
            <a:r>
              <a:rPr lang="en-US" dirty="0">
                <a:latin typeface="Cambria"/>
                <a:cs typeface="Cambria"/>
              </a:rPr>
              <a:t>Energy </a:t>
            </a:r>
            <a:r>
              <a:rPr lang="en-US" dirty="0" smtClean="0">
                <a:latin typeface="Cambria"/>
                <a:cs typeface="Cambria"/>
              </a:rPr>
              <a:t>(</a:t>
            </a:r>
            <a:r>
              <a:rPr lang="en-US" dirty="0" smtClean="0">
                <a:latin typeface="Cambria"/>
                <a:cs typeface="Cambria"/>
              </a:rPr>
              <a:t>J</a:t>
            </a:r>
            <a:r>
              <a:rPr lang="en-US" dirty="0" smtClean="0">
                <a:latin typeface="Cambria"/>
                <a:cs typeface="Cambria"/>
              </a:rPr>
              <a:t>) </a:t>
            </a:r>
            <a:endParaRPr lang="en-US" dirty="0">
              <a:latin typeface="Cambria"/>
              <a:cs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rot="16200000" flipH="1">
            <a:off x="-1401757" y="3415412"/>
            <a:ext cx="5148863" cy="11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166953" y="5995564"/>
            <a:ext cx="6223756"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23744" y="6167194"/>
            <a:ext cx="3420777" cy="369332"/>
          </a:xfrm>
          <a:prstGeom prst="rect">
            <a:avLst/>
          </a:prstGeom>
          <a:noFill/>
        </p:spPr>
        <p:txBody>
          <a:bodyPr wrap="square" rtlCol="0">
            <a:spAutoFit/>
          </a:bodyPr>
          <a:lstStyle/>
          <a:p>
            <a:r>
              <a:rPr lang="en-US" dirty="0">
                <a:latin typeface="Cambria"/>
                <a:cs typeface="Cambria"/>
              </a:rPr>
              <a:t>Progress of reaction </a:t>
            </a:r>
          </a:p>
        </p:txBody>
      </p:sp>
      <p:cxnSp>
        <p:nvCxnSpPr>
          <p:cNvPr id="8" name="Straight Connector 7"/>
          <p:cNvCxnSpPr/>
          <p:nvPr/>
        </p:nvCxnSpPr>
        <p:spPr>
          <a:xfrm flipV="1">
            <a:off x="1395769" y="3180853"/>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91056" y="2811521"/>
            <a:ext cx="1933483" cy="369332"/>
          </a:xfrm>
          <a:prstGeom prst="rect">
            <a:avLst/>
          </a:prstGeom>
          <a:noFill/>
        </p:spPr>
        <p:txBody>
          <a:bodyPr wrap="square" rtlCol="0">
            <a:spAutoFit/>
          </a:bodyPr>
          <a:lstStyle/>
          <a:p>
            <a:r>
              <a:rPr lang="en-US" dirty="0">
                <a:latin typeface="Cambria"/>
                <a:cs typeface="Cambria"/>
              </a:rPr>
              <a:t>Reactants</a:t>
            </a:r>
          </a:p>
        </p:txBody>
      </p:sp>
      <p:cxnSp>
        <p:nvCxnSpPr>
          <p:cNvPr id="11" name="Straight Connector 10"/>
          <p:cNvCxnSpPr/>
          <p:nvPr/>
        </p:nvCxnSpPr>
        <p:spPr>
          <a:xfrm flipV="1">
            <a:off x="3861416" y="2540106"/>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130848" y="2170775"/>
            <a:ext cx="1933483" cy="369332"/>
          </a:xfrm>
          <a:prstGeom prst="rect">
            <a:avLst/>
          </a:prstGeom>
          <a:noFill/>
        </p:spPr>
        <p:txBody>
          <a:bodyPr wrap="square" rtlCol="0">
            <a:spAutoFit/>
          </a:bodyPr>
          <a:lstStyle/>
          <a:p>
            <a:r>
              <a:rPr lang="en-US" dirty="0">
                <a:latin typeface="Cambria"/>
                <a:cs typeface="Cambria"/>
              </a:rPr>
              <a:t>Products </a:t>
            </a:r>
          </a:p>
        </p:txBody>
      </p:sp>
      <p:sp>
        <p:nvSpPr>
          <p:cNvPr id="15" name="TextBox 14"/>
          <p:cNvSpPr txBox="1"/>
          <p:nvPr/>
        </p:nvSpPr>
        <p:spPr>
          <a:xfrm rot="16200000">
            <a:off x="-1068522" y="2303689"/>
            <a:ext cx="3420777" cy="369332"/>
          </a:xfrm>
          <a:prstGeom prst="rect">
            <a:avLst/>
          </a:prstGeom>
          <a:noFill/>
        </p:spPr>
        <p:txBody>
          <a:bodyPr wrap="square" rtlCol="0">
            <a:spAutoFit/>
          </a:bodyPr>
          <a:lstStyle/>
          <a:p>
            <a:r>
              <a:rPr lang="en-US" dirty="0">
                <a:latin typeface="Cambria"/>
                <a:cs typeface="Cambria"/>
              </a:rPr>
              <a:t>Energy </a:t>
            </a:r>
            <a:r>
              <a:rPr lang="en-US" dirty="0" smtClean="0">
                <a:latin typeface="Cambria"/>
                <a:cs typeface="Cambria"/>
              </a:rPr>
              <a:t>(</a:t>
            </a:r>
            <a:r>
              <a:rPr lang="en-US" dirty="0" smtClean="0">
                <a:latin typeface="Cambria"/>
                <a:cs typeface="Cambria"/>
              </a:rPr>
              <a:t>J</a:t>
            </a:r>
            <a:r>
              <a:rPr lang="en-US" dirty="0" smtClean="0">
                <a:latin typeface="Cambria"/>
                <a:cs typeface="Cambria"/>
              </a:rPr>
              <a:t>) </a:t>
            </a:r>
            <a:endParaRPr lang="en-US" dirty="0">
              <a:latin typeface="Cambria"/>
              <a:cs typeface="Cambria"/>
            </a:endParaRPr>
          </a:p>
        </p:txBody>
      </p:sp>
      <p:sp>
        <p:nvSpPr>
          <p:cNvPr id="13" name="TextBox 12"/>
          <p:cNvSpPr txBox="1"/>
          <p:nvPr/>
        </p:nvSpPr>
        <p:spPr>
          <a:xfrm>
            <a:off x="4973941" y="108037"/>
            <a:ext cx="3941159" cy="1754327"/>
          </a:xfrm>
          <a:prstGeom prst="rect">
            <a:avLst/>
          </a:prstGeom>
          <a:noFill/>
          <a:ln>
            <a:solidFill>
              <a:schemeClr val="tx1"/>
            </a:solidFill>
          </a:ln>
        </p:spPr>
        <p:txBody>
          <a:bodyPr wrap="square" rtlCol="0">
            <a:spAutoFit/>
          </a:bodyPr>
          <a:lstStyle/>
          <a:p>
            <a:r>
              <a:rPr lang="en-US" dirty="0" smtClean="0">
                <a:solidFill>
                  <a:srgbClr val="FF0000"/>
                </a:solidFill>
                <a:latin typeface="Cambria"/>
                <a:cs typeface="Cambria"/>
              </a:rPr>
              <a:t>Questions</a:t>
            </a:r>
          </a:p>
          <a:p>
            <a:endParaRPr lang="en-US" dirty="0" smtClean="0">
              <a:solidFill>
                <a:srgbClr val="FF0000"/>
              </a:solidFill>
              <a:latin typeface="Cambria"/>
              <a:cs typeface="Cambria"/>
            </a:endParaRPr>
          </a:p>
          <a:p>
            <a:r>
              <a:rPr lang="en-US" dirty="0" smtClean="0">
                <a:latin typeface="Cambria"/>
                <a:cs typeface="Cambria"/>
              </a:rPr>
              <a:t>ΔH </a:t>
            </a:r>
            <a:r>
              <a:rPr lang="en-US" dirty="0">
                <a:latin typeface="Cambria"/>
                <a:cs typeface="Cambria"/>
              </a:rPr>
              <a:t>= positive or negative?</a:t>
            </a:r>
          </a:p>
          <a:p>
            <a:r>
              <a:rPr lang="en-US" dirty="0">
                <a:latin typeface="Cambria"/>
                <a:cs typeface="Cambria"/>
              </a:rPr>
              <a:t>ΔT(surroundings) = positive or negative? </a:t>
            </a:r>
          </a:p>
          <a:p>
            <a:endParaRPr lang="en-US" dirty="0">
              <a:latin typeface="Cambria"/>
              <a:cs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rot="16200000" flipH="1">
            <a:off x="-1401757" y="3415412"/>
            <a:ext cx="5148863" cy="11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166953" y="5995564"/>
            <a:ext cx="6223756"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23744" y="6167194"/>
            <a:ext cx="3420777" cy="369332"/>
          </a:xfrm>
          <a:prstGeom prst="rect">
            <a:avLst/>
          </a:prstGeom>
          <a:noFill/>
        </p:spPr>
        <p:txBody>
          <a:bodyPr wrap="square" rtlCol="0">
            <a:spAutoFit/>
          </a:bodyPr>
          <a:lstStyle/>
          <a:p>
            <a:r>
              <a:rPr lang="en-US" dirty="0">
                <a:latin typeface="Cambria"/>
                <a:cs typeface="Cambria"/>
              </a:rPr>
              <a:t>Progress of reaction </a:t>
            </a:r>
          </a:p>
        </p:txBody>
      </p:sp>
      <p:cxnSp>
        <p:nvCxnSpPr>
          <p:cNvPr id="8" name="Straight Connector 7"/>
          <p:cNvCxnSpPr/>
          <p:nvPr/>
        </p:nvCxnSpPr>
        <p:spPr>
          <a:xfrm flipV="1">
            <a:off x="1395769" y="3180853"/>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91056" y="2811521"/>
            <a:ext cx="1933483" cy="369332"/>
          </a:xfrm>
          <a:prstGeom prst="rect">
            <a:avLst/>
          </a:prstGeom>
          <a:noFill/>
        </p:spPr>
        <p:txBody>
          <a:bodyPr wrap="square" rtlCol="0">
            <a:spAutoFit/>
          </a:bodyPr>
          <a:lstStyle/>
          <a:p>
            <a:r>
              <a:rPr lang="en-US" dirty="0">
                <a:latin typeface="Cambria"/>
                <a:cs typeface="Cambria"/>
              </a:rPr>
              <a:t>Reactants</a:t>
            </a:r>
          </a:p>
        </p:txBody>
      </p:sp>
      <p:cxnSp>
        <p:nvCxnSpPr>
          <p:cNvPr id="11" name="Straight Connector 10"/>
          <p:cNvCxnSpPr/>
          <p:nvPr/>
        </p:nvCxnSpPr>
        <p:spPr>
          <a:xfrm flipV="1">
            <a:off x="3861416" y="3180852"/>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099099" y="2825017"/>
            <a:ext cx="1933483" cy="369332"/>
          </a:xfrm>
          <a:prstGeom prst="rect">
            <a:avLst/>
          </a:prstGeom>
          <a:noFill/>
        </p:spPr>
        <p:txBody>
          <a:bodyPr wrap="square" rtlCol="0">
            <a:spAutoFit/>
          </a:bodyPr>
          <a:lstStyle/>
          <a:p>
            <a:r>
              <a:rPr lang="en-US" dirty="0">
                <a:latin typeface="Cambria"/>
                <a:cs typeface="Cambria"/>
              </a:rPr>
              <a:t>Products </a:t>
            </a:r>
          </a:p>
        </p:txBody>
      </p:sp>
      <p:sp>
        <p:nvSpPr>
          <p:cNvPr id="15" name="TextBox 14"/>
          <p:cNvSpPr txBox="1"/>
          <p:nvPr/>
        </p:nvSpPr>
        <p:spPr>
          <a:xfrm rot="16200000">
            <a:off x="-1068522" y="2303689"/>
            <a:ext cx="3420777" cy="369332"/>
          </a:xfrm>
          <a:prstGeom prst="rect">
            <a:avLst/>
          </a:prstGeom>
          <a:noFill/>
        </p:spPr>
        <p:txBody>
          <a:bodyPr wrap="square" rtlCol="0">
            <a:spAutoFit/>
          </a:bodyPr>
          <a:lstStyle/>
          <a:p>
            <a:r>
              <a:rPr lang="en-US" dirty="0">
                <a:latin typeface="Cambria"/>
                <a:cs typeface="Cambria"/>
              </a:rPr>
              <a:t>Energy </a:t>
            </a:r>
            <a:r>
              <a:rPr lang="en-US" dirty="0" smtClean="0">
                <a:latin typeface="Cambria"/>
                <a:cs typeface="Cambria"/>
              </a:rPr>
              <a:t>(J) </a:t>
            </a:r>
            <a:endParaRPr lang="en-US" dirty="0">
              <a:latin typeface="Cambria"/>
              <a:cs typeface="Cambria"/>
            </a:endParaRPr>
          </a:p>
        </p:txBody>
      </p:sp>
      <p:sp>
        <p:nvSpPr>
          <p:cNvPr id="13" name="TextBox 12"/>
          <p:cNvSpPr txBox="1"/>
          <p:nvPr/>
        </p:nvSpPr>
        <p:spPr>
          <a:xfrm>
            <a:off x="4973941" y="108037"/>
            <a:ext cx="3941159" cy="1754327"/>
          </a:xfrm>
          <a:prstGeom prst="rect">
            <a:avLst/>
          </a:prstGeom>
          <a:noFill/>
          <a:ln>
            <a:solidFill>
              <a:schemeClr val="tx1"/>
            </a:solidFill>
          </a:ln>
        </p:spPr>
        <p:txBody>
          <a:bodyPr wrap="square" rtlCol="0">
            <a:spAutoFit/>
          </a:bodyPr>
          <a:lstStyle/>
          <a:p>
            <a:r>
              <a:rPr lang="en-US" dirty="0" smtClean="0">
                <a:solidFill>
                  <a:srgbClr val="FF0000"/>
                </a:solidFill>
                <a:latin typeface="Cambria"/>
                <a:cs typeface="Cambria"/>
              </a:rPr>
              <a:t>Questions</a:t>
            </a:r>
          </a:p>
          <a:p>
            <a:endParaRPr lang="en-US" dirty="0" smtClean="0">
              <a:solidFill>
                <a:srgbClr val="FF0000"/>
              </a:solidFill>
              <a:latin typeface="Cambria"/>
              <a:cs typeface="Cambria"/>
            </a:endParaRPr>
          </a:p>
          <a:p>
            <a:r>
              <a:rPr lang="en-US" dirty="0" smtClean="0">
                <a:latin typeface="Cambria"/>
                <a:cs typeface="Cambria"/>
              </a:rPr>
              <a:t>ΔH </a:t>
            </a:r>
            <a:r>
              <a:rPr lang="en-US" dirty="0">
                <a:latin typeface="Cambria"/>
                <a:cs typeface="Cambria"/>
              </a:rPr>
              <a:t>= positive or negative?</a:t>
            </a:r>
          </a:p>
          <a:p>
            <a:r>
              <a:rPr lang="en-US" dirty="0">
                <a:latin typeface="Cambria"/>
                <a:cs typeface="Cambria"/>
              </a:rPr>
              <a:t>ΔT(surroundings) = positive or negative? </a:t>
            </a:r>
          </a:p>
          <a:p>
            <a:endParaRPr lang="en-US" dirty="0">
              <a:latin typeface="Cambria"/>
              <a:cs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Cambria"/>
              <a:cs typeface="Cambria"/>
            </a:endParaRPr>
          </a:p>
        </p:txBody>
      </p:sp>
      <p:cxnSp>
        <p:nvCxnSpPr>
          <p:cNvPr id="4" name="Straight Connector 3"/>
          <p:cNvCxnSpPr/>
          <p:nvPr/>
        </p:nvCxnSpPr>
        <p:spPr>
          <a:xfrm rot="16200000" flipH="1">
            <a:off x="-1401757" y="3415412"/>
            <a:ext cx="5148863" cy="11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166953" y="5995564"/>
            <a:ext cx="6223756"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23744" y="6167194"/>
            <a:ext cx="3420777" cy="369332"/>
          </a:xfrm>
          <a:prstGeom prst="rect">
            <a:avLst/>
          </a:prstGeom>
          <a:noFill/>
        </p:spPr>
        <p:txBody>
          <a:bodyPr wrap="square" rtlCol="0">
            <a:spAutoFit/>
          </a:bodyPr>
          <a:lstStyle/>
          <a:p>
            <a:r>
              <a:rPr lang="en-US" dirty="0">
                <a:latin typeface="Cambria"/>
                <a:cs typeface="Cambria"/>
              </a:rPr>
              <a:t>Progress of reaction </a:t>
            </a:r>
          </a:p>
        </p:txBody>
      </p:sp>
      <p:cxnSp>
        <p:nvCxnSpPr>
          <p:cNvPr id="8" name="Straight Connector 7"/>
          <p:cNvCxnSpPr/>
          <p:nvPr/>
        </p:nvCxnSpPr>
        <p:spPr>
          <a:xfrm flipV="1">
            <a:off x="1395769" y="5080211"/>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91056" y="4710879"/>
            <a:ext cx="1933483" cy="369332"/>
          </a:xfrm>
          <a:prstGeom prst="rect">
            <a:avLst/>
          </a:prstGeom>
          <a:noFill/>
        </p:spPr>
        <p:txBody>
          <a:bodyPr wrap="square" rtlCol="0">
            <a:spAutoFit/>
          </a:bodyPr>
          <a:lstStyle/>
          <a:p>
            <a:r>
              <a:rPr lang="en-US" dirty="0">
                <a:latin typeface="Cambria"/>
                <a:cs typeface="Cambria"/>
              </a:rPr>
              <a:t>Reactants</a:t>
            </a:r>
          </a:p>
        </p:txBody>
      </p:sp>
      <p:cxnSp>
        <p:nvCxnSpPr>
          <p:cNvPr id="11" name="Straight Connector 10"/>
          <p:cNvCxnSpPr/>
          <p:nvPr/>
        </p:nvCxnSpPr>
        <p:spPr>
          <a:xfrm flipV="1">
            <a:off x="3861416" y="3180852"/>
            <a:ext cx="1727549" cy="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067350" y="2846183"/>
            <a:ext cx="1933483" cy="369332"/>
          </a:xfrm>
          <a:prstGeom prst="rect">
            <a:avLst/>
          </a:prstGeom>
          <a:noFill/>
        </p:spPr>
        <p:txBody>
          <a:bodyPr wrap="square" rtlCol="0">
            <a:spAutoFit/>
          </a:bodyPr>
          <a:lstStyle/>
          <a:p>
            <a:r>
              <a:rPr lang="en-US" dirty="0">
                <a:latin typeface="Cambria"/>
                <a:cs typeface="Cambria"/>
              </a:rPr>
              <a:t>Products </a:t>
            </a:r>
          </a:p>
        </p:txBody>
      </p:sp>
      <p:sp>
        <p:nvSpPr>
          <p:cNvPr id="13" name="TextBox 12"/>
          <p:cNvSpPr txBox="1"/>
          <p:nvPr/>
        </p:nvSpPr>
        <p:spPr>
          <a:xfrm rot="16200000">
            <a:off x="-1068522" y="2303689"/>
            <a:ext cx="3420777" cy="369332"/>
          </a:xfrm>
          <a:prstGeom prst="rect">
            <a:avLst/>
          </a:prstGeom>
          <a:noFill/>
        </p:spPr>
        <p:txBody>
          <a:bodyPr wrap="square" rtlCol="0">
            <a:spAutoFit/>
          </a:bodyPr>
          <a:lstStyle/>
          <a:p>
            <a:r>
              <a:rPr lang="en-US" dirty="0">
                <a:latin typeface="Cambria"/>
                <a:cs typeface="Cambria"/>
              </a:rPr>
              <a:t>Energy </a:t>
            </a:r>
            <a:r>
              <a:rPr lang="en-US" dirty="0" smtClean="0">
                <a:latin typeface="Cambria"/>
                <a:cs typeface="Cambria"/>
              </a:rPr>
              <a:t>(</a:t>
            </a:r>
            <a:r>
              <a:rPr lang="en-US" dirty="0" smtClean="0">
                <a:latin typeface="Cambria"/>
                <a:cs typeface="Cambria"/>
              </a:rPr>
              <a:t>J</a:t>
            </a:r>
            <a:r>
              <a:rPr lang="en-US" dirty="0" smtClean="0">
                <a:latin typeface="Cambria"/>
                <a:cs typeface="Cambria"/>
              </a:rPr>
              <a:t>) </a:t>
            </a:r>
            <a:endParaRPr lang="en-US" dirty="0">
              <a:latin typeface="Cambria"/>
              <a:cs typeface="Cambria"/>
            </a:endParaRPr>
          </a:p>
        </p:txBody>
      </p:sp>
      <p:sp>
        <p:nvSpPr>
          <p:cNvPr id="14" name="TextBox 13"/>
          <p:cNvSpPr txBox="1"/>
          <p:nvPr/>
        </p:nvSpPr>
        <p:spPr>
          <a:xfrm>
            <a:off x="4973941" y="108037"/>
            <a:ext cx="3941159" cy="1754327"/>
          </a:xfrm>
          <a:prstGeom prst="rect">
            <a:avLst/>
          </a:prstGeom>
          <a:noFill/>
          <a:ln>
            <a:solidFill>
              <a:schemeClr val="tx1"/>
            </a:solidFill>
          </a:ln>
        </p:spPr>
        <p:txBody>
          <a:bodyPr wrap="square" rtlCol="0">
            <a:spAutoFit/>
          </a:bodyPr>
          <a:lstStyle/>
          <a:p>
            <a:r>
              <a:rPr lang="en-US" dirty="0" smtClean="0">
                <a:solidFill>
                  <a:srgbClr val="FF0000"/>
                </a:solidFill>
                <a:latin typeface="Cambria"/>
                <a:cs typeface="Cambria"/>
              </a:rPr>
              <a:t>Questions</a:t>
            </a:r>
          </a:p>
          <a:p>
            <a:endParaRPr lang="en-US" dirty="0" smtClean="0">
              <a:solidFill>
                <a:srgbClr val="FF0000"/>
              </a:solidFill>
              <a:latin typeface="Cambria"/>
              <a:cs typeface="Cambria"/>
            </a:endParaRPr>
          </a:p>
          <a:p>
            <a:r>
              <a:rPr lang="en-US" dirty="0" smtClean="0">
                <a:latin typeface="Cambria"/>
                <a:cs typeface="Cambria"/>
              </a:rPr>
              <a:t>ΔH </a:t>
            </a:r>
            <a:r>
              <a:rPr lang="en-US" dirty="0">
                <a:latin typeface="Cambria"/>
                <a:cs typeface="Cambria"/>
              </a:rPr>
              <a:t>= positive or negative?</a:t>
            </a:r>
          </a:p>
          <a:p>
            <a:r>
              <a:rPr lang="en-US" dirty="0">
                <a:latin typeface="Cambria"/>
                <a:cs typeface="Cambria"/>
              </a:rPr>
              <a:t>ΔT(surroundings) = positive or negative? </a:t>
            </a:r>
          </a:p>
          <a:p>
            <a:endParaRPr lang="en-US" dirty="0">
              <a:latin typeface="Cambria"/>
              <a:cs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468"/>
            <a:ext cx="8229600" cy="1143000"/>
          </a:xfrm>
        </p:spPr>
        <p:txBody>
          <a:bodyPr>
            <a:normAutofit fontScale="90000"/>
          </a:bodyPr>
          <a:lstStyle/>
          <a:p>
            <a:pPr algn="l"/>
            <a:r>
              <a:rPr lang="en-US" sz="3000" dirty="0">
                <a:latin typeface="Cambria"/>
                <a:cs typeface="Cambria"/>
              </a:rPr>
              <a:t>Before the reaction could begin, the man had to light the fire with a match.  Can you show this on your energy level diagram?  We call the minimum energy </a:t>
            </a:r>
            <a:r>
              <a:rPr lang="en-US" sz="3000" dirty="0" smtClean="0">
                <a:latin typeface="Cambria"/>
                <a:cs typeface="Cambria"/>
              </a:rPr>
              <a:t>needed </a:t>
            </a:r>
            <a:r>
              <a:rPr lang="en-US" sz="3000" dirty="0">
                <a:latin typeface="Cambria"/>
                <a:cs typeface="Cambria"/>
              </a:rPr>
              <a:t>to start a reaction the activation energy or </a:t>
            </a:r>
            <a:r>
              <a:rPr lang="en-US" sz="3000" i="1" dirty="0" smtClean="0">
                <a:latin typeface="Cambria"/>
                <a:cs typeface="Cambria"/>
              </a:rPr>
              <a:t>E</a:t>
            </a:r>
            <a:r>
              <a:rPr lang="en-US" sz="3000" i="1" baseline="-25000" dirty="0" smtClean="0">
                <a:latin typeface="Cambria"/>
                <a:cs typeface="Cambria"/>
              </a:rPr>
              <a:t>a</a:t>
            </a:r>
            <a:r>
              <a:rPr lang="en-US" sz="3000" i="1" dirty="0" smtClean="0">
                <a:latin typeface="Cambria"/>
                <a:cs typeface="Cambria"/>
              </a:rPr>
              <a:t>.</a:t>
            </a:r>
            <a:r>
              <a:rPr lang="en-US" sz="3000" dirty="0" smtClean="0">
                <a:latin typeface="Cambria"/>
                <a:cs typeface="Cambria"/>
              </a:rPr>
              <a:t>   </a:t>
            </a:r>
            <a:endParaRPr lang="en-US" sz="3000" dirty="0">
              <a:latin typeface="Cambria"/>
              <a:cs typeface="Cambria"/>
            </a:endParaRPr>
          </a:p>
        </p:txBody>
      </p:sp>
      <p:pic>
        <p:nvPicPr>
          <p:cNvPr id="4" name="Picture 3"/>
          <p:cNvPicPr>
            <a:picLocks noChangeAspect="1"/>
          </p:cNvPicPr>
          <p:nvPr/>
        </p:nvPicPr>
        <p:blipFill>
          <a:blip r:embed="rId2"/>
          <a:stretch>
            <a:fillRect/>
          </a:stretch>
        </p:blipFill>
        <p:spPr>
          <a:xfrm>
            <a:off x="457201" y="2077373"/>
            <a:ext cx="5681990" cy="3785626"/>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TotalTime>
  <Words>505</Words>
  <Application>Microsoft Macintosh PowerPoint</Application>
  <PresentationFormat>On-screen Show (4:3)</PresentationFormat>
  <Paragraphs>91</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Before the reaction could begin, the man had to light the fire with a match.  Can you show this on your energy level diagram?  We call the minimum energy needed to start a reaction the activation energy or Ea.   </vt:lpstr>
      <vt:lpstr>Slide 10</vt:lpstr>
      <vt:lpstr>Slide 11</vt:lpstr>
      <vt:lpstr>Slide 12</vt:lpstr>
      <vt:lpstr>Sketch your own energy level diagrams</vt:lpstr>
      <vt:lpstr>Slide 14</vt:lpstr>
    </vt:vector>
  </TitlesOfParts>
  <Company>University of York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Jasper Green</dc:creator>
  <cp:lastModifiedBy>Jasper Green</cp:lastModifiedBy>
  <cp:revision>7</cp:revision>
  <dcterms:created xsi:type="dcterms:W3CDTF">2017-12-22T14:34:05Z</dcterms:created>
  <dcterms:modified xsi:type="dcterms:W3CDTF">2017-12-22T14:57:23Z</dcterms:modified>
</cp:coreProperties>
</file>